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38"/>
  </p:notesMasterIdLst>
  <p:sldIdLst>
    <p:sldId id="257" r:id="rId6"/>
    <p:sldId id="2147469525" r:id="rId7"/>
    <p:sldId id="2147469526" r:id="rId8"/>
    <p:sldId id="284" r:id="rId9"/>
    <p:sldId id="2147469535" r:id="rId10"/>
    <p:sldId id="2147469528" r:id="rId11"/>
    <p:sldId id="2147469500" r:id="rId12"/>
    <p:sldId id="2147469536" r:id="rId13"/>
    <p:sldId id="283" r:id="rId14"/>
    <p:sldId id="2147469537" r:id="rId15"/>
    <p:sldId id="2147469470" r:id="rId16"/>
    <p:sldId id="2147469511" r:id="rId17"/>
    <p:sldId id="2147469531" r:id="rId18"/>
    <p:sldId id="2147469532" r:id="rId19"/>
    <p:sldId id="2147469513" r:id="rId20"/>
    <p:sldId id="2147469514" r:id="rId21"/>
    <p:sldId id="2147469473" r:id="rId22"/>
    <p:sldId id="2147469515" r:id="rId23"/>
    <p:sldId id="2147469474" r:id="rId24"/>
    <p:sldId id="2147469516" r:id="rId25"/>
    <p:sldId id="2147469475" r:id="rId26"/>
    <p:sldId id="2147469517" r:id="rId27"/>
    <p:sldId id="2147469499" r:id="rId28"/>
    <p:sldId id="2147469518" r:id="rId29"/>
    <p:sldId id="2147469533" r:id="rId30"/>
    <p:sldId id="2147469534" r:id="rId31"/>
    <p:sldId id="2147469478" r:id="rId32"/>
    <p:sldId id="2147469520" r:id="rId33"/>
    <p:sldId id="2147469479" r:id="rId34"/>
    <p:sldId id="2147469521" r:id="rId35"/>
    <p:sldId id="2147469522" r:id="rId36"/>
    <p:sldId id="2147469523"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BC81D10C-EBE0-73D7-3A46-34D58FB897D5}" name="Fahmy, Tina" initials="FT" userId="S::cfahmy_kilpatricktownsend.com#ext#@transceleratebiopharma.onmicrosoft.com::9004923f-9c3f-40c7-94be-f78ad716bb25" providerId="AD"/>
  <p188:author id="{E5037630-398B-20E3-A35C-90C144DF3B08}" name="Vimi Abdul Shukkoor" initials="VA" userId="S::vimi.abdulshukkoor@lilly.com::2626b8f6-e16b-46d0-8f7d-9a0051cbc42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E3F9"/>
    <a:srgbClr val="92D050"/>
    <a:srgbClr val="FFFF00"/>
    <a:srgbClr val="FF0000"/>
    <a:srgbClr val="2F5597"/>
    <a:srgbClr val="C9F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A851A7-3A94-4004-8D30-680C64DD88D0}" v="1" dt="2025-02-11T19:11:55.6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14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presProps" Target="presProps.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microsoft.com/office/2018/10/relationships/authors" Target="author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microsoft.com/office/2015/10/relationships/revisionInfo" Target="revisionInfo.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226E97-69BC-46AE-9D19-B64CA64115E0}" type="datetimeFigureOut">
              <a:rPr lang="en-US" smtClean="0"/>
              <a:t>2/12/2025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43D463-A9D1-41C0-9835-3A7914371144}" type="slidenum">
              <a:rPr lang="en-US" smtClean="0"/>
              <a:t>‹#›</a:t>
            </a:fld>
            <a:endParaRPr lang="en-US" dirty="0"/>
          </a:p>
        </p:txBody>
      </p:sp>
    </p:spTree>
    <p:extLst>
      <p:ext uri="{BB962C8B-B14F-4D97-AF65-F5344CB8AC3E}">
        <p14:creationId xmlns:p14="http://schemas.microsoft.com/office/powerpoint/2010/main" val="728903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5EAEDB-AAE1-40F4-A65C-D116FF48FDEA}" type="slidenum">
              <a:rPr lang="en-US" smtClean="0"/>
              <a:t>1</a:t>
            </a:fld>
            <a:endParaRPr lang="en-US" dirty="0"/>
          </a:p>
        </p:txBody>
      </p:sp>
    </p:spTree>
    <p:extLst>
      <p:ext uri="{BB962C8B-B14F-4D97-AF65-F5344CB8AC3E}">
        <p14:creationId xmlns:p14="http://schemas.microsoft.com/office/powerpoint/2010/main" val="29449336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43D463-A9D1-41C0-9835-3A7914371144}" type="slidenum">
              <a:rPr lang="en-US" smtClean="0"/>
              <a:t>6</a:t>
            </a:fld>
            <a:endParaRPr lang="en-US" dirty="0"/>
          </a:p>
        </p:txBody>
      </p:sp>
    </p:spTree>
    <p:extLst>
      <p:ext uri="{BB962C8B-B14F-4D97-AF65-F5344CB8AC3E}">
        <p14:creationId xmlns:p14="http://schemas.microsoft.com/office/powerpoint/2010/main" val="1851492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43D463-A9D1-41C0-9835-3A7914371144}" type="slidenum">
              <a:rPr lang="en-US" smtClean="0"/>
              <a:t>32</a:t>
            </a:fld>
            <a:endParaRPr lang="en-US" dirty="0"/>
          </a:p>
        </p:txBody>
      </p:sp>
    </p:spTree>
    <p:extLst>
      <p:ext uri="{BB962C8B-B14F-4D97-AF65-F5344CB8AC3E}">
        <p14:creationId xmlns:p14="http://schemas.microsoft.com/office/powerpoint/2010/main" val="13022894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pic>
        <p:nvPicPr>
          <p:cNvPr id="21" name="Picture 20">
            <a:extLst>
              <a:ext uri="{FF2B5EF4-FFF2-40B4-BE49-F238E27FC236}">
                <a16:creationId xmlns:a16="http://schemas.microsoft.com/office/drawing/2014/main" id="{AB484D87-7ACA-0E8D-96DC-BF2BA57DF7D3}"/>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1"/>
          <a:stretch/>
        </p:blipFill>
        <p:spPr>
          <a:xfrm>
            <a:off x="5206181" y="0"/>
            <a:ext cx="6985819" cy="6328310"/>
          </a:xfrm>
          <a:prstGeom prst="rect">
            <a:avLst/>
          </a:prstGeom>
        </p:spPr>
      </p:pic>
      <p:sp>
        <p:nvSpPr>
          <p:cNvPr id="23" name="Rectangle 22">
            <a:extLst>
              <a:ext uri="{FF2B5EF4-FFF2-40B4-BE49-F238E27FC236}">
                <a16:creationId xmlns:a16="http://schemas.microsoft.com/office/drawing/2014/main" id="{BEF8C813-FE6B-EE74-F378-2335E9959A88}"/>
              </a:ext>
            </a:extLst>
          </p:cNvPr>
          <p:cNvSpPr/>
          <p:nvPr userDrawn="1"/>
        </p:nvSpPr>
        <p:spPr>
          <a:xfrm rot="16200000">
            <a:off x="2164909" y="1959324"/>
            <a:ext cx="6238644" cy="2279859"/>
          </a:xfrm>
          <a:prstGeom prst="rect">
            <a:avLst/>
          </a:prstGeom>
          <a:gradFill flip="none" rotWithShape="1">
            <a:gsLst>
              <a:gs pos="0">
                <a:schemeClr val="bg1"/>
              </a:gs>
              <a:gs pos="64016">
                <a:srgbClr val="FFFFFF">
                  <a:alpha val="76000"/>
                </a:srgbClr>
              </a:gs>
              <a:gs pos="48000">
                <a:schemeClr val="bg1"/>
              </a:gs>
              <a:gs pos="100000">
                <a:schemeClr val="bg1">
                  <a:alpha val="0"/>
                </a:scheme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dirty="0"/>
          </a:p>
        </p:txBody>
      </p:sp>
      <p:sp>
        <p:nvSpPr>
          <p:cNvPr id="25" name="Rectangle 24">
            <a:extLst>
              <a:ext uri="{FF2B5EF4-FFF2-40B4-BE49-F238E27FC236}">
                <a16:creationId xmlns:a16="http://schemas.microsoft.com/office/drawing/2014/main" id="{539CBCE1-13DC-1796-0B35-C73CFD256CBB}"/>
              </a:ext>
            </a:extLst>
          </p:cNvPr>
          <p:cNvSpPr/>
          <p:nvPr userDrawn="1"/>
        </p:nvSpPr>
        <p:spPr>
          <a:xfrm>
            <a:off x="5206181" y="0"/>
            <a:ext cx="6985819" cy="1598855"/>
          </a:xfrm>
          <a:prstGeom prst="rect">
            <a:avLst/>
          </a:prstGeom>
          <a:gradFill flip="none" rotWithShape="1">
            <a:gsLst>
              <a:gs pos="0">
                <a:schemeClr val="bg1"/>
              </a:gs>
              <a:gs pos="64016">
                <a:srgbClr val="FFFFFF">
                  <a:alpha val="35000"/>
                </a:srgbClr>
              </a:gs>
              <a:gs pos="26000">
                <a:schemeClr val="bg1">
                  <a:alpha val="72000"/>
                </a:schemeClr>
              </a:gs>
              <a:gs pos="100000">
                <a:schemeClr val="bg1">
                  <a:alpha val="0"/>
                </a:scheme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dirty="0"/>
          </a:p>
        </p:txBody>
      </p:sp>
      <p:sp>
        <p:nvSpPr>
          <p:cNvPr id="26" name="Rectangle 25">
            <a:extLst>
              <a:ext uri="{FF2B5EF4-FFF2-40B4-BE49-F238E27FC236}">
                <a16:creationId xmlns:a16="http://schemas.microsoft.com/office/drawing/2014/main" id="{19B1C5EB-00E7-BF61-9C1C-AF105F67A264}"/>
              </a:ext>
            </a:extLst>
          </p:cNvPr>
          <p:cNvSpPr/>
          <p:nvPr userDrawn="1"/>
        </p:nvSpPr>
        <p:spPr>
          <a:xfrm rot="16200000">
            <a:off x="175599" y="-173736"/>
            <a:ext cx="6857996" cy="7209193"/>
          </a:xfrm>
          <a:prstGeom prst="rect">
            <a:avLst/>
          </a:prstGeom>
          <a:gradFill flip="none" rotWithShape="1">
            <a:gsLst>
              <a:gs pos="0">
                <a:schemeClr val="bg1"/>
              </a:gs>
              <a:gs pos="64016">
                <a:srgbClr val="FFFFFF">
                  <a:alpha val="76000"/>
                </a:srgbClr>
              </a:gs>
              <a:gs pos="48000">
                <a:schemeClr val="bg1"/>
              </a:gs>
              <a:gs pos="100000">
                <a:schemeClr val="bg1">
                  <a:alpha val="0"/>
                </a:scheme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dirty="0"/>
          </a:p>
        </p:txBody>
      </p:sp>
      <p:sp>
        <p:nvSpPr>
          <p:cNvPr id="27" name="Rectangle 26">
            <a:extLst>
              <a:ext uri="{FF2B5EF4-FFF2-40B4-BE49-F238E27FC236}">
                <a16:creationId xmlns:a16="http://schemas.microsoft.com/office/drawing/2014/main" id="{AC7CAC85-0438-6311-AA7F-51E540CC13DF}"/>
              </a:ext>
            </a:extLst>
          </p:cNvPr>
          <p:cNvSpPr/>
          <p:nvPr userDrawn="1"/>
        </p:nvSpPr>
        <p:spPr>
          <a:xfrm rot="16200000">
            <a:off x="-189408" y="281045"/>
            <a:ext cx="6192760" cy="5682302"/>
          </a:xfrm>
          <a:prstGeom prst="rect">
            <a:avLst/>
          </a:prstGeom>
          <a:gradFill flip="none" rotWithShape="1">
            <a:gsLst>
              <a:gs pos="0">
                <a:schemeClr val="bg1"/>
              </a:gs>
              <a:gs pos="64016">
                <a:srgbClr val="FFFFFF">
                  <a:alpha val="76000"/>
                </a:srgbClr>
              </a:gs>
              <a:gs pos="48000">
                <a:schemeClr val="bg1"/>
              </a:gs>
              <a:gs pos="100000">
                <a:schemeClr val="bg1">
                  <a:alpha val="0"/>
                </a:scheme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dirty="0"/>
          </a:p>
        </p:txBody>
      </p:sp>
      <p:sp>
        <p:nvSpPr>
          <p:cNvPr id="29" name="Rectangle 28">
            <a:extLst>
              <a:ext uri="{FF2B5EF4-FFF2-40B4-BE49-F238E27FC236}">
                <a16:creationId xmlns:a16="http://schemas.microsoft.com/office/drawing/2014/main" id="{F7842909-D174-EFE0-B78E-3DE3029C58CD}"/>
              </a:ext>
            </a:extLst>
          </p:cNvPr>
          <p:cNvSpPr/>
          <p:nvPr userDrawn="1"/>
        </p:nvSpPr>
        <p:spPr>
          <a:xfrm>
            <a:off x="-7206" y="6218576"/>
            <a:ext cx="7132199" cy="644643"/>
          </a:xfrm>
          <a:prstGeom prst="rect">
            <a:avLst/>
          </a:prstGeom>
          <a:solidFill>
            <a:srgbClr val="EAECE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sp>
        <p:nvSpPr>
          <p:cNvPr id="31" name="Google Shape;150;p40">
            <a:extLst>
              <a:ext uri="{FF2B5EF4-FFF2-40B4-BE49-F238E27FC236}">
                <a16:creationId xmlns:a16="http://schemas.microsoft.com/office/drawing/2014/main" id="{713C6115-D7DB-508C-AA3A-C25055681171}"/>
              </a:ext>
            </a:extLst>
          </p:cNvPr>
          <p:cNvSpPr txBox="1"/>
          <p:nvPr userDrawn="1"/>
        </p:nvSpPr>
        <p:spPr>
          <a:xfrm>
            <a:off x="777240" y="6384395"/>
            <a:ext cx="4191001" cy="228924"/>
          </a:xfrm>
          <a:prstGeom prst="rect">
            <a:avLst/>
          </a:prstGeom>
          <a:noFill/>
          <a:ln>
            <a:noFill/>
          </a:ln>
        </p:spPr>
        <p:txBody>
          <a:bodyPr spcFirstLastPara="1" wrap="square" lIns="0" tIns="48325" rIns="0" bIns="48325" anchor="ctr" anchorCtr="0">
            <a:spAutoFit/>
          </a:bodyPr>
          <a:lstStyle/>
          <a:p>
            <a:pPr marL="0" marR="0" lvl="0" indent="0" algn="l" rtl="0">
              <a:lnSpc>
                <a:spcPct val="100000"/>
              </a:lnSpc>
              <a:spcBef>
                <a:spcPts val="0"/>
              </a:spcBef>
              <a:spcAft>
                <a:spcPts val="0"/>
              </a:spcAft>
              <a:buClr>
                <a:srgbClr val="7F7F7F"/>
              </a:buClr>
              <a:buSzPts val="800"/>
              <a:buFont typeface="Arial"/>
              <a:buNone/>
            </a:pPr>
            <a:r>
              <a:rPr lang="en-US" sz="800" b="0" u="none" strike="noStrike" cap="none" dirty="0">
                <a:solidFill>
                  <a:schemeClr val="bg1">
                    <a:lumMod val="50000"/>
                  </a:schemeClr>
                </a:solidFill>
                <a:ea typeface="Arial"/>
                <a:cs typeface="Arial"/>
                <a:sym typeface="Arial"/>
              </a:rPr>
              <a:t>©2025 TRANSCELERATE BIOPHARMA INC., ALL RIGHTS RESERVED. </a:t>
            </a:r>
            <a:endParaRPr lang="en-US" dirty="0">
              <a:solidFill>
                <a:schemeClr val="bg1">
                  <a:lumMod val="50000"/>
                </a:schemeClr>
              </a:solidFill>
            </a:endParaRPr>
          </a:p>
        </p:txBody>
      </p:sp>
      <p:sp>
        <p:nvSpPr>
          <p:cNvPr id="14" name="Title 1">
            <a:extLst>
              <a:ext uri="{FF2B5EF4-FFF2-40B4-BE49-F238E27FC236}">
                <a16:creationId xmlns:a16="http://schemas.microsoft.com/office/drawing/2014/main" id="{6E2D1B1B-ED14-F59F-C4B9-5272613212DA}"/>
              </a:ext>
            </a:extLst>
          </p:cNvPr>
          <p:cNvSpPr>
            <a:spLocks noGrp="1"/>
          </p:cNvSpPr>
          <p:nvPr userDrawn="1">
            <p:ph type="ctrTitle" hasCustomPrompt="1"/>
          </p:nvPr>
        </p:nvSpPr>
        <p:spPr>
          <a:xfrm>
            <a:off x="777239" y="1194291"/>
            <a:ext cx="5413248" cy="1803813"/>
          </a:xfrm>
          <a:prstGeom prst="rect">
            <a:avLst/>
          </a:prstGeom>
        </p:spPr>
        <p:txBody>
          <a:bodyPr lIns="0" anchor="b">
            <a:noAutofit/>
          </a:bodyPr>
          <a:lstStyle>
            <a:lvl1pPr algn="l">
              <a:defRPr kumimoji="0" lang="en-US" sz="3200" b="1" i="0" u="none" strike="noStrike" kern="1200" cap="none" spc="0" normalizeH="0" baseline="0">
                <a:ln>
                  <a:noFill/>
                </a:ln>
                <a:solidFill>
                  <a:schemeClr val="tx1"/>
                </a:solidFill>
                <a:effectLst/>
                <a:uLnTx/>
                <a:uFillTx/>
                <a:latin typeface="+mj-lt"/>
                <a:ea typeface="+mn-ea"/>
                <a:cs typeface="Calibri Light" panose="020F0302020204030204" pitchFamily="34" charset="0"/>
              </a:defRPr>
            </a:lvl1pPr>
          </a:lstStyle>
          <a:p>
            <a:r>
              <a:rPr lang="en-US"/>
              <a:t>Click to edit master title style</a:t>
            </a:r>
          </a:p>
        </p:txBody>
      </p:sp>
      <p:sp>
        <p:nvSpPr>
          <p:cNvPr id="15" name="Text Placeholder 3">
            <a:extLst>
              <a:ext uri="{FF2B5EF4-FFF2-40B4-BE49-F238E27FC236}">
                <a16:creationId xmlns:a16="http://schemas.microsoft.com/office/drawing/2014/main" id="{A0E2A719-8850-A023-4CB4-236AE4009C7E}"/>
              </a:ext>
            </a:extLst>
          </p:cNvPr>
          <p:cNvSpPr>
            <a:spLocks noGrp="1"/>
          </p:cNvSpPr>
          <p:nvPr userDrawn="1">
            <p:ph type="body" sz="quarter" idx="10" hasCustomPrompt="1"/>
          </p:nvPr>
        </p:nvSpPr>
        <p:spPr>
          <a:xfrm>
            <a:off x="777238" y="3178180"/>
            <a:ext cx="5413248" cy="508304"/>
          </a:xfrm>
          <a:prstGeom prst="rect">
            <a:avLst/>
          </a:prstGeom>
        </p:spPr>
        <p:txBody>
          <a:bodyPr lIns="0" tIns="0" rIns="0" bIns="0"/>
          <a:lstStyle>
            <a:lvl1pPr marL="0" indent="0">
              <a:lnSpc>
                <a:spcPct val="95000"/>
              </a:lnSpc>
              <a:buNone/>
              <a:defRPr sz="1800" b="1">
                <a:solidFill>
                  <a:schemeClr val="accent1"/>
                </a:solidFill>
              </a:defRPr>
            </a:lvl1pPr>
            <a:lvl2pPr marL="182880" indent="0">
              <a:buNone/>
              <a:defRPr>
                <a:solidFill>
                  <a:schemeClr val="accent1"/>
                </a:solidFill>
              </a:defRPr>
            </a:lvl2pPr>
            <a:lvl3pPr marL="365760" indent="0">
              <a:buNone/>
              <a:defRPr>
                <a:solidFill>
                  <a:schemeClr val="accent1"/>
                </a:solidFill>
              </a:defRPr>
            </a:lvl3pPr>
            <a:lvl4pPr marL="548640" indent="0">
              <a:buNone/>
              <a:defRPr>
                <a:solidFill>
                  <a:schemeClr val="accent1"/>
                </a:solidFill>
              </a:defRPr>
            </a:lvl4pPr>
            <a:lvl5pPr marL="731520" indent="0">
              <a:buNone/>
              <a:defRPr>
                <a:solidFill>
                  <a:schemeClr val="accent1"/>
                </a:solidFill>
              </a:defRPr>
            </a:lvl5pPr>
          </a:lstStyle>
          <a:p>
            <a:pPr lvl="0"/>
            <a:r>
              <a:rPr lang="en-US"/>
              <a:t>Click to edit master text styles</a:t>
            </a:r>
          </a:p>
        </p:txBody>
      </p:sp>
      <p:sp>
        <p:nvSpPr>
          <p:cNvPr id="16" name="Content Placeholder 5">
            <a:extLst>
              <a:ext uri="{FF2B5EF4-FFF2-40B4-BE49-F238E27FC236}">
                <a16:creationId xmlns:a16="http://schemas.microsoft.com/office/drawing/2014/main" id="{8410817D-DE2A-C5E2-76A2-5154F9881189}"/>
              </a:ext>
            </a:extLst>
          </p:cNvPr>
          <p:cNvSpPr>
            <a:spLocks noGrp="1"/>
          </p:cNvSpPr>
          <p:nvPr userDrawn="1">
            <p:ph sz="quarter" idx="11"/>
          </p:nvPr>
        </p:nvSpPr>
        <p:spPr>
          <a:xfrm>
            <a:off x="777238" y="3876060"/>
            <a:ext cx="5413248" cy="521242"/>
          </a:xfrm>
          <a:prstGeom prst="rect">
            <a:avLst/>
          </a:prstGeom>
        </p:spPr>
        <p:txBody>
          <a:bodyPr lIns="0" tIns="0" rIns="0" bIns="0" anchor="b"/>
          <a:lstStyle>
            <a:lvl1pPr marL="0" indent="0">
              <a:buNone/>
              <a:defRPr sz="1600" b="0">
                <a:solidFill>
                  <a:schemeClr val="tx1"/>
                </a:solidFill>
              </a:defRPr>
            </a:lvl1pPr>
            <a:lvl2pPr marL="182880" indent="0">
              <a:buNone/>
              <a:defRPr/>
            </a:lvl2pPr>
            <a:lvl3pPr marL="365760" indent="0">
              <a:buNone/>
              <a:defRPr/>
            </a:lvl3pPr>
            <a:lvl4pPr marL="548640" indent="0">
              <a:buNone/>
              <a:defRPr/>
            </a:lvl4pPr>
            <a:lvl5pPr marL="731520" indent="0">
              <a:buNone/>
              <a:defRPr/>
            </a:lvl5pPr>
          </a:lstStyle>
          <a:p>
            <a:pPr lvl="0"/>
            <a:r>
              <a:rPr lang="en-US"/>
              <a:t>Click to edit Master text styles</a:t>
            </a:r>
          </a:p>
        </p:txBody>
      </p:sp>
      <p:sp>
        <p:nvSpPr>
          <p:cNvPr id="22" name="Text Placeholder 21">
            <a:extLst>
              <a:ext uri="{FF2B5EF4-FFF2-40B4-BE49-F238E27FC236}">
                <a16:creationId xmlns:a16="http://schemas.microsoft.com/office/drawing/2014/main" id="{EB073571-C4D1-73E5-8135-02F071E3E417}"/>
              </a:ext>
            </a:extLst>
          </p:cNvPr>
          <p:cNvSpPr>
            <a:spLocks noGrp="1"/>
          </p:cNvSpPr>
          <p:nvPr userDrawn="1">
            <p:ph type="body" sz="quarter" idx="12"/>
          </p:nvPr>
        </p:nvSpPr>
        <p:spPr>
          <a:xfrm>
            <a:off x="777240" y="4555224"/>
            <a:ext cx="2397475" cy="325438"/>
          </a:xfrm>
          <a:prstGeom prst="rect">
            <a:avLst/>
          </a:prstGeom>
        </p:spPr>
        <p:txBody>
          <a:bodyPr lIns="0" tIns="0" rIns="0" bIns="0"/>
          <a:lstStyle>
            <a:lvl1pPr marL="0" indent="0">
              <a:buNone/>
              <a:defRPr sz="1100"/>
            </a:lvl1pPr>
            <a:lvl2pPr marL="182880" indent="0">
              <a:buNone/>
              <a:defRPr/>
            </a:lvl2pPr>
            <a:lvl3pPr marL="365760" indent="0">
              <a:buNone/>
              <a:defRPr/>
            </a:lvl3pPr>
            <a:lvl4pPr marL="548640" indent="0">
              <a:buNone/>
              <a:defRPr/>
            </a:lvl4pPr>
            <a:lvl5pPr marL="731520" indent="0">
              <a:buNone/>
              <a:defRPr/>
            </a:lvl5pPr>
          </a:lstStyle>
          <a:p>
            <a:pPr lvl="0"/>
            <a:r>
              <a:rPr lang="en-US"/>
              <a:t>Click to edit Master text styles</a:t>
            </a:r>
          </a:p>
        </p:txBody>
      </p:sp>
      <p:pic>
        <p:nvPicPr>
          <p:cNvPr id="45" name="Picture 44">
            <a:extLst>
              <a:ext uri="{FF2B5EF4-FFF2-40B4-BE49-F238E27FC236}">
                <a16:creationId xmlns:a16="http://schemas.microsoft.com/office/drawing/2014/main" id="{FF8249C4-387D-65FC-CA0C-F3D2C6C7D0CA}"/>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7618382" y="68924"/>
            <a:ext cx="2251496" cy="1143000"/>
          </a:xfrm>
          <a:prstGeom prst="rect">
            <a:avLst/>
          </a:prstGeom>
        </p:spPr>
      </p:pic>
      <p:sp>
        <p:nvSpPr>
          <p:cNvPr id="46" name="Freeform 45">
            <a:extLst>
              <a:ext uri="{FF2B5EF4-FFF2-40B4-BE49-F238E27FC236}">
                <a16:creationId xmlns:a16="http://schemas.microsoft.com/office/drawing/2014/main" id="{24F2CA0C-5A07-8CCA-84DC-6955EE26F6BC}"/>
              </a:ext>
            </a:extLst>
          </p:cNvPr>
          <p:cNvSpPr/>
          <p:nvPr userDrawn="1"/>
        </p:nvSpPr>
        <p:spPr>
          <a:xfrm>
            <a:off x="6151113" y="6218576"/>
            <a:ext cx="6040886" cy="640080"/>
          </a:xfrm>
          <a:custGeom>
            <a:avLst/>
            <a:gdLst>
              <a:gd name="connsiteX0" fmla="*/ 578178 w 6040886"/>
              <a:gd name="connsiteY0" fmla="*/ 0 h 640080"/>
              <a:gd name="connsiteX1" fmla="*/ 1325989 w 6040886"/>
              <a:gd name="connsiteY1" fmla="*/ 0 h 640080"/>
              <a:gd name="connsiteX2" fmla="*/ 1325988 w 6040886"/>
              <a:gd name="connsiteY2" fmla="*/ 1 h 640080"/>
              <a:gd name="connsiteX3" fmla="*/ 1616030 w 6040886"/>
              <a:gd name="connsiteY3" fmla="*/ 1 h 640080"/>
              <a:gd name="connsiteX4" fmla="*/ 1616031 w 6040886"/>
              <a:gd name="connsiteY4" fmla="*/ 0 h 640080"/>
              <a:gd name="connsiteX5" fmla="*/ 2363842 w 6040886"/>
              <a:gd name="connsiteY5" fmla="*/ 0 h 640080"/>
              <a:gd name="connsiteX6" fmla="*/ 2363841 w 6040886"/>
              <a:gd name="connsiteY6" fmla="*/ 1 h 640080"/>
              <a:gd name="connsiteX7" fmla="*/ 5003033 w 6040886"/>
              <a:gd name="connsiteY7" fmla="*/ 1 h 640080"/>
              <a:gd name="connsiteX8" fmla="*/ 6040886 w 6040886"/>
              <a:gd name="connsiteY8" fmla="*/ 1 h 640080"/>
              <a:gd name="connsiteX9" fmla="*/ 6040886 w 6040886"/>
              <a:gd name="connsiteY9" fmla="*/ 639425 h 640080"/>
              <a:gd name="connsiteX10" fmla="*/ 5003033 w 6040886"/>
              <a:gd name="connsiteY10" fmla="*/ 639425 h 640080"/>
              <a:gd name="connsiteX11" fmla="*/ 1786256 w 6040886"/>
              <a:gd name="connsiteY11" fmla="*/ 639425 h 640080"/>
              <a:gd name="connsiteX12" fmla="*/ 1785664 w 6040886"/>
              <a:gd name="connsiteY12" fmla="*/ 640080 h 640080"/>
              <a:gd name="connsiteX13" fmla="*/ 1037853 w 6040886"/>
              <a:gd name="connsiteY13" fmla="*/ 640080 h 640080"/>
              <a:gd name="connsiteX14" fmla="*/ 1038445 w 6040886"/>
              <a:gd name="connsiteY14" fmla="*/ 639425 h 640080"/>
              <a:gd name="connsiteX15" fmla="*/ 748403 w 6040886"/>
              <a:gd name="connsiteY15" fmla="*/ 639425 h 640080"/>
              <a:gd name="connsiteX16" fmla="*/ 747811 w 6040886"/>
              <a:gd name="connsiteY16" fmla="*/ 640080 h 640080"/>
              <a:gd name="connsiteX17" fmla="*/ 0 w 6040886"/>
              <a:gd name="connsiteY17" fmla="*/ 640080 h 64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040886" h="640080">
                <a:moveTo>
                  <a:pt x="578178" y="0"/>
                </a:moveTo>
                <a:lnTo>
                  <a:pt x="1325989" y="0"/>
                </a:lnTo>
                <a:lnTo>
                  <a:pt x="1325988" y="1"/>
                </a:lnTo>
                <a:lnTo>
                  <a:pt x="1616030" y="1"/>
                </a:lnTo>
                <a:lnTo>
                  <a:pt x="1616031" y="0"/>
                </a:lnTo>
                <a:lnTo>
                  <a:pt x="2363842" y="0"/>
                </a:lnTo>
                <a:lnTo>
                  <a:pt x="2363841" y="1"/>
                </a:lnTo>
                <a:lnTo>
                  <a:pt x="5003033" y="1"/>
                </a:lnTo>
                <a:lnTo>
                  <a:pt x="6040886" y="1"/>
                </a:lnTo>
                <a:lnTo>
                  <a:pt x="6040886" y="639425"/>
                </a:lnTo>
                <a:lnTo>
                  <a:pt x="5003033" y="639425"/>
                </a:lnTo>
                <a:lnTo>
                  <a:pt x="1786256" y="639425"/>
                </a:lnTo>
                <a:lnTo>
                  <a:pt x="1785664" y="640080"/>
                </a:lnTo>
                <a:lnTo>
                  <a:pt x="1037853" y="640080"/>
                </a:lnTo>
                <a:lnTo>
                  <a:pt x="1038445" y="639425"/>
                </a:lnTo>
                <a:lnTo>
                  <a:pt x="748403" y="639425"/>
                </a:lnTo>
                <a:lnTo>
                  <a:pt x="747811" y="640080"/>
                </a:lnTo>
                <a:lnTo>
                  <a:pt x="0" y="64008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grpSp>
        <p:nvGrpSpPr>
          <p:cNvPr id="2" name="Group 1">
            <a:extLst>
              <a:ext uri="{FF2B5EF4-FFF2-40B4-BE49-F238E27FC236}">
                <a16:creationId xmlns:a16="http://schemas.microsoft.com/office/drawing/2014/main" id="{28762AF9-B161-35C6-6D1B-8075F47040F2}"/>
              </a:ext>
            </a:extLst>
          </p:cNvPr>
          <p:cNvGrpSpPr/>
          <p:nvPr userDrawn="1"/>
        </p:nvGrpSpPr>
        <p:grpSpPr>
          <a:xfrm>
            <a:off x="8784461" y="5051424"/>
            <a:ext cx="3054729" cy="1803813"/>
            <a:chOff x="8784461" y="5079999"/>
            <a:chExt cx="3054729" cy="1803813"/>
          </a:xfrm>
        </p:grpSpPr>
        <p:sp>
          <p:nvSpPr>
            <p:cNvPr id="47" name="Freeform 46">
              <a:extLst>
                <a:ext uri="{FF2B5EF4-FFF2-40B4-BE49-F238E27FC236}">
                  <a16:creationId xmlns:a16="http://schemas.microsoft.com/office/drawing/2014/main" id="{CF9D88B5-5C23-AF7E-ACCC-8B415D4A9AB7}"/>
                </a:ext>
              </a:extLst>
            </p:cNvPr>
            <p:cNvSpPr/>
            <p:nvPr userDrawn="1"/>
          </p:nvSpPr>
          <p:spPr>
            <a:xfrm>
              <a:off x="8784461"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sp>
          <p:nvSpPr>
            <p:cNvPr id="48" name="Freeform 47">
              <a:extLst>
                <a:ext uri="{FF2B5EF4-FFF2-40B4-BE49-F238E27FC236}">
                  <a16:creationId xmlns:a16="http://schemas.microsoft.com/office/drawing/2014/main" id="{9E229AF5-883F-FCE9-8C92-02DFDCE2EE20}"/>
                </a:ext>
              </a:extLst>
            </p:cNvPr>
            <p:cNvSpPr/>
            <p:nvPr userDrawn="1"/>
          </p:nvSpPr>
          <p:spPr>
            <a:xfrm>
              <a:off x="9654793"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sp>
          <p:nvSpPr>
            <p:cNvPr id="49" name="Freeform 48">
              <a:extLst>
                <a:ext uri="{FF2B5EF4-FFF2-40B4-BE49-F238E27FC236}">
                  <a16:creationId xmlns:a16="http://schemas.microsoft.com/office/drawing/2014/main" id="{937915A6-4EB3-0467-1925-1F5FF5CF42B2}"/>
                </a:ext>
              </a:extLst>
            </p:cNvPr>
            <p:cNvSpPr/>
            <p:nvPr userDrawn="1"/>
          </p:nvSpPr>
          <p:spPr>
            <a:xfrm>
              <a:off x="10525127"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grpSp>
      <p:sp>
        <p:nvSpPr>
          <p:cNvPr id="52" name="Freeform 51">
            <a:extLst>
              <a:ext uri="{FF2B5EF4-FFF2-40B4-BE49-F238E27FC236}">
                <a16:creationId xmlns:a16="http://schemas.microsoft.com/office/drawing/2014/main" id="{7AF3BB35-45B1-2E5A-2B03-E79C37DE0515}"/>
              </a:ext>
            </a:extLst>
          </p:cNvPr>
          <p:cNvSpPr>
            <a:spLocks noChangeAspect="1"/>
          </p:cNvSpPr>
          <p:nvPr userDrawn="1"/>
        </p:nvSpPr>
        <p:spPr>
          <a:xfrm flipH="1" flipV="1">
            <a:off x="0" y="-32903"/>
            <a:ext cx="6472378" cy="685800"/>
          </a:xfrm>
          <a:custGeom>
            <a:avLst/>
            <a:gdLst>
              <a:gd name="connsiteX0" fmla="*/ 578178 w 6040886"/>
              <a:gd name="connsiteY0" fmla="*/ 0 h 640080"/>
              <a:gd name="connsiteX1" fmla="*/ 1325989 w 6040886"/>
              <a:gd name="connsiteY1" fmla="*/ 0 h 640080"/>
              <a:gd name="connsiteX2" fmla="*/ 1325988 w 6040886"/>
              <a:gd name="connsiteY2" fmla="*/ 1 h 640080"/>
              <a:gd name="connsiteX3" fmla="*/ 1616030 w 6040886"/>
              <a:gd name="connsiteY3" fmla="*/ 1 h 640080"/>
              <a:gd name="connsiteX4" fmla="*/ 1616031 w 6040886"/>
              <a:gd name="connsiteY4" fmla="*/ 0 h 640080"/>
              <a:gd name="connsiteX5" fmla="*/ 2363842 w 6040886"/>
              <a:gd name="connsiteY5" fmla="*/ 0 h 640080"/>
              <a:gd name="connsiteX6" fmla="*/ 2363841 w 6040886"/>
              <a:gd name="connsiteY6" fmla="*/ 1 h 640080"/>
              <a:gd name="connsiteX7" fmla="*/ 5003033 w 6040886"/>
              <a:gd name="connsiteY7" fmla="*/ 1 h 640080"/>
              <a:gd name="connsiteX8" fmla="*/ 6040886 w 6040886"/>
              <a:gd name="connsiteY8" fmla="*/ 1 h 640080"/>
              <a:gd name="connsiteX9" fmla="*/ 6040886 w 6040886"/>
              <a:gd name="connsiteY9" fmla="*/ 639425 h 640080"/>
              <a:gd name="connsiteX10" fmla="*/ 5003033 w 6040886"/>
              <a:gd name="connsiteY10" fmla="*/ 639425 h 640080"/>
              <a:gd name="connsiteX11" fmla="*/ 1786256 w 6040886"/>
              <a:gd name="connsiteY11" fmla="*/ 639425 h 640080"/>
              <a:gd name="connsiteX12" fmla="*/ 1785664 w 6040886"/>
              <a:gd name="connsiteY12" fmla="*/ 640080 h 640080"/>
              <a:gd name="connsiteX13" fmla="*/ 1037853 w 6040886"/>
              <a:gd name="connsiteY13" fmla="*/ 640080 h 640080"/>
              <a:gd name="connsiteX14" fmla="*/ 1038445 w 6040886"/>
              <a:gd name="connsiteY14" fmla="*/ 639425 h 640080"/>
              <a:gd name="connsiteX15" fmla="*/ 748403 w 6040886"/>
              <a:gd name="connsiteY15" fmla="*/ 639425 h 640080"/>
              <a:gd name="connsiteX16" fmla="*/ 747811 w 6040886"/>
              <a:gd name="connsiteY16" fmla="*/ 640080 h 640080"/>
              <a:gd name="connsiteX17" fmla="*/ 0 w 6040886"/>
              <a:gd name="connsiteY17" fmla="*/ 640080 h 64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040886" h="640080">
                <a:moveTo>
                  <a:pt x="578178" y="0"/>
                </a:moveTo>
                <a:lnTo>
                  <a:pt x="1325989" y="0"/>
                </a:lnTo>
                <a:lnTo>
                  <a:pt x="1325988" y="1"/>
                </a:lnTo>
                <a:lnTo>
                  <a:pt x="1616030" y="1"/>
                </a:lnTo>
                <a:lnTo>
                  <a:pt x="1616031" y="0"/>
                </a:lnTo>
                <a:lnTo>
                  <a:pt x="2363842" y="0"/>
                </a:lnTo>
                <a:lnTo>
                  <a:pt x="2363841" y="1"/>
                </a:lnTo>
                <a:lnTo>
                  <a:pt x="5003033" y="1"/>
                </a:lnTo>
                <a:lnTo>
                  <a:pt x="6040886" y="1"/>
                </a:lnTo>
                <a:lnTo>
                  <a:pt x="6040886" y="639425"/>
                </a:lnTo>
                <a:lnTo>
                  <a:pt x="5003033" y="639425"/>
                </a:lnTo>
                <a:lnTo>
                  <a:pt x="1786256" y="639425"/>
                </a:lnTo>
                <a:lnTo>
                  <a:pt x="1785664" y="640080"/>
                </a:lnTo>
                <a:lnTo>
                  <a:pt x="1037853" y="640080"/>
                </a:lnTo>
                <a:lnTo>
                  <a:pt x="1038445" y="639425"/>
                </a:lnTo>
                <a:lnTo>
                  <a:pt x="748403" y="639425"/>
                </a:lnTo>
                <a:lnTo>
                  <a:pt x="747811" y="640080"/>
                </a:lnTo>
                <a:lnTo>
                  <a:pt x="0" y="64008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spTree>
    <p:extLst>
      <p:ext uri="{BB962C8B-B14F-4D97-AF65-F5344CB8AC3E}">
        <p14:creationId xmlns:p14="http://schemas.microsoft.com/office/powerpoint/2010/main" val="2912849821"/>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body">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777240" y="1166648"/>
            <a:ext cx="10793550" cy="4776952"/>
          </a:xfrm>
          <a:prstGeom prst="rect">
            <a:avLst/>
          </a:prstGeom>
        </p:spPr>
        <p:txBody>
          <a:bodyPr lIns="0"/>
          <a:lstStyle>
            <a:lvl1pPr marL="227013" indent="-227013">
              <a:lnSpc>
                <a:spcPct val="100000"/>
              </a:lnSpc>
              <a:spcAft>
                <a:spcPts val="0"/>
              </a:spcAft>
              <a:buSzPct val="110000"/>
              <a:buFont typeface="Arial" panose="020B0604020202020204" pitchFamily="34" charset="0"/>
              <a:buNone/>
              <a:defRPr lang="en-US" sz="1200" b="0" u="none" dirty="0"/>
            </a:lvl1pPr>
            <a:lvl2pPr marL="365760" indent="-182880">
              <a:lnSpc>
                <a:spcPct val="100000"/>
              </a:lnSpc>
              <a:spcAft>
                <a:spcPts val="0"/>
              </a:spcAft>
              <a:buSzPct val="110000"/>
              <a:buFont typeface="System Font Regular"/>
              <a:buChar char="–"/>
              <a:defRPr sz="1200">
                <a:solidFill>
                  <a:schemeClr val="tx1"/>
                </a:solidFill>
              </a:defRPr>
            </a:lvl2pPr>
            <a:lvl3pPr>
              <a:lnSpc>
                <a:spcPct val="100000"/>
              </a:lnSpc>
              <a:spcAft>
                <a:spcPts val="0"/>
              </a:spcAft>
              <a:buSzPct val="110000"/>
              <a:defRPr sz="1200">
                <a:solidFill>
                  <a:schemeClr val="tx1"/>
                </a:solidFill>
              </a:defRPr>
            </a:lvl3pPr>
            <a:lvl4pPr marL="731520" indent="-182880">
              <a:lnSpc>
                <a:spcPct val="100000"/>
              </a:lnSpc>
              <a:spcAft>
                <a:spcPts val="0"/>
              </a:spcAft>
              <a:buSzPct val="110000"/>
              <a:buFont typeface="System Font Regular"/>
              <a:buChar char="–"/>
              <a:defRPr sz="1200">
                <a:solidFill>
                  <a:schemeClr val="tx1"/>
                </a:solidFill>
              </a:defRPr>
            </a:lvl4pPr>
            <a:lvl5pPr>
              <a:lnSpc>
                <a:spcPct val="100000"/>
              </a:lnSpc>
              <a:spcAft>
                <a:spcPts val="0"/>
              </a:spcAft>
              <a:buSzPct val="110000"/>
              <a:defRPr sz="1200">
                <a:solidFill>
                  <a:schemeClr val="tx1"/>
                </a:solidFill>
              </a:defRPr>
            </a:lvl5pPr>
          </a:lstStyle>
          <a:p>
            <a:pPr lvl="0"/>
            <a:r>
              <a:rPr lang="en-US"/>
              <a:t>Text</a:t>
            </a:r>
          </a:p>
        </p:txBody>
      </p:sp>
      <p:sp>
        <p:nvSpPr>
          <p:cNvPr id="4" name="Slide Number Placeholder 3">
            <a:extLst>
              <a:ext uri="{FF2B5EF4-FFF2-40B4-BE49-F238E27FC236}">
                <a16:creationId xmlns:a16="http://schemas.microsoft.com/office/drawing/2014/main" id="{38419CC2-A301-8E4A-1718-A08145E22632}"/>
              </a:ext>
            </a:extLst>
          </p:cNvPr>
          <p:cNvSpPr>
            <a:spLocks noGrp="1"/>
          </p:cNvSpPr>
          <p:nvPr>
            <p:ph type="sldNum" sz="quarter" idx="10"/>
          </p:nvPr>
        </p:nvSpPr>
        <p:spPr>
          <a:xfrm>
            <a:off x="11614151" y="6334276"/>
            <a:ext cx="440804" cy="285600"/>
          </a:xfrm>
          <a:prstGeom prst="rect">
            <a:avLst/>
          </a:prstGeom>
        </p:spPr>
        <p:txBody>
          <a:bodyPr/>
          <a:lstStyle/>
          <a:p>
            <a:fld id="{48F63A3B-78C7-47BE-AE5E-E10140E04643}" type="slidenum">
              <a:rPr lang="en-US" smtClean="0"/>
              <a:pPr/>
              <a:t>‹#›</a:t>
            </a:fld>
            <a:endParaRPr lang="en-US" dirty="0"/>
          </a:p>
        </p:txBody>
      </p:sp>
      <p:sp>
        <p:nvSpPr>
          <p:cNvPr id="2" name="Title 1">
            <a:extLst>
              <a:ext uri="{FF2B5EF4-FFF2-40B4-BE49-F238E27FC236}">
                <a16:creationId xmlns:a16="http://schemas.microsoft.com/office/drawing/2014/main" id="{6BC04C61-6F84-9177-C9A7-6C3C507561E1}"/>
              </a:ext>
            </a:extLst>
          </p:cNvPr>
          <p:cNvSpPr>
            <a:spLocks noGrp="1"/>
          </p:cNvSpPr>
          <p:nvPr>
            <p:ph type="title" hasCustomPrompt="1"/>
          </p:nvPr>
        </p:nvSpPr>
        <p:spPr/>
        <p:txBody>
          <a:bodyPr/>
          <a:lstStyle/>
          <a:p>
            <a:r>
              <a:rPr lang="en-US"/>
              <a:t>Click to edit master title style</a:t>
            </a:r>
          </a:p>
        </p:txBody>
      </p:sp>
    </p:spTree>
    <p:extLst>
      <p:ext uri="{BB962C8B-B14F-4D97-AF65-F5344CB8AC3E}">
        <p14:creationId xmlns:p14="http://schemas.microsoft.com/office/powerpoint/2010/main" val="1485166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Columns">
    <p:spTree>
      <p:nvGrpSpPr>
        <p:cNvPr id="1" name=""/>
        <p:cNvGrpSpPr/>
        <p:nvPr/>
      </p:nvGrpSpPr>
      <p:grpSpPr>
        <a:xfrm>
          <a:off x="0" y="0"/>
          <a:ext cx="0" cy="0"/>
          <a:chOff x="0" y="0"/>
          <a:chExt cx="0" cy="0"/>
        </a:xfrm>
      </p:grpSpPr>
      <p:sp>
        <p:nvSpPr>
          <p:cNvPr id="3" name="Content Placeholder 2"/>
          <p:cNvSpPr>
            <a:spLocks noGrp="1"/>
          </p:cNvSpPr>
          <p:nvPr>
            <p:ph idx="1"/>
          </p:nvPr>
        </p:nvSpPr>
        <p:spPr>
          <a:xfrm>
            <a:off x="782169" y="1267578"/>
            <a:ext cx="3286973" cy="4676022"/>
          </a:xfrm>
          <a:prstGeom prst="rect">
            <a:avLst/>
          </a:prstGeom>
        </p:spPr>
        <p:txBody>
          <a:bodyPr lIns="0">
            <a:normAutofit/>
          </a:bodyPr>
          <a:lstStyle>
            <a:lvl1pPr>
              <a:lnSpc>
                <a:spcPct val="100000"/>
              </a:lnSpc>
              <a:spcAft>
                <a:spcPts val="1400"/>
              </a:spcAft>
              <a:defRPr sz="1100"/>
            </a:lvl1pPr>
            <a:lvl2pPr marL="365760" indent="-182880">
              <a:lnSpc>
                <a:spcPct val="100000"/>
              </a:lnSpc>
              <a:spcAft>
                <a:spcPts val="1400"/>
              </a:spcAft>
              <a:buFont typeface="System Font Regular"/>
              <a:buChar char="–"/>
              <a:defRPr sz="1100"/>
            </a:lvl2pPr>
            <a:lvl3pPr>
              <a:lnSpc>
                <a:spcPct val="100000"/>
              </a:lnSpc>
              <a:spcAft>
                <a:spcPts val="1400"/>
              </a:spcAft>
              <a:defRPr sz="1100"/>
            </a:lvl3pPr>
            <a:lvl4pPr marL="731520" indent="-182880">
              <a:lnSpc>
                <a:spcPct val="100000"/>
              </a:lnSpc>
              <a:spcAft>
                <a:spcPts val="1400"/>
              </a:spcAft>
              <a:buFont typeface="System Font Regular"/>
              <a:buChar char="–"/>
              <a:defRPr sz="1100"/>
            </a:lvl4pPr>
            <a:lvl5pPr>
              <a:lnSpc>
                <a:spcPct val="100000"/>
              </a:lnSpc>
              <a:spcAft>
                <a:spcPts val="1400"/>
              </a:spcAft>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2">
            <a:extLst>
              <a:ext uri="{FF2B5EF4-FFF2-40B4-BE49-F238E27FC236}">
                <a16:creationId xmlns:a16="http://schemas.microsoft.com/office/drawing/2014/main" id="{5EAF4CF9-E280-86A3-B8E3-8C9FDAB6E01C}"/>
              </a:ext>
            </a:extLst>
          </p:cNvPr>
          <p:cNvSpPr>
            <a:spLocks noGrp="1"/>
          </p:cNvSpPr>
          <p:nvPr>
            <p:ph idx="13"/>
          </p:nvPr>
        </p:nvSpPr>
        <p:spPr>
          <a:xfrm>
            <a:off x="4519748" y="1267578"/>
            <a:ext cx="3286973" cy="4676022"/>
          </a:xfrm>
          <a:prstGeom prst="rect">
            <a:avLst/>
          </a:prstGeom>
        </p:spPr>
        <p:txBody>
          <a:bodyPr lIns="0">
            <a:normAutofit/>
          </a:bodyPr>
          <a:lstStyle>
            <a:lvl1pPr>
              <a:lnSpc>
                <a:spcPct val="100000"/>
              </a:lnSpc>
              <a:spcAft>
                <a:spcPts val="1400"/>
              </a:spcAft>
              <a:defRPr sz="1100"/>
            </a:lvl1pPr>
            <a:lvl2pPr marL="365760" indent="-182880">
              <a:lnSpc>
                <a:spcPct val="100000"/>
              </a:lnSpc>
              <a:spcAft>
                <a:spcPts val="1400"/>
              </a:spcAft>
              <a:buFont typeface="System Font Regular"/>
              <a:buChar char="–"/>
              <a:defRPr sz="1100"/>
            </a:lvl2pPr>
            <a:lvl3pPr>
              <a:lnSpc>
                <a:spcPct val="100000"/>
              </a:lnSpc>
              <a:spcAft>
                <a:spcPts val="1400"/>
              </a:spcAft>
              <a:defRPr sz="1100"/>
            </a:lvl3pPr>
            <a:lvl4pPr marL="731520" indent="-182880">
              <a:lnSpc>
                <a:spcPct val="100000"/>
              </a:lnSpc>
              <a:spcAft>
                <a:spcPts val="1400"/>
              </a:spcAft>
              <a:buFont typeface="System Font Regular"/>
              <a:buChar char="–"/>
              <a:defRPr sz="1100"/>
            </a:lvl4pPr>
            <a:lvl5pPr>
              <a:lnSpc>
                <a:spcPct val="100000"/>
              </a:lnSpc>
              <a:spcAft>
                <a:spcPts val="1400"/>
              </a:spcAft>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2">
            <a:extLst>
              <a:ext uri="{FF2B5EF4-FFF2-40B4-BE49-F238E27FC236}">
                <a16:creationId xmlns:a16="http://schemas.microsoft.com/office/drawing/2014/main" id="{BCFC5CA7-64C5-E18A-596E-06D8830D3BD1}"/>
              </a:ext>
            </a:extLst>
          </p:cNvPr>
          <p:cNvSpPr>
            <a:spLocks noGrp="1"/>
          </p:cNvSpPr>
          <p:nvPr>
            <p:ph idx="14"/>
          </p:nvPr>
        </p:nvSpPr>
        <p:spPr>
          <a:xfrm>
            <a:off x="8257327" y="1267578"/>
            <a:ext cx="3286973" cy="4676022"/>
          </a:xfrm>
          <a:prstGeom prst="rect">
            <a:avLst/>
          </a:prstGeom>
        </p:spPr>
        <p:txBody>
          <a:bodyPr lIns="0">
            <a:normAutofit/>
          </a:bodyPr>
          <a:lstStyle>
            <a:lvl1pPr>
              <a:lnSpc>
                <a:spcPct val="100000"/>
              </a:lnSpc>
              <a:spcAft>
                <a:spcPts val="1400"/>
              </a:spcAft>
              <a:defRPr sz="1100"/>
            </a:lvl1pPr>
            <a:lvl2pPr marL="365760" indent="-182880">
              <a:lnSpc>
                <a:spcPct val="100000"/>
              </a:lnSpc>
              <a:spcAft>
                <a:spcPts val="1400"/>
              </a:spcAft>
              <a:buFont typeface="System Font Regular"/>
              <a:buChar char="–"/>
              <a:defRPr sz="1100"/>
            </a:lvl2pPr>
            <a:lvl3pPr>
              <a:lnSpc>
                <a:spcPct val="100000"/>
              </a:lnSpc>
              <a:spcAft>
                <a:spcPts val="1400"/>
              </a:spcAft>
              <a:defRPr sz="1100"/>
            </a:lvl3pPr>
            <a:lvl4pPr marL="731520" indent="-182880">
              <a:lnSpc>
                <a:spcPct val="100000"/>
              </a:lnSpc>
              <a:spcAft>
                <a:spcPts val="1400"/>
              </a:spcAft>
              <a:buFont typeface="System Font Regular"/>
              <a:buChar char="–"/>
              <a:defRPr sz="1100"/>
            </a:lvl4pPr>
            <a:lvl5pPr>
              <a:lnSpc>
                <a:spcPct val="100000"/>
              </a:lnSpc>
              <a:spcAft>
                <a:spcPts val="1400"/>
              </a:spcAft>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Slide Number Placeholder 1">
            <a:extLst>
              <a:ext uri="{FF2B5EF4-FFF2-40B4-BE49-F238E27FC236}">
                <a16:creationId xmlns:a16="http://schemas.microsoft.com/office/drawing/2014/main" id="{FE6248FD-5EFA-60EF-0B4B-414E489ADCA1}"/>
              </a:ext>
            </a:extLst>
          </p:cNvPr>
          <p:cNvSpPr>
            <a:spLocks noGrp="1"/>
          </p:cNvSpPr>
          <p:nvPr>
            <p:ph type="sldNum" sz="quarter" idx="15"/>
          </p:nvPr>
        </p:nvSpPr>
        <p:spPr>
          <a:xfrm>
            <a:off x="11614151" y="6334276"/>
            <a:ext cx="440804" cy="285600"/>
          </a:xfrm>
          <a:prstGeom prst="rect">
            <a:avLst/>
          </a:prstGeom>
        </p:spPr>
        <p:txBody>
          <a:bodyPr/>
          <a:lstStyle/>
          <a:p>
            <a:fld id="{48F63A3B-78C7-47BE-AE5E-E10140E04643}" type="slidenum">
              <a:rPr lang="en-US" smtClean="0"/>
              <a:pPr/>
              <a:t>‹#›</a:t>
            </a:fld>
            <a:endParaRPr lang="en-US" dirty="0"/>
          </a:p>
        </p:txBody>
      </p:sp>
      <p:sp>
        <p:nvSpPr>
          <p:cNvPr id="6" name="Title 5">
            <a:extLst>
              <a:ext uri="{FF2B5EF4-FFF2-40B4-BE49-F238E27FC236}">
                <a16:creationId xmlns:a16="http://schemas.microsoft.com/office/drawing/2014/main" id="{F7CAFAFC-E3E2-C304-7A3B-CACD669A2E31}"/>
              </a:ext>
            </a:extLst>
          </p:cNvPr>
          <p:cNvSpPr>
            <a:spLocks noGrp="1"/>
          </p:cNvSpPr>
          <p:nvPr>
            <p:ph type="title" hasCustomPrompt="1"/>
          </p:nvPr>
        </p:nvSpPr>
        <p:spPr>
          <a:xfrm>
            <a:off x="765243" y="324673"/>
            <a:ext cx="10779058" cy="387798"/>
          </a:xfrm>
        </p:spPr>
        <p:txBody>
          <a:bodyPr/>
          <a:lstStyle/>
          <a:p>
            <a:r>
              <a:rPr lang="en-US"/>
              <a:t>Click to edit master title style</a:t>
            </a:r>
          </a:p>
        </p:txBody>
      </p:sp>
      <p:sp>
        <p:nvSpPr>
          <p:cNvPr id="9" name="Text Placeholder 3">
            <a:extLst>
              <a:ext uri="{FF2B5EF4-FFF2-40B4-BE49-F238E27FC236}">
                <a16:creationId xmlns:a16="http://schemas.microsoft.com/office/drawing/2014/main" id="{6E7DCA82-2F99-096D-4A54-38D0A0934768}"/>
              </a:ext>
            </a:extLst>
          </p:cNvPr>
          <p:cNvSpPr>
            <a:spLocks noGrp="1"/>
          </p:cNvSpPr>
          <p:nvPr>
            <p:ph type="body" sz="quarter" idx="16"/>
          </p:nvPr>
        </p:nvSpPr>
        <p:spPr>
          <a:xfrm>
            <a:off x="762000" y="683215"/>
            <a:ext cx="10835414" cy="359681"/>
          </a:xfrm>
          <a:prstGeom prst="rect">
            <a:avLst/>
          </a:prstGeom>
        </p:spPr>
        <p:txBody>
          <a:bodyPr lIns="0">
            <a:noAutofit/>
          </a:bodyPr>
          <a:lstStyle>
            <a:lvl1pPr marL="0" indent="0">
              <a:lnSpc>
                <a:spcPct val="95000"/>
              </a:lnSpc>
              <a:buNone/>
              <a:defRPr sz="2400" b="0" i="1">
                <a:solidFill>
                  <a:schemeClr val="accent1"/>
                </a:solidFill>
              </a:defRPr>
            </a:lvl1pPr>
            <a:lvl2pPr marL="182880" indent="0">
              <a:buNone/>
              <a:defRPr b="1">
                <a:solidFill>
                  <a:schemeClr val="accent1"/>
                </a:solidFill>
              </a:defRPr>
            </a:lvl2pPr>
            <a:lvl3pPr marL="365760" indent="0">
              <a:buNone/>
              <a:defRPr b="1">
                <a:solidFill>
                  <a:schemeClr val="accent1"/>
                </a:solidFill>
              </a:defRPr>
            </a:lvl3pPr>
            <a:lvl4pPr marL="548640" indent="0">
              <a:buNone/>
              <a:defRPr b="1">
                <a:solidFill>
                  <a:schemeClr val="accent1"/>
                </a:solidFill>
              </a:defRPr>
            </a:lvl4pPr>
            <a:lvl5pPr marL="731520" indent="0">
              <a:buNone/>
              <a:defRPr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20739633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w/o body">
    <p:bg>
      <p:bgPr>
        <a:solidFill>
          <a:schemeClr val="bg1"/>
        </a:solidFill>
        <a:effectLst/>
      </p:bgPr>
    </p:bg>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81C7128-F28E-79DD-2DCC-CDE8C7FDB194}"/>
              </a:ext>
            </a:extLst>
          </p:cNvPr>
          <p:cNvSpPr>
            <a:spLocks noGrp="1"/>
          </p:cNvSpPr>
          <p:nvPr>
            <p:ph type="sldNum" sz="quarter" idx="10"/>
          </p:nvPr>
        </p:nvSpPr>
        <p:spPr>
          <a:xfrm>
            <a:off x="11614151" y="6334276"/>
            <a:ext cx="440804" cy="285600"/>
          </a:xfrm>
          <a:prstGeom prst="rect">
            <a:avLst/>
          </a:prstGeom>
        </p:spPr>
        <p:txBody>
          <a:bodyPr/>
          <a:lstStyle/>
          <a:p>
            <a:fld id="{48F63A3B-78C7-47BE-AE5E-E10140E04643}" type="slidenum">
              <a:rPr lang="en-US" smtClean="0"/>
              <a:pPr/>
              <a:t>‹#›</a:t>
            </a:fld>
            <a:endParaRPr lang="en-US" dirty="0"/>
          </a:p>
        </p:txBody>
      </p:sp>
      <p:sp>
        <p:nvSpPr>
          <p:cNvPr id="5" name="Title 4">
            <a:extLst>
              <a:ext uri="{FF2B5EF4-FFF2-40B4-BE49-F238E27FC236}">
                <a16:creationId xmlns:a16="http://schemas.microsoft.com/office/drawing/2014/main" id="{0FB8CB6D-1EE5-AA7C-0E94-507D3259099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0199613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ub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FDD8F0F-F7BF-9B06-4F2E-25CB84660CD4}"/>
              </a:ext>
            </a:extLst>
          </p:cNvPr>
          <p:cNvSpPr>
            <a:spLocks noGrp="1"/>
          </p:cNvSpPr>
          <p:nvPr>
            <p:ph type="body" sz="quarter" idx="13"/>
          </p:nvPr>
        </p:nvSpPr>
        <p:spPr>
          <a:xfrm>
            <a:off x="762000" y="683215"/>
            <a:ext cx="10835414" cy="359681"/>
          </a:xfrm>
          <a:prstGeom prst="rect">
            <a:avLst/>
          </a:prstGeom>
        </p:spPr>
        <p:txBody>
          <a:bodyPr lIns="0">
            <a:noAutofit/>
          </a:bodyPr>
          <a:lstStyle>
            <a:lvl1pPr marL="0" indent="0">
              <a:lnSpc>
                <a:spcPct val="95000"/>
              </a:lnSpc>
              <a:buNone/>
              <a:defRPr sz="2400" b="0" i="1">
                <a:solidFill>
                  <a:schemeClr val="accent1"/>
                </a:solidFill>
              </a:defRPr>
            </a:lvl1pPr>
            <a:lvl2pPr marL="182880" indent="0">
              <a:buNone/>
              <a:defRPr b="1">
                <a:solidFill>
                  <a:schemeClr val="accent1"/>
                </a:solidFill>
              </a:defRPr>
            </a:lvl2pPr>
            <a:lvl3pPr marL="365760" indent="0">
              <a:buNone/>
              <a:defRPr b="1">
                <a:solidFill>
                  <a:schemeClr val="accent1"/>
                </a:solidFill>
              </a:defRPr>
            </a:lvl3pPr>
            <a:lvl4pPr marL="548640" indent="0">
              <a:buNone/>
              <a:defRPr b="1">
                <a:solidFill>
                  <a:schemeClr val="accent1"/>
                </a:solidFill>
              </a:defRPr>
            </a:lvl4pPr>
            <a:lvl5pPr marL="731520" indent="0">
              <a:buNone/>
              <a:defRPr b="1">
                <a:solidFill>
                  <a:schemeClr val="accent1"/>
                </a:solidFill>
              </a:defRPr>
            </a:lvl5pPr>
          </a:lstStyle>
          <a:p>
            <a:pPr lvl="0"/>
            <a:r>
              <a:rPr lang="en-US"/>
              <a:t>Click to edit Master text styles</a:t>
            </a:r>
          </a:p>
        </p:txBody>
      </p:sp>
      <p:sp>
        <p:nvSpPr>
          <p:cNvPr id="2" name="Slide Number Placeholder 1">
            <a:extLst>
              <a:ext uri="{FF2B5EF4-FFF2-40B4-BE49-F238E27FC236}">
                <a16:creationId xmlns:a16="http://schemas.microsoft.com/office/drawing/2014/main" id="{C4F53228-58C8-193D-C533-17B52DFE9271}"/>
              </a:ext>
            </a:extLst>
          </p:cNvPr>
          <p:cNvSpPr>
            <a:spLocks noGrp="1"/>
          </p:cNvSpPr>
          <p:nvPr>
            <p:ph type="sldNum" sz="quarter" idx="14"/>
          </p:nvPr>
        </p:nvSpPr>
        <p:spPr>
          <a:xfrm>
            <a:off x="11614151" y="6334276"/>
            <a:ext cx="440804" cy="285600"/>
          </a:xfrm>
          <a:prstGeom prst="rect">
            <a:avLst/>
          </a:prstGeom>
        </p:spPr>
        <p:txBody>
          <a:bodyPr/>
          <a:lstStyle/>
          <a:p>
            <a:fld id="{48F63A3B-78C7-47BE-AE5E-E10140E04643}" type="slidenum">
              <a:rPr lang="en-US" smtClean="0"/>
              <a:pPr/>
              <a:t>‹#›</a:t>
            </a:fld>
            <a:endParaRPr lang="en-US" dirty="0"/>
          </a:p>
        </p:txBody>
      </p:sp>
      <p:sp>
        <p:nvSpPr>
          <p:cNvPr id="7" name="Title 6">
            <a:extLst>
              <a:ext uri="{FF2B5EF4-FFF2-40B4-BE49-F238E27FC236}">
                <a16:creationId xmlns:a16="http://schemas.microsoft.com/office/drawing/2014/main" id="{64BE8E0E-E610-88EB-A1AD-2DEE7BB0EB50}"/>
              </a:ext>
            </a:extLst>
          </p:cNvPr>
          <p:cNvSpPr>
            <a:spLocks noGrp="1"/>
          </p:cNvSpPr>
          <p:nvPr>
            <p:ph type="title" hasCustomPrompt="1"/>
          </p:nvPr>
        </p:nvSpPr>
        <p:spPr>
          <a:xfrm>
            <a:off x="765243" y="324673"/>
            <a:ext cx="10779058" cy="387798"/>
          </a:xfrm>
        </p:spPr>
        <p:txBody>
          <a:bodyPr/>
          <a:lstStyle/>
          <a:p>
            <a:r>
              <a:rPr lang="en-US"/>
              <a:t>Click to edit master title style</a:t>
            </a:r>
          </a:p>
        </p:txBody>
      </p:sp>
    </p:spTree>
    <p:extLst>
      <p:ext uri="{BB962C8B-B14F-4D97-AF65-F5344CB8AC3E}">
        <p14:creationId xmlns:p14="http://schemas.microsoft.com/office/powerpoint/2010/main" val="8989581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F0D4C7A-2A5B-B0FE-035B-D8072C85CF26}"/>
              </a:ext>
            </a:extLst>
          </p:cNvPr>
          <p:cNvSpPr>
            <a:spLocks noGrp="1"/>
          </p:cNvSpPr>
          <p:nvPr>
            <p:ph type="sldNum" sz="quarter" idx="10"/>
          </p:nvPr>
        </p:nvSpPr>
        <p:spPr>
          <a:xfrm>
            <a:off x="11614151" y="6334276"/>
            <a:ext cx="440804" cy="285600"/>
          </a:xfrm>
          <a:prstGeom prst="rect">
            <a:avLst/>
          </a:prstGeom>
        </p:spPr>
        <p:txBody>
          <a:bodyPr/>
          <a:lstStyle/>
          <a:p>
            <a:fld id="{48F63A3B-78C7-47BE-AE5E-E10140E04643}" type="slidenum">
              <a:rPr lang="en-US" smtClean="0"/>
              <a:pPr/>
              <a:t>‹#›</a:t>
            </a:fld>
            <a:endParaRPr lang="en-US" dirty="0"/>
          </a:p>
        </p:txBody>
      </p:sp>
      <p:sp>
        <p:nvSpPr>
          <p:cNvPr id="3" name="Title 2">
            <a:extLst>
              <a:ext uri="{FF2B5EF4-FFF2-40B4-BE49-F238E27FC236}">
                <a16:creationId xmlns:a16="http://schemas.microsoft.com/office/drawing/2014/main" id="{E8BBCF97-989D-2E99-0429-01DB761267D6}"/>
              </a:ext>
            </a:extLst>
          </p:cNvPr>
          <p:cNvSpPr>
            <a:spLocks noGrp="1"/>
          </p:cNvSpPr>
          <p:nvPr>
            <p:ph type="title" hasCustomPrompt="1"/>
          </p:nvPr>
        </p:nvSpPr>
        <p:spPr/>
        <p:txBody>
          <a:bodyPr/>
          <a:lstStyle/>
          <a:p>
            <a:r>
              <a:rPr lang="en-US"/>
              <a:t>Click to edit master title style</a:t>
            </a:r>
          </a:p>
        </p:txBody>
      </p:sp>
    </p:spTree>
    <p:extLst>
      <p:ext uri="{BB962C8B-B14F-4D97-AF65-F5344CB8AC3E}">
        <p14:creationId xmlns:p14="http://schemas.microsoft.com/office/powerpoint/2010/main" val="1118343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9A62DE4-29D9-6A0D-A8EE-549A4A118214}"/>
              </a:ext>
            </a:extLst>
          </p:cNvPr>
          <p:cNvSpPr>
            <a:spLocks noGrp="1"/>
          </p:cNvSpPr>
          <p:nvPr>
            <p:ph type="sldNum" sz="quarter" idx="10"/>
          </p:nvPr>
        </p:nvSpPr>
        <p:spPr>
          <a:xfrm>
            <a:off x="11614151" y="6334276"/>
            <a:ext cx="440804" cy="285600"/>
          </a:xfrm>
          <a:prstGeom prst="rect">
            <a:avLst/>
          </a:prstGeom>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388062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option two">
    <p:spTree>
      <p:nvGrpSpPr>
        <p:cNvPr id="1" name=""/>
        <p:cNvGrpSpPr/>
        <p:nvPr/>
      </p:nvGrpSpPr>
      <p:grpSpPr>
        <a:xfrm>
          <a:off x="0" y="0"/>
          <a:ext cx="0" cy="0"/>
          <a:chOff x="0" y="0"/>
          <a:chExt cx="0" cy="0"/>
        </a:xfrm>
      </p:grpSpPr>
      <p:pic>
        <p:nvPicPr>
          <p:cNvPr id="28" name="Picture 27">
            <a:extLst>
              <a:ext uri="{FF2B5EF4-FFF2-40B4-BE49-F238E27FC236}">
                <a16:creationId xmlns:a16="http://schemas.microsoft.com/office/drawing/2014/main" id="{18B6BD21-0AB4-B242-2C2C-BE3AA9B14A66}"/>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flipH="1">
            <a:off x="-7207" y="-25506"/>
            <a:ext cx="11084333" cy="6883505"/>
          </a:xfrm>
          <a:prstGeom prst="rect">
            <a:avLst/>
          </a:prstGeom>
        </p:spPr>
      </p:pic>
      <p:sp>
        <p:nvSpPr>
          <p:cNvPr id="30" name="Rectangle 29">
            <a:extLst>
              <a:ext uri="{FF2B5EF4-FFF2-40B4-BE49-F238E27FC236}">
                <a16:creationId xmlns:a16="http://schemas.microsoft.com/office/drawing/2014/main" id="{BDCF3DDC-C18D-F361-E1D3-0B7395A94BA1}"/>
              </a:ext>
            </a:extLst>
          </p:cNvPr>
          <p:cNvSpPr/>
          <p:nvPr userDrawn="1"/>
        </p:nvSpPr>
        <p:spPr>
          <a:xfrm flipH="1">
            <a:off x="387125" y="0"/>
            <a:ext cx="9002374" cy="1458656"/>
          </a:xfrm>
          <a:prstGeom prst="rect">
            <a:avLst/>
          </a:prstGeom>
          <a:gradFill flip="none" rotWithShape="1">
            <a:gsLst>
              <a:gs pos="0">
                <a:schemeClr val="bg1"/>
              </a:gs>
              <a:gs pos="64016">
                <a:srgbClr val="FFFFFF">
                  <a:alpha val="35000"/>
                </a:srgbClr>
              </a:gs>
              <a:gs pos="26000">
                <a:schemeClr val="bg1">
                  <a:alpha val="72000"/>
                </a:schemeClr>
              </a:gs>
              <a:gs pos="100000">
                <a:schemeClr val="bg1">
                  <a:alpha val="0"/>
                </a:scheme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dirty="0"/>
          </a:p>
        </p:txBody>
      </p:sp>
      <p:sp>
        <p:nvSpPr>
          <p:cNvPr id="32" name="Rectangle 31">
            <a:extLst>
              <a:ext uri="{FF2B5EF4-FFF2-40B4-BE49-F238E27FC236}">
                <a16:creationId xmlns:a16="http://schemas.microsoft.com/office/drawing/2014/main" id="{82F749A4-DD11-E61F-97CA-19A41AE9E9BB}"/>
              </a:ext>
            </a:extLst>
          </p:cNvPr>
          <p:cNvSpPr/>
          <p:nvPr userDrawn="1"/>
        </p:nvSpPr>
        <p:spPr>
          <a:xfrm rot="5400000" flipH="1">
            <a:off x="5622807" y="288801"/>
            <a:ext cx="6883498" cy="6254886"/>
          </a:xfrm>
          <a:prstGeom prst="rect">
            <a:avLst/>
          </a:prstGeom>
          <a:gradFill flip="none" rotWithShape="1">
            <a:gsLst>
              <a:gs pos="0">
                <a:schemeClr val="bg1"/>
              </a:gs>
              <a:gs pos="64016">
                <a:srgbClr val="FFFFFF">
                  <a:alpha val="76000"/>
                </a:srgbClr>
              </a:gs>
              <a:gs pos="48000">
                <a:schemeClr val="bg1"/>
              </a:gs>
              <a:gs pos="100000">
                <a:schemeClr val="bg1">
                  <a:alpha val="0"/>
                </a:scheme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dirty="0"/>
          </a:p>
        </p:txBody>
      </p:sp>
      <p:sp>
        <p:nvSpPr>
          <p:cNvPr id="33" name="Rectangle 32">
            <a:extLst>
              <a:ext uri="{FF2B5EF4-FFF2-40B4-BE49-F238E27FC236}">
                <a16:creationId xmlns:a16="http://schemas.microsoft.com/office/drawing/2014/main" id="{C09248F0-3CCF-9D52-9E08-B9135097D054}"/>
              </a:ext>
            </a:extLst>
          </p:cNvPr>
          <p:cNvSpPr/>
          <p:nvPr userDrawn="1"/>
        </p:nvSpPr>
        <p:spPr>
          <a:xfrm rot="5400000" flipH="1">
            <a:off x="6532412" y="1198405"/>
            <a:ext cx="6883495" cy="4435677"/>
          </a:xfrm>
          <a:prstGeom prst="rect">
            <a:avLst/>
          </a:prstGeom>
          <a:gradFill flip="none" rotWithShape="1">
            <a:gsLst>
              <a:gs pos="0">
                <a:schemeClr val="bg1"/>
              </a:gs>
              <a:gs pos="64016">
                <a:srgbClr val="FFFFFF">
                  <a:alpha val="76000"/>
                </a:srgbClr>
              </a:gs>
              <a:gs pos="48000">
                <a:schemeClr val="bg1"/>
              </a:gs>
              <a:gs pos="100000">
                <a:schemeClr val="bg1">
                  <a:alpha val="0"/>
                </a:scheme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dirty="0"/>
          </a:p>
        </p:txBody>
      </p:sp>
      <p:sp>
        <p:nvSpPr>
          <p:cNvPr id="23" name="Rectangle 22">
            <a:extLst>
              <a:ext uri="{FF2B5EF4-FFF2-40B4-BE49-F238E27FC236}">
                <a16:creationId xmlns:a16="http://schemas.microsoft.com/office/drawing/2014/main" id="{BEF8C813-FE6B-EE74-F378-2335E9959A88}"/>
              </a:ext>
            </a:extLst>
          </p:cNvPr>
          <p:cNvSpPr/>
          <p:nvPr userDrawn="1"/>
        </p:nvSpPr>
        <p:spPr>
          <a:xfrm rot="5400000">
            <a:off x="4711196" y="-924595"/>
            <a:ext cx="6238644" cy="8047698"/>
          </a:xfrm>
          <a:prstGeom prst="rect">
            <a:avLst/>
          </a:prstGeom>
          <a:gradFill flip="none" rotWithShape="1">
            <a:gsLst>
              <a:gs pos="0">
                <a:schemeClr val="bg1"/>
              </a:gs>
              <a:gs pos="64016">
                <a:srgbClr val="FFFFFF">
                  <a:alpha val="76000"/>
                </a:srgbClr>
              </a:gs>
              <a:gs pos="48000">
                <a:schemeClr val="bg1"/>
              </a:gs>
              <a:gs pos="100000">
                <a:schemeClr val="bg1">
                  <a:alpha val="0"/>
                </a:scheme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dirty="0"/>
          </a:p>
        </p:txBody>
      </p:sp>
      <p:sp>
        <p:nvSpPr>
          <p:cNvPr id="25" name="Rectangle 24">
            <a:extLst>
              <a:ext uri="{FF2B5EF4-FFF2-40B4-BE49-F238E27FC236}">
                <a16:creationId xmlns:a16="http://schemas.microsoft.com/office/drawing/2014/main" id="{539CBCE1-13DC-1796-0B35-C73CFD256CBB}"/>
              </a:ext>
            </a:extLst>
          </p:cNvPr>
          <p:cNvSpPr/>
          <p:nvPr userDrawn="1"/>
        </p:nvSpPr>
        <p:spPr>
          <a:xfrm>
            <a:off x="4474216" y="0"/>
            <a:ext cx="6985819" cy="1598855"/>
          </a:xfrm>
          <a:prstGeom prst="rect">
            <a:avLst/>
          </a:prstGeom>
          <a:gradFill flip="none" rotWithShape="1">
            <a:gsLst>
              <a:gs pos="0">
                <a:schemeClr val="bg1"/>
              </a:gs>
              <a:gs pos="64016">
                <a:srgbClr val="FFFFFF">
                  <a:alpha val="35000"/>
                </a:srgbClr>
              </a:gs>
              <a:gs pos="26000">
                <a:schemeClr val="bg1">
                  <a:alpha val="72000"/>
                </a:schemeClr>
              </a:gs>
              <a:gs pos="100000">
                <a:schemeClr val="bg1">
                  <a:alpha val="0"/>
                </a:scheme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dirty="0"/>
          </a:p>
        </p:txBody>
      </p:sp>
      <p:sp>
        <p:nvSpPr>
          <p:cNvPr id="29" name="Rectangle 28">
            <a:extLst>
              <a:ext uri="{FF2B5EF4-FFF2-40B4-BE49-F238E27FC236}">
                <a16:creationId xmlns:a16="http://schemas.microsoft.com/office/drawing/2014/main" id="{F7842909-D174-EFE0-B78E-3DE3029C58CD}"/>
              </a:ext>
            </a:extLst>
          </p:cNvPr>
          <p:cNvSpPr/>
          <p:nvPr userDrawn="1"/>
        </p:nvSpPr>
        <p:spPr>
          <a:xfrm>
            <a:off x="-7206" y="6218576"/>
            <a:ext cx="7132199" cy="644643"/>
          </a:xfrm>
          <a:prstGeom prst="rect">
            <a:avLst/>
          </a:prstGeom>
          <a:solidFill>
            <a:srgbClr val="EAECE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sp>
        <p:nvSpPr>
          <p:cNvPr id="31" name="Google Shape;150;p40">
            <a:extLst>
              <a:ext uri="{FF2B5EF4-FFF2-40B4-BE49-F238E27FC236}">
                <a16:creationId xmlns:a16="http://schemas.microsoft.com/office/drawing/2014/main" id="{713C6115-D7DB-508C-AA3A-C25055681171}"/>
              </a:ext>
            </a:extLst>
          </p:cNvPr>
          <p:cNvSpPr txBox="1"/>
          <p:nvPr userDrawn="1"/>
        </p:nvSpPr>
        <p:spPr>
          <a:xfrm>
            <a:off x="777240" y="6384395"/>
            <a:ext cx="4191001" cy="228924"/>
          </a:xfrm>
          <a:prstGeom prst="rect">
            <a:avLst/>
          </a:prstGeom>
          <a:noFill/>
          <a:ln>
            <a:noFill/>
          </a:ln>
        </p:spPr>
        <p:txBody>
          <a:bodyPr spcFirstLastPara="1" wrap="square" lIns="0" tIns="48325" rIns="0" bIns="48325" anchor="ctr" anchorCtr="0">
            <a:spAutoFit/>
          </a:bodyPr>
          <a:lstStyle/>
          <a:p>
            <a:pPr marL="0" marR="0" lvl="0" indent="0" algn="l" rtl="0">
              <a:lnSpc>
                <a:spcPct val="100000"/>
              </a:lnSpc>
              <a:spcBef>
                <a:spcPts val="0"/>
              </a:spcBef>
              <a:spcAft>
                <a:spcPts val="0"/>
              </a:spcAft>
              <a:buClr>
                <a:srgbClr val="7F7F7F"/>
              </a:buClr>
              <a:buSzPts val="800"/>
              <a:buFont typeface="Arial"/>
              <a:buNone/>
            </a:pPr>
            <a:r>
              <a:rPr lang="en-US" sz="800" b="0" u="none" strike="noStrike" cap="none" dirty="0">
                <a:solidFill>
                  <a:schemeClr val="bg1">
                    <a:lumMod val="50000"/>
                  </a:schemeClr>
                </a:solidFill>
                <a:ea typeface="Arial"/>
                <a:cs typeface="Arial"/>
                <a:sym typeface="Arial"/>
              </a:rPr>
              <a:t>©2025 TRANSCELERATE BIOPHARMA INC., ALL RIGHTS RESERVED. </a:t>
            </a:r>
            <a:endParaRPr lang="en-US" dirty="0">
              <a:solidFill>
                <a:schemeClr val="bg1">
                  <a:lumMod val="50000"/>
                </a:schemeClr>
              </a:solidFill>
            </a:endParaRPr>
          </a:p>
        </p:txBody>
      </p:sp>
      <p:sp>
        <p:nvSpPr>
          <p:cNvPr id="14" name="Title 1">
            <a:extLst>
              <a:ext uri="{FF2B5EF4-FFF2-40B4-BE49-F238E27FC236}">
                <a16:creationId xmlns:a16="http://schemas.microsoft.com/office/drawing/2014/main" id="{6E2D1B1B-ED14-F59F-C4B9-5272613212DA}"/>
              </a:ext>
            </a:extLst>
          </p:cNvPr>
          <p:cNvSpPr>
            <a:spLocks noGrp="1"/>
          </p:cNvSpPr>
          <p:nvPr userDrawn="1">
            <p:ph type="ctrTitle" hasCustomPrompt="1"/>
          </p:nvPr>
        </p:nvSpPr>
        <p:spPr>
          <a:xfrm>
            <a:off x="5862889" y="1465946"/>
            <a:ext cx="5762810" cy="1803813"/>
          </a:xfrm>
          <a:prstGeom prst="rect">
            <a:avLst/>
          </a:prstGeom>
        </p:spPr>
        <p:txBody>
          <a:bodyPr lIns="0" anchor="b">
            <a:noAutofit/>
          </a:bodyPr>
          <a:lstStyle>
            <a:lvl1pPr algn="l">
              <a:defRPr kumimoji="0" lang="en-US" sz="3200" b="1" i="0" u="none" strike="noStrike" kern="1200" cap="none" spc="0" normalizeH="0" baseline="0">
                <a:ln>
                  <a:noFill/>
                </a:ln>
                <a:solidFill>
                  <a:schemeClr val="tx1"/>
                </a:solidFill>
                <a:effectLst/>
                <a:uLnTx/>
                <a:uFillTx/>
                <a:latin typeface="+mj-lt"/>
                <a:ea typeface="+mn-ea"/>
                <a:cs typeface="Calibri Light" panose="020F0302020204030204" pitchFamily="34" charset="0"/>
              </a:defRPr>
            </a:lvl1pPr>
          </a:lstStyle>
          <a:p>
            <a:r>
              <a:rPr lang="en-US"/>
              <a:t>Click to edit master title style</a:t>
            </a:r>
          </a:p>
        </p:txBody>
      </p:sp>
      <p:sp>
        <p:nvSpPr>
          <p:cNvPr id="15" name="Text Placeholder 3">
            <a:extLst>
              <a:ext uri="{FF2B5EF4-FFF2-40B4-BE49-F238E27FC236}">
                <a16:creationId xmlns:a16="http://schemas.microsoft.com/office/drawing/2014/main" id="{A0E2A719-8850-A023-4CB4-236AE4009C7E}"/>
              </a:ext>
            </a:extLst>
          </p:cNvPr>
          <p:cNvSpPr>
            <a:spLocks noGrp="1"/>
          </p:cNvSpPr>
          <p:nvPr userDrawn="1">
            <p:ph type="body" sz="quarter" idx="10" hasCustomPrompt="1"/>
          </p:nvPr>
        </p:nvSpPr>
        <p:spPr>
          <a:xfrm>
            <a:off x="5862888" y="3449835"/>
            <a:ext cx="5762809" cy="508304"/>
          </a:xfrm>
          <a:prstGeom prst="rect">
            <a:avLst/>
          </a:prstGeom>
        </p:spPr>
        <p:txBody>
          <a:bodyPr lIns="0" tIns="0" rIns="0" bIns="0"/>
          <a:lstStyle>
            <a:lvl1pPr marL="0" indent="0">
              <a:lnSpc>
                <a:spcPct val="95000"/>
              </a:lnSpc>
              <a:buNone/>
              <a:defRPr sz="1800" b="1">
                <a:solidFill>
                  <a:schemeClr val="accent1"/>
                </a:solidFill>
              </a:defRPr>
            </a:lvl1pPr>
            <a:lvl2pPr marL="182880" indent="0">
              <a:buNone/>
              <a:defRPr>
                <a:solidFill>
                  <a:schemeClr val="accent1"/>
                </a:solidFill>
              </a:defRPr>
            </a:lvl2pPr>
            <a:lvl3pPr marL="365760" indent="0">
              <a:buNone/>
              <a:defRPr>
                <a:solidFill>
                  <a:schemeClr val="accent1"/>
                </a:solidFill>
              </a:defRPr>
            </a:lvl3pPr>
            <a:lvl4pPr marL="548640" indent="0">
              <a:buNone/>
              <a:defRPr>
                <a:solidFill>
                  <a:schemeClr val="accent1"/>
                </a:solidFill>
              </a:defRPr>
            </a:lvl4pPr>
            <a:lvl5pPr marL="731520" indent="0">
              <a:buNone/>
              <a:defRPr>
                <a:solidFill>
                  <a:schemeClr val="accent1"/>
                </a:solidFill>
              </a:defRPr>
            </a:lvl5pPr>
          </a:lstStyle>
          <a:p>
            <a:pPr lvl="0"/>
            <a:r>
              <a:rPr lang="en-US"/>
              <a:t>Click to edit master text styles</a:t>
            </a:r>
          </a:p>
        </p:txBody>
      </p:sp>
      <p:sp>
        <p:nvSpPr>
          <p:cNvPr id="16" name="Content Placeholder 5">
            <a:extLst>
              <a:ext uri="{FF2B5EF4-FFF2-40B4-BE49-F238E27FC236}">
                <a16:creationId xmlns:a16="http://schemas.microsoft.com/office/drawing/2014/main" id="{8410817D-DE2A-C5E2-76A2-5154F9881189}"/>
              </a:ext>
            </a:extLst>
          </p:cNvPr>
          <p:cNvSpPr>
            <a:spLocks noGrp="1"/>
          </p:cNvSpPr>
          <p:nvPr userDrawn="1">
            <p:ph sz="quarter" idx="11"/>
          </p:nvPr>
        </p:nvSpPr>
        <p:spPr>
          <a:xfrm>
            <a:off x="5862569" y="4305851"/>
            <a:ext cx="5766302" cy="261680"/>
          </a:xfrm>
          <a:prstGeom prst="rect">
            <a:avLst/>
          </a:prstGeom>
        </p:spPr>
        <p:txBody>
          <a:bodyPr lIns="0" tIns="0" rIns="0" bIns="0" anchor="b"/>
          <a:lstStyle>
            <a:lvl1pPr marL="0" indent="0">
              <a:buNone/>
              <a:defRPr sz="1600" b="0">
                <a:solidFill>
                  <a:schemeClr val="tx1"/>
                </a:solidFill>
              </a:defRPr>
            </a:lvl1pPr>
            <a:lvl2pPr marL="182880" indent="0">
              <a:buNone/>
              <a:defRPr/>
            </a:lvl2pPr>
            <a:lvl3pPr marL="365760" indent="0">
              <a:buNone/>
              <a:defRPr/>
            </a:lvl3pPr>
            <a:lvl4pPr marL="548640" indent="0">
              <a:buNone/>
              <a:defRPr/>
            </a:lvl4pPr>
            <a:lvl5pPr marL="731520" indent="0">
              <a:buNone/>
              <a:defRPr/>
            </a:lvl5pPr>
          </a:lstStyle>
          <a:p>
            <a:pPr lvl="0"/>
            <a:r>
              <a:rPr lang="en-US"/>
              <a:t>Click to edit Master text styles</a:t>
            </a:r>
          </a:p>
        </p:txBody>
      </p:sp>
      <p:sp>
        <p:nvSpPr>
          <p:cNvPr id="22" name="Text Placeholder 21">
            <a:extLst>
              <a:ext uri="{FF2B5EF4-FFF2-40B4-BE49-F238E27FC236}">
                <a16:creationId xmlns:a16="http://schemas.microsoft.com/office/drawing/2014/main" id="{EB073571-C4D1-73E5-8135-02F071E3E417}"/>
              </a:ext>
            </a:extLst>
          </p:cNvPr>
          <p:cNvSpPr>
            <a:spLocks noGrp="1"/>
          </p:cNvSpPr>
          <p:nvPr userDrawn="1">
            <p:ph type="body" sz="quarter" idx="12"/>
          </p:nvPr>
        </p:nvSpPr>
        <p:spPr>
          <a:xfrm>
            <a:off x="5862569" y="4710291"/>
            <a:ext cx="2817739" cy="204952"/>
          </a:xfrm>
          <a:prstGeom prst="rect">
            <a:avLst/>
          </a:prstGeom>
        </p:spPr>
        <p:txBody>
          <a:bodyPr lIns="0" tIns="0" rIns="0" bIns="0"/>
          <a:lstStyle>
            <a:lvl1pPr marL="0" indent="0">
              <a:buNone/>
              <a:defRPr sz="1100"/>
            </a:lvl1pPr>
            <a:lvl2pPr marL="182880" indent="0">
              <a:buNone/>
              <a:defRPr/>
            </a:lvl2pPr>
            <a:lvl3pPr marL="365760" indent="0">
              <a:buNone/>
              <a:defRPr/>
            </a:lvl3pPr>
            <a:lvl4pPr marL="548640" indent="0">
              <a:buNone/>
              <a:defRPr/>
            </a:lvl4pPr>
            <a:lvl5pPr marL="731520" indent="0">
              <a:buNone/>
              <a:defRPr/>
            </a:lvl5pPr>
          </a:lstStyle>
          <a:p>
            <a:pPr lvl="0"/>
            <a:r>
              <a:rPr lang="en-US"/>
              <a:t>Click to edit Master text styles</a:t>
            </a:r>
          </a:p>
        </p:txBody>
      </p:sp>
      <p:pic>
        <p:nvPicPr>
          <p:cNvPr id="24" name="Picture 23">
            <a:extLst>
              <a:ext uri="{FF2B5EF4-FFF2-40B4-BE49-F238E27FC236}">
                <a16:creationId xmlns:a16="http://schemas.microsoft.com/office/drawing/2014/main" id="{60395740-AB6E-765E-AB18-E62C38059965}"/>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7618382" y="68924"/>
            <a:ext cx="2251496" cy="1143000"/>
          </a:xfrm>
          <a:prstGeom prst="rect">
            <a:avLst/>
          </a:prstGeom>
        </p:spPr>
      </p:pic>
      <p:sp>
        <p:nvSpPr>
          <p:cNvPr id="34" name="Freeform 33">
            <a:extLst>
              <a:ext uri="{FF2B5EF4-FFF2-40B4-BE49-F238E27FC236}">
                <a16:creationId xmlns:a16="http://schemas.microsoft.com/office/drawing/2014/main" id="{55556950-DD14-658D-FDCE-1ABD50C46F39}"/>
              </a:ext>
            </a:extLst>
          </p:cNvPr>
          <p:cNvSpPr/>
          <p:nvPr userDrawn="1"/>
        </p:nvSpPr>
        <p:spPr>
          <a:xfrm>
            <a:off x="6151113" y="6218576"/>
            <a:ext cx="6040886" cy="640080"/>
          </a:xfrm>
          <a:custGeom>
            <a:avLst/>
            <a:gdLst>
              <a:gd name="connsiteX0" fmla="*/ 578178 w 6040886"/>
              <a:gd name="connsiteY0" fmla="*/ 0 h 640080"/>
              <a:gd name="connsiteX1" fmla="*/ 1325989 w 6040886"/>
              <a:gd name="connsiteY1" fmla="*/ 0 h 640080"/>
              <a:gd name="connsiteX2" fmla="*/ 1325988 w 6040886"/>
              <a:gd name="connsiteY2" fmla="*/ 1 h 640080"/>
              <a:gd name="connsiteX3" fmla="*/ 1616030 w 6040886"/>
              <a:gd name="connsiteY3" fmla="*/ 1 h 640080"/>
              <a:gd name="connsiteX4" fmla="*/ 1616031 w 6040886"/>
              <a:gd name="connsiteY4" fmla="*/ 0 h 640080"/>
              <a:gd name="connsiteX5" fmla="*/ 2363842 w 6040886"/>
              <a:gd name="connsiteY5" fmla="*/ 0 h 640080"/>
              <a:gd name="connsiteX6" fmla="*/ 2363841 w 6040886"/>
              <a:gd name="connsiteY6" fmla="*/ 1 h 640080"/>
              <a:gd name="connsiteX7" fmla="*/ 5003033 w 6040886"/>
              <a:gd name="connsiteY7" fmla="*/ 1 h 640080"/>
              <a:gd name="connsiteX8" fmla="*/ 6040886 w 6040886"/>
              <a:gd name="connsiteY8" fmla="*/ 1 h 640080"/>
              <a:gd name="connsiteX9" fmla="*/ 6040886 w 6040886"/>
              <a:gd name="connsiteY9" fmla="*/ 639425 h 640080"/>
              <a:gd name="connsiteX10" fmla="*/ 5003033 w 6040886"/>
              <a:gd name="connsiteY10" fmla="*/ 639425 h 640080"/>
              <a:gd name="connsiteX11" fmla="*/ 1786256 w 6040886"/>
              <a:gd name="connsiteY11" fmla="*/ 639425 h 640080"/>
              <a:gd name="connsiteX12" fmla="*/ 1785664 w 6040886"/>
              <a:gd name="connsiteY12" fmla="*/ 640080 h 640080"/>
              <a:gd name="connsiteX13" fmla="*/ 1037853 w 6040886"/>
              <a:gd name="connsiteY13" fmla="*/ 640080 h 640080"/>
              <a:gd name="connsiteX14" fmla="*/ 1038445 w 6040886"/>
              <a:gd name="connsiteY14" fmla="*/ 639425 h 640080"/>
              <a:gd name="connsiteX15" fmla="*/ 748403 w 6040886"/>
              <a:gd name="connsiteY15" fmla="*/ 639425 h 640080"/>
              <a:gd name="connsiteX16" fmla="*/ 747811 w 6040886"/>
              <a:gd name="connsiteY16" fmla="*/ 640080 h 640080"/>
              <a:gd name="connsiteX17" fmla="*/ 0 w 6040886"/>
              <a:gd name="connsiteY17" fmla="*/ 640080 h 64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040886" h="640080">
                <a:moveTo>
                  <a:pt x="578178" y="0"/>
                </a:moveTo>
                <a:lnTo>
                  <a:pt x="1325989" y="0"/>
                </a:lnTo>
                <a:lnTo>
                  <a:pt x="1325988" y="1"/>
                </a:lnTo>
                <a:lnTo>
                  <a:pt x="1616030" y="1"/>
                </a:lnTo>
                <a:lnTo>
                  <a:pt x="1616031" y="0"/>
                </a:lnTo>
                <a:lnTo>
                  <a:pt x="2363842" y="0"/>
                </a:lnTo>
                <a:lnTo>
                  <a:pt x="2363841" y="1"/>
                </a:lnTo>
                <a:lnTo>
                  <a:pt x="5003033" y="1"/>
                </a:lnTo>
                <a:lnTo>
                  <a:pt x="6040886" y="1"/>
                </a:lnTo>
                <a:lnTo>
                  <a:pt x="6040886" y="639425"/>
                </a:lnTo>
                <a:lnTo>
                  <a:pt x="5003033" y="639425"/>
                </a:lnTo>
                <a:lnTo>
                  <a:pt x="1786256" y="639425"/>
                </a:lnTo>
                <a:lnTo>
                  <a:pt x="1785664" y="640080"/>
                </a:lnTo>
                <a:lnTo>
                  <a:pt x="1037853" y="640080"/>
                </a:lnTo>
                <a:lnTo>
                  <a:pt x="1038445" y="639425"/>
                </a:lnTo>
                <a:lnTo>
                  <a:pt x="748403" y="639425"/>
                </a:lnTo>
                <a:lnTo>
                  <a:pt x="747811" y="640080"/>
                </a:lnTo>
                <a:lnTo>
                  <a:pt x="0" y="64008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sp>
        <p:nvSpPr>
          <p:cNvPr id="27" name="Freeform 26">
            <a:extLst>
              <a:ext uri="{FF2B5EF4-FFF2-40B4-BE49-F238E27FC236}">
                <a16:creationId xmlns:a16="http://schemas.microsoft.com/office/drawing/2014/main" id="{5D40C27B-514F-095F-62B3-AFAA2EB7BDE0}"/>
              </a:ext>
            </a:extLst>
          </p:cNvPr>
          <p:cNvSpPr>
            <a:spLocks noChangeAspect="1"/>
          </p:cNvSpPr>
          <p:nvPr userDrawn="1"/>
        </p:nvSpPr>
        <p:spPr>
          <a:xfrm flipH="1" flipV="1">
            <a:off x="-1863" y="-32903"/>
            <a:ext cx="5951852" cy="685800"/>
          </a:xfrm>
          <a:custGeom>
            <a:avLst/>
            <a:gdLst>
              <a:gd name="connsiteX0" fmla="*/ 1913212 w 5951852"/>
              <a:gd name="connsiteY0" fmla="*/ 685800 h 685800"/>
              <a:gd name="connsiteX1" fmla="*/ 1111986 w 5951852"/>
              <a:gd name="connsiteY1" fmla="*/ 685800 h 685800"/>
              <a:gd name="connsiteX2" fmla="*/ 1112620 w 5951852"/>
              <a:gd name="connsiteY2" fmla="*/ 685098 h 685800"/>
              <a:gd name="connsiteX3" fmla="*/ 801861 w 5951852"/>
              <a:gd name="connsiteY3" fmla="*/ 685098 h 685800"/>
              <a:gd name="connsiteX4" fmla="*/ 801226 w 5951852"/>
              <a:gd name="connsiteY4" fmla="*/ 685800 h 685800"/>
              <a:gd name="connsiteX5" fmla="*/ 0 w 5951852"/>
              <a:gd name="connsiteY5" fmla="*/ 685800 h 685800"/>
              <a:gd name="connsiteX6" fmla="*/ 619477 w 5951852"/>
              <a:gd name="connsiteY6" fmla="*/ 0 h 685800"/>
              <a:gd name="connsiteX7" fmla="*/ 1420703 w 5951852"/>
              <a:gd name="connsiteY7" fmla="*/ 0 h 685800"/>
              <a:gd name="connsiteX8" fmla="*/ 1420702 w 5951852"/>
              <a:gd name="connsiteY8" fmla="*/ 1 h 685800"/>
              <a:gd name="connsiteX9" fmla="*/ 1731461 w 5951852"/>
              <a:gd name="connsiteY9" fmla="*/ 1 h 685800"/>
              <a:gd name="connsiteX10" fmla="*/ 1731462 w 5951852"/>
              <a:gd name="connsiteY10" fmla="*/ 0 h 685800"/>
              <a:gd name="connsiteX11" fmla="*/ 2532688 w 5951852"/>
              <a:gd name="connsiteY11" fmla="*/ 0 h 685800"/>
              <a:gd name="connsiteX12" fmla="*/ 2532687 w 5951852"/>
              <a:gd name="connsiteY12" fmla="*/ 1 h 685800"/>
              <a:gd name="connsiteX13" fmla="*/ 5360392 w 5951852"/>
              <a:gd name="connsiteY13" fmla="*/ 1 h 685800"/>
              <a:gd name="connsiteX14" fmla="*/ 5951852 w 5951852"/>
              <a:gd name="connsiteY14" fmla="*/ 1 h 685800"/>
              <a:gd name="connsiteX15" fmla="*/ 5951852 w 5951852"/>
              <a:gd name="connsiteY15" fmla="*/ 685098 h 685800"/>
              <a:gd name="connsiteX16" fmla="*/ 5360392 w 5951852"/>
              <a:gd name="connsiteY16" fmla="*/ 685098 h 685800"/>
              <a:gd name="connsiteX17" fmla="*/ 1913846 w 5951852"/>
              <a:gd name="connsiteY17" fmla="*/ 685098 h 685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951852" h="685800">
                <a:moveTo>
                  <a:pt x="1913212" y="685800"/>
                </a:moveTo>
                <a:lnTo>
                  <a:pt x="1111986" y="685800"/>
                </a:lnTo>
                <a:lnTo>
                  <a:pt x="1112620" y="685098"/>
                </a:lnTo>
                <a:lnTo>
                  <a:pt x="801861" y="685098"/>
                </a:lnTo>
                <a:lnTo>
                  <a:pt x="801226" y="685800"/>
                </a:lnTo>
                <a:lnTo>
                  <a:pt x="0" y="685800"/>
                </a:lnTo>
                <a:lnTo>
                  <a:pt x="619477" y="0"/>
                </a:lnTo>
                <a:lnTo>
                  <a:pt x="1420703" y="0"/>
                </a:lnTo>
                <a:lnTo>
                  <a:pt x="1420702" y="1"/>
                </a:lnTo>
                <a:lnTo>
                  <a:pt x="1731461" y="1"/>
                </a:lnTo>
                <a:lnTo>
                  <a:pt x="1731462" y="0"/>
                </a:lnTo>
                <a:lnTo>
                  <a:pt x="2532688" y="0"/>
                </a:lnTo>
                <a:lnTo>
                  <a:pt x="2532687" y="1"/>
                </a:lnTo>
                <a:lnTo>
                  <a:pt x="5360392" y="1"/>
                </a:lnTo>
                <a:lnTo>
                  <a:pt x="5951852" y="1"/>
                </a:lnTo>
                <a:lnTo>
                  <a:pt x="5951852" y="685098"/>
                </a:lnTo>
                <a:lnTo>
                  <a:pt x="5360392" y="685098"/>
                </a:lnTo>
                <a:lnTo>
                  <a:pt x="1913846" y="68509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grpSp>
        <p:nvGrpSpPr>
          <p:cNvPr id="3" name="Group 2">
            <a:extLst>
              <a:ext uri="{FF2B5EF4-FFF2-40B4-BE49-F238E27FC236}">
                <a16:creationId xmlns:a16="http://schemas.microsoft.com/office/drawing/2014/main" id="{46D2C3CB-5128-4E58-EC00-F79E9EA08457}"/>
              </a:ext>
            </a:extLst>
          </p:cNvPr>
          <p:cNvGrpSpPr/>
          <p:nvPr userDrawn="1"/>
        </p:nvGrpSpPr>
        <p:grpSpPr>
          <a:xfrm>
            <a:off x="8784461" y="5051424"/>
            <a:ext cx="3054729" cy="1803813"/>
            <a:chOff x="8784461" y="5079999"/>
            <a:chExt cx="3054729" cy="1803813"/>
          </a:xfrm>
        </p:grpSpPr>
        <p:sp>
          <p:nvSpPr>
            <p:cNvPr id="4" name="Freeform 3">
              <a:extLst>
                <a:ext uri="{FF2B5EF4-FFF2-40B4-BE49-F238E27FC236}">
                  <a16:creationId xmlns:a16="http://schemas.microsoft.com/office/drawing/2014/main" id="{7A3FDC1C-5C50-E877-3DD0-67743F4E269F}"/>
                </a:ext>
              </a:extLst>
            </p:cNvPr>
            <p:cNvSpPr/>
            <p:nvPr userDrawn="1"/>
          </p:nvSpPr>
          <p:spPr>
            <a:xfrm>
              <a:off x="8784461"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sp>
          <p:nvSpPr>
            <p:cNvPr id="5" name="Freeform 4">
              <a:extLst>
                <a:ext uri="{FF2B5EF4-FFF2-40B4-BE49-F238E27FC236}">
                  <a16:creationId xmlns:a16="http://schemas.microsoft.com/office/drawing/2014/main" id="{4F6735FA-FBC8-4C22-3AB5-0E98AC77F815}"/>
                </a:ext>
              </a:extLst>
            </p:cNvPr>
            <p:cNvSpPr/>
            <p:nvPr userDrawn="1"/>
          </p:nvSpPr>
          <p:spPr>
            <a:xfrm>
              <a:off x="9654793"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sp>
          <p:nvSpPr>
            <p:cNvPr id="6" name="Freeform 5">
              <a:extLst>
                <a:ext uri="{FF2B5EF4-FFF2-40B4-BE49-F238E27FC236}">
                  <a16:creationId xmlns:a16="http://schemas.microsoft.com/office/drawing/2014/main" id="{2389872C-23E0-9BA1-3D1C-4FFBD752E04F}"/>
                </a:ext>
              </a:extLst>
            </p:cNvPr>
            <p:cNvSpPr/>
            <p:nvPr userDrawn="1"/>
          </p:nvSpPr>
          <p:spPr>
            <a:xfrm>
              <a:off x="10525127"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grpSp>
    </p:spTree>
    <p:extLst>
      <p:ext uri="{BB962C8B-B14F-4D97-AF65-F5344CB8AC3E}">
        <p14:creationId xmlns:p14="http://schemas.microsoft.com/office/powerpoint/2010/main" val="637778080"/>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w/o image">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BEF8C813-FE6B-EE74-F378-2335E9959A88}"/>
              </a:ext>
            </a:extLst>
          </p:cNvPr>
          <p:cNvSpPr/>
          <p:nvPr userDrawn="1"/>
        </p:nvSpPr>
        <p:spPr>
          <a:xfrm rot="16200000">
            <a:off x="2164909" y="1959324"/>
            <a:ext cx="6238644" cy="2279859"/>
          </a:xfrm>
          <a:prstGeom prst="rect">
            <a:avLst/>
          </a:prstGeom>
          <a:gradFill flip="none" rotWithShape="1">
            <a:gsLst>
              <a:gs pos="0">
                <a:schemeClr val="bg1"/>
              </a:gs>
              <a:gs pos="64016">
                <a:srgbClr val="FFFFFF">
                  <a:alpha val="76000"/>
                </a:srgbClr>
              </a:gs>
              <a:gs pos="48000">
                <a:schemeClr val="bg1"/>
              </a:gs>
              <a:gs pos="100000">
                <a:schemeClr val="bg1">
                  <a:alpha val="0"/>
                </a:scheme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dirty="0"/>
          </a:p>
        </p:txBody>
      </p:sp>
      <p:sp>
        <p:nvSpPr>
          <p:cNvPr id="29" name="Rectangle 28">
            <a:extLst>
              <a:ext uri="{FF2B5EF4-FFF2-40B4-BE49-F238E27FC236}">
                <a16:creationId xmlns:a16="http://schemas.microsoft.com/office/drawing/2014/main" id="{F7842909-D174-EFE0-B78E-3DE3029C58CD}"/>
              </a:ext>
            </a:extLst>
          </p:cNvPr>
          <p:cNvSpPr/>
          <p:nvPr userDrawn="1"/>
        </p:nvSpPr>
        <p:spPr>
          <a:xfrm>
            <a:off x="-7206" y="6218576"/>
            <a:ext cx="7132199" cy="644643"/>
          </a:xfrm>
          <a:prstGeom prst="rect">
            <a:avLst/>
          </a:prstGeom>
          <a:solidFill>
            <a:srgbClr val="EAECE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sp>
        <p:nvSpPr>
          <p:cNvPr id="31" name="Google Shape;150;p40">
            <a:extLst>
              <a:ext uri="{FF2B5EF4-FFF2-40B4-BE49-F238E27FC236}">
                <a16:creationId xmlns:a16="http://schemas.microsoft.com/office/drawing/2014/main" id="{713C6115-D7DB-508C-AA3A-C25055681171}"/>
              </a:ext>
            </a:extLst>
          </p:cNvPr>
          <p:cNvSpPr txBox="1"/>
          <p:nvPr userDrawn="1"/>
        </p:nvSpPr>
        <p:spPr>
          <a:xfrm>
            <a:off x="777240" y="6384395"/>
            <a:ext cx="4191001" cy="228924"/>
          </a:xfrm>
          <a:prstGeom prst="rect">
            <a:avLst/>
          </a:prstGeom>
          <a:noFill/>
          <a:ln>
            <a:noFill/>
          </a:ln>
        </p:spPr>
        <p:txBody>
          <a:bodyPr spcFirstLastPara="1" wrap="square" lIns="0" tIns="48325" rIns="0" bIns="48325" anchor="ctr" anchorCtr="0">
            <a:spAutoFit/>
          </a:bodyPr>
          <a:lstStyle/>
          <a:p>
            <a:pPr marL="0" marR="0" lvl="0" indent="0" algn="l" rtl="0">
              <a:lnSpc>
                <a:spcPct val="100000"/>
              </a:lnSpc>
              <a:spcBef>
                <a:spcPts val="0"/>
              </a:spcBef>
              <a:spcAft>
                <a:spcPts val="0"/>
              </a:spcAft>
              <a:buClr>
                <a:srgbClr val="7F7F7F"/>
              </a:buClr>
              <a:buSzPts val="800"/>
              <a:buFont typeface="Arial"/>
              <a:buNone/>
            </a:pPr>
            <a:r>
              <a:rPr lang="en-US" sz="800" b="0" u="none" strike="noStrike" cap="none" dirty="0">
                <a:solidFill>
                  <a:schemeClr val="bg1">
                    <a:lumMod val="50000"/>
                  </a:schemeClr>
                </a:solidFill>
                <a:ea typeface="Arial"/>
                <a:cs typeface="Arial"/>
                <a:sym typeface="Arial"/>
              </a:rPr>
              <a:t>©2025 TRANSCELERATE BIOPHARMA INC., ALL RIGHTS RESERVED. </a:t>
            </a:r>
            <a:endParaRPr lang="en-US" dirty="0">
              <a:solidFill>
                <a:schemeClr val="bg1">
                  <a:lumMod val="50000"/>
                </a:schemeClr>
              </a:solidFill>
            </a:endParaRPr>
          </a:p>
        </p:txBody>
      </p:sp>
      <p:sp>
        <p:nvSpPr>
          <p:cNvPr id="14" name="Title 1">
            <a:extLst>
              <a:ext uri="{FF2B5EF4-FFF2-40B4-BE49-F238E27FC236}">
                <a16:creationId xmlns:a16="http://schemas.microsoft.com/office/drawing/2014/main" id="{6E2D1B1B-ED14-F59F-C4B9-5272613212DA}"/>
              </a:ext>
            </a:extLst>
          </p:cNvPr>
          <p:cNvSpPr>
            <a:spLocks noGrp="1"/>
          </p:cNvSpPr>
          <p:nvPr userDrawn="1">
            <p:ph type="ctrTitle" hasCustomPrompt="1"/>
          </p:nvPr>
        </p:nvSpPr>
        <p:spPr>
          <a:xfrm>
            <a:off x="777239" y="1194291"/>
            <a:ext cx="5413248" cy="1803813"/>
          </a:xfrm>
          <a:prstGeom prst="rect">
            <a:avLst/>
          </a:prstGeom>
        </p:spPr>
        <p:txBody>
          <a:bodyPr lIns="0" anchor="b">
            <a:noAutofit/>
          </a:bodyPr>
          <a:lstStyle>
            <a:lvl1pPr algn="l">
              <a:defRPr kumimoji="0" lang="en-US" sz="3200" b="1" i="0" u="none" strike="noStrike" kern="1200" cap="none" spc="0" normalizeH="0" baseline="0">
                <a:ln>
                  <a:noFill/>
                </a:ln>
                <a:solidFill>
                  <a:schemeClr val="tx1"/>
                </a:solidFill>
                <a:effectLst/>
                <a:uLnTx/>
                <a:uFillTx/>
                <a:latin typeface="+mj-lt"/>
                <a:ea typeface="+mn-ea"/>
                <a:cs typeface="Calibri Light" panose="020F0302020204030204" pitchFamily="34" charset="0"/>
              </a:defRPr>
            </a:lvl1pPr>
          </a:lstStyle>
          <a:p>
            <a:r>
              <a:rPr lang="en-US"/>
              <a:t>Click to edit master title style</a:t>
            </a:r>
          </a:p>
        </p:txBody>
      </p:sp>
      <p:sp>
        <p:nvSpPr>
          <p:cNvPr id="15" name="Text Placeholder 3">
            <a:extLst>
              <a:ext uri="{FF2B5EF4-FFF2-40B4-BE49-F238E27FC236}">
                <a16:creationId xmlns:a16="http://schemas.microsoft.com/office/drawing/2014/main" id="{A0E2A719-8850-A023-4CB4-236AE4009C7E}"/>
              </a:ext>
            </a:extLst>
          </p:cNvPr>
          <p:cNvSpPr>
            <a:spLocks noGrp="1"/>
          </p:cNvSpPr>
          <p:nvPr userDrawn="1">
            <p:ph type="body" sz="quarter" idx="10" hasCustomPrompt="1"/>
          </p:nvPr>
        </p:nvSpPr>
        <p:spPr>
          <a:xfrm>
            <a:off x="777238" y="3178180"/>
            <a:ext cx="5413248" cy="508304"/>
          </a:xfrm>
          <a:prstGeom prst="rect">
            <a:avLst/>
          </a:prstGeom>
        </p:spPr>
        <p:txBody>
          <a:bodyPr lIns="0" tIns="0" rIns="0" bIns="0"/>
          <a:lstStyle>
            <a:lvl1pPr marL="0" indent="0">
              <a:lnSpc>
                <a:spcPct val="95000"/>
              </a:lnSpc>
              <a:buNone/>
              <a:defRPr sz="1800" b="1">
                <a:solidFill>
                  <a:schemeClr val="accent1"/>
                </a:solidFill>
              </a:defRPr>
            </a:lvl1pPr>
            <a:lvl2pPr marL="182880" indent="0">
              <a:buNone/>
              <a:defRPr>
                <a:solidFill>
                  <a:schemeClr val="accent1"/>
                </a:solidFill>
              </a:defRPr>
            </a:lvl2pPr>
            <a:lvl3pPr marL="365760" indent="0">
              <a:buNone/>
              <a:defRPr>
                <a:solidFill>
                  <a:schemeClr val="accent1"/>
                </a:solidFill>
              </a:defRPr>
            </a:lvl3pPr>
            <a:lvl4pPr marL="548640" indent="0">
              <a:buNone/>
              <a:defRPr>
                <a:solidFill>
                  <a:schemeClr val="accent1"/>
                </a:solidFill>
              </a:defRPr>
            </a:lvl4pPr>
            <a:lvl5pPr marL="731520" indent="0">
              <a:buNone/>
              <a:defRPr>
                <a:solidFill>
                  <a:schemeClr val="accent1"/>
                </a:solidFill>
              </a:defRPr>
            </a:lvl5pPr>
          </a:lstStyle>
          <a:p>
            <a:pPr lvl="0"/>
            <a:r>
              <a:rPr lang="en-US"/>
              <a:t>Click to edit master text styles</a:t>
            </a:r>
          </a:p>
        </p:txBody>
      </p:sp>
      <p:sp>
        <p:nvSpPr>
          <p:cNvPr id="16" name="Content Placeholder 5">
            <a:extLst>
              <a:ext uri="{FF2B5EF4-FFF2-40B4-BE49-F238E27FC236}">
                <a16:creationId xmlns:a16="http://schemas.microsoft.com/office/drawing/2014/main" id="{8410817D-DE2A-C5E2-76A2-5154F9881189}"/>
              </a:ext>
            </a:extLst>
          </p:cNvPr>
          <p:cNvSpPr>
            <a:spLocks noGrp="1"/>
          </p:cNvSpPr>
          <p:nvPr userDrawn="1">
            <p:ph sz="quarter" idx="11"/>
          </p:nvPr>
        </p:nvSpPr>
        <p:spPr>
          <a:xfrm>
            <a:off x="777238" y="3876060"/>
            <a:ext cx="5413248" cy="521242"/>
          </a:xfrm>
          <a:prstGeom prst="rect">
            <a:avLst/>
          </a:prstGeom>
        </p:spPr>
        <p:txBody>
          <a:bodyPr lIns="0" tIns="0" rIns="0" bIns="0" anchor="b"/>
          <a:lstStyle>
            <a:lvl1pPr marL="0" indent="0">
              <a:buNone/>
              <a:defRPr sz="1600" b="0">
                <a:solidFill>
                  <a:schemeClr val="tx1"/>
                </a:solidFill>
              </a:defRPr>
            </a:lvl1pPr>
            <a:lvl2pPr marL="182880" indent="0">
              <a:buNone/>
              <a:defRPr/>
            </a:lvl2pPr>
            <a:lvl3pPr marL="365760" indent="0">
              <a:buNone/>
              <a:defRPr/>
            </a:lvl3pPr>
            <a:lvl4pPr marL="548640" indent="0">
              <a:buNone/>
              <a:defRPr/>
            </a:lvl4pPr>
            <a:lvl5pPr marL="731520" indent="0">
              <a:buNone/>
              <a:defRPr/>
            </a:lvl5pPr>
          </a:lstStyle>
          <a:p>
            <a:pPr lvl="0"/>
            <a:r>
              <a:rPr lang="en-US"/>
              <a:t>Click to edit Master text styles</a:t>
            </a:r>
          </a:p>
        </p:txBody>
      </p:sp>
      <p:sp>
        <p:nvSpPr>
          <p:cNvPr id="22" name="Text Placeholder 21">
            <a:extLst>
              <a:ext uri="{FF2B5EF4-FFF2-40B4-BE49-F238E27FC236}">
                <a16:creationId xmlns:a16="http://schemas.microsoft.com/office/drawing/2014/main" id="{EB073571-C4D1-73E5-8135-02F071E3E417}"/>
              </a:ext>
            </a:extLst>
          </p:cNvPr>
          <p:cNvSpPr>
            <a:spLocks noGrp="1"/>
          </p:cNvSpPr>
          <p:nvPr userDrawn="1">
            <p:ph type="body" sz="quarter" idx="12"/>
          </p:nvPr>
        </p:nvSpPr>
        <p:spPr>
          <a:xfrm>
            <a:off x="777240" y="4555224"/>
            <a:ext cx="2397475" cy="325438"/>
          </a:xfrm>
          <a:prstGeom prst="rect">
            <a:avLst/>
          </a:prstGeom>
        </p:spPr>
        <p:txBody>
          <a:bodyPr lIns="0" tIns="0" rIns="0" bIns="0"/>
          <a:lstStyle>
            <a:lvl1pPr marL="0" indent="0">
              <a:buNone/>
              <a:defRPr sz="1100"/>
            </a:lvl1pPr>
            <a:lvl2pPr marL="182880" indent="0">
              <a:buNone/>
              <a:defRPr/>
            </a:lvl2pPr>
            <a:lvl3pPr marL="365760" indent="0">
              <a:buNone/>
              <a:defRPr/>
            </a:lvl3pPr>
            <a:lvl4pPr marL="548640" indent="0">
              <a:buNone/>
              <a:defRPr/>
            </a:lvl4pPr>
            <a:lvl5pPr marL="731520" indent="0">
              <a:buNone/>
              <a:defRPr/>
            </a:lvl5pPr>
          </a:lstStyle>
          <a:p>
            <a:pPr lvl="0"/>
            <a:r>
              <a:rPr lang="en-US"/>
              <a:t>Click to edit Master text styles</a:t>
            </a:r>
          </a:p>
        </p:txBody>
      </p:sp>
      <p:pic>
        <p:nvPicPr>
          <p:cNvPr id="45" name="Picture 44">
            <a:extLst>
              <a:ext uri="{FF2B5EF4-FFF2-40B4-BE49-F238E27FC236}">
                <a16:creationId xmlns:a16="http://schemas.microsoft.com/office/drawing/2014/main" id="{FF8249C4-387D-65FC-CA0C-F3D2C6C7D0C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18382" y="68924"/>
            <a:ext cx="2251496" cy="1143000"/>
          </a:xfrm>
          <a:prstGeom prst="rect">
            <a:avLst/>
          </a:prstGeom>
        </p:spPr>
      </p:pic>
      <p:sp>
        <p:nvSpPr>
          <p:cNvPr id="46" name="Freeform 45">
            <a:extLst>
              <a:ext uri="{FF2B5EF4-FFF2-40B4-BE49-F238E27FC236}">
                <a16:creationId xmlns:a16="http://schemas.microsoft.com/office/drawing/2014/main" id="{24F2CA0C-5A07-8CCA-84DC-6955EE26F6BC}"/>
              </a:ext>
            </a:extLst>
          </p:cNvPr>
          <p:cNvSpPr/>
          <p:nvPr userDrawn="1"/>
        </p:nvSpPr>
        <p:spPr>
          <a:xfrm>
            <a:off x="6151113" y="6218576"/>
            <a:ext cx="6040886" cy="640080"/>
          </a:xfrm>
          <a:custGeom>
            <a:avLst/>
            <a:gdLst>
              <a:gd name="connsiteX0" fmla="*/ 578178 w 6040886"/>
              <a:gd name="connsiteY0" fmla="*/ 0 h 640080"/>
              <a:gd name="connsiteX1" fmla="*/ 1325989 w 6040886"/>
              <a:gd name="connsiteY1" fmla="*/ 0 h 640080"/>
              <a:gd name="connsiteX2" fmla="*/ 1325988 w 6040886"/>
              <a:gd name="connsiteY2" fmla="*/ 1 h 640080"/>
              <a:gd name="connsiteX3" fmla="*/ 1616030 w 6040886"/>
              <a:gd name="connsiteY3" fmla="*/ 1 h 640080"/>
              <a:gd name="connsiteX4" fmla="*/ 1616031 w 6040886"/>
              <a:gd name="connsiteY4" fmla="*/ 0 h 640080"/>
              <a:gd name="connsiteX5" fmla="*/ 2363842 w 6040886"/>
              <a:gd name="connsiteY5" fmla="*/ 0 h 640080"/>
              <a:gd name="connsiteX6" fmla="*/ 2363841 w 6040886"/>
              <a:gd name="connsiteY6" fmla="*/ 1 h 640080"/>
              <a:gd name="connsiteX7" fmla="*/ 5003033 w 6040886"/>
              <a:gd name="connsiteY7" fmla="*/ 1 h 640080"/>
              <a:gd name="connsiteX8" fmla="*/ 6040886 w 6040886"/>
              <a:gd name="connsiteY8" fmla="*/ 1 h 640080"/>
              <a:gd name="connsiteX9" fmla="*/ 6040886 w 6040886"/>
              <a:gd name="connsiteY9" fmla="*/ 639425 h 640080"/>
              <a:gd name="connsiteX10" fmla="*/ 5003033 w 6040886"/>
              <a:gd name="connsiteY10" fmla="*/ 639425 h 640080"/>
              <a:gd name="connsiteX11" fmla="*/ 1786256 w 6040886"/>
              <a:gd name="connsiteY11" fmla="*/ 639425 h 640080"/>
              <a:gd name="connsiteX12" fmla="*/ 1785664 w 6040886"/>
              <a:gd name="connsiteY12" fmla="*/ 640080 h 640080"/>
              <a:gd name="connsiteX13" fmla="*/ 1037853 w 6040886"/>
              <a:gd name="connsiteY13" fmla="*/ 640080 h 640080"/>
              <a:gd name="connsiteX14" fmla="*/ 1038445 w 6040886"/>
              <a:gd name="connsiteY14" fmla="*/ 639425 h 640080"/>
              <a:gd name="connsiteX15" fmla="*/ 748403 w 6040886"/>
              <a:gd name="connsiteY15" fmla="*/ 639425 h 640080"/>
              <a:gd name="connsiteX16" fmla="*/ 747811 w 6040886"/>
              <a:gd name="connsiteY16" fmla="*/ 640080 h 640080"/>
              <a:gd name="connsiteX17" fmla="*/ 0 w 6040886"/>
              <a:gd name="connsiteY17" fmla="*/ 640080 h 64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040886" h="640080">
                <a:moveTo>
                  <a:pt x="578178" y="0"/>
                </a:moveTo>
                <a:lnTo>
                  <a:pt x="1325989" y="0"/>
                </a:lnTo>
                <a:lnTo>
                  <a:pt x="1325988" y="1"/>
                </a:lnTo>
                <a:lnTo>
                  <a:pt x="1616030" y="1"/>
                </a:lnTo>
                <a:lnTo>
                  <a:pt x="1616031" y="0"/>
                </a:lnTo>
                <a:lnTo>
                  <a:pt x="2363842" y="0"/>
                </a:lnTo>
                <a:lnTo>
                  <a:pt x="2363841" y="1"/>
                </a:lnTo>
                <a:lnTo>
                  <a:pt x="5003033" y="1"/>
                </a:lnTo>
                <a:lnTo>
                  <a:pt x="6040886" y="1"/>
                </a:lnTo>
                <a:lnTo>
                  <a:pt x="6040886" y="639425"/>
                </a:lnTo>
                <a:lnTo>
                  <a:pt x="5003033" y="639425"/>
                </a:lnTo>
                <a:lnTo>
                  <a:pt x="1786256" y="639425"/>
                </a:lnTo>
                <a:lnTo>
                  <a:pt x="1785664" y="640080"/>
                </a:lnTo>
                <a:lnTo>
                  <a:pt x="1037853" y="640080"/>
                </a:lnTo>
                <a:lnTo>
                  <a:pt x="1038445" y="639425"/>
                </a:lnTo>
                <a:lnTo>
                  <a:pt x="748403" y="639425"/>
                </a:lnTo>
                <a:lnTo>
                  <a:pt x="747811" y="640080"/>
                </a:lnTo>
                <a:lnTo>
                  <a:pt x="0" y="64008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sp>
        <p:nvSpPr>
          <p:cNvPr id="52" name="Freeform 51">
            <a:extLst>
              <a:ext uri="{FF2B5EF4-FFF2-40B4-BE49-F238E27FC236}">
                <a16:creationId xmlns:a16="http://schemas.microsoft.com/office/drawing/2014/main" id="{7AF3BB35-45B1-2E5A-2B03-E79C37DE0515}"/>
              </a:ext>
            </a:extLst>
          </p:cNvPr>
          <p:cNvSpPr>
            <a:spLocks noChangeAspect="1"/>
          </p:cNvSpPr>
          <p:nvPr userDrawn="1"/>
        </p:nvSpPr>
        <p:spPr>
          <a:xfrm flipH="1" flipV="1">
            <a:off x="0" y="-32903"/>
            <a:ext cx="6472378" cy="685800"/>
          </a:xfrm>
          <a:custGeom>
            <a:avLst/>
            <a:gdLst>
              <a:gd name="connsiteX0" fmla="*/ 578178 w 6040886"/>
              <a:gd name="connsiteY0" fmla="*/ 0 h 640080"/>
              <a:gd name="connsiteX1" fmla="*/ 1325989 w 6040886"/>
              <a:gd name="connsiteY1" fmla="*/ 0 h 640080"/>
              <a:gd name="connsiteX2" fmla="*/ 1325988 w 6040886"/>
              <a:gd name="connsiteY2" fmla="*/ 1 h 640080"/>
              <a:gd name="connsiteX3" fmla="*/ 1616030 w 6040886"/>
              <a:gd name="connsiteY3" fmla="*/ 1 h 640080"/>
              <a:gd name="connsiteX4" fmla="*/ 1616031 w 6040886"/>
              <a:gd name="connsiteY4" fmla="*/ 0 h 640080"/>
              <a:gd name="connsiteX5" fmla="*/ 2363842 w 6040886"/>
              <a:gd name="connsiteY5" fmla="*/ 0 h 640080"/>
              <a:gd name="connsiteX6" fmla="*/ 2363841 w 6040886"/>
              <a:gd name="connsiteY6" fmla="*/ 1 h 640080"/>
              <a:gd name="connsiteX7" fmla="*/ 5003033 w 6040886"/>
              <a:gd name="connsiteY7" fmla="*/ 1 h 640080"/>
              <a:gd name="connsiteX8" fmla="*/ 6040886 w 6040886"/>
              <a:gd name="connsiteY8" fmla="*/ 1 h 640080"/>
              <a:gd name="connsiteX9" fmla="*/ 6040886 w 6040886"/>
              <a:gd name="connsiteY9" fmla="*/ 639425 h 640080"/>
              <a:gd name="connsiteX10" fmla="*/ 5003033 w 6040886"/>
              <a:gd name="connsiteY10" fmla="*/ 639425 h 640080"/>
              <a:gd name="connsiteX11" fmla="*/ 1786256 w 6040886"/>
              <a:gd name="connsiteY11" fmla="*/ 639425 h 640080"/>
              <a:gd name="connsiteX12" fmla="*/ 1785664 w 6040886"/>
              <a:gd name="connsiteY12" fmla="*/ 640080 h 640080"/>
              <a:gd name="connsiteX13" fmla="*/ 1037853 w 6040886"/>
              <a:gd name="connsiteY13" fmla="*/ 640080 h 640080"/>
              <a:gd name="connsiteX14" fmla="*/ 1038445 w 6040886"/>
              <a:gd name="connsiteY14" fmla="*/ 639425 h 640080"/>
              <a:gd name="connsiteX15" fmla="*/ 748403 w 6040886"/>
              <a:gd name="connsiteY15" fmla="*/ 639425 h 640080"/>
              <a:gd name="connsiteX16" fmla="*/ 747811 w 6040886"/>
              <a:gd name="connsiteY16" fmla="*/ 640080 h 640080"/>
              <a:gd name="connsiteX17" fmla="*/ 0 w 6040886"/>
              <a:gd name="connsiteY17" fmla="*/ 640080 h 64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040886" h="640080">
                <a:moveTo>
                  <a:pt x="578178" y="0"/>
                </a:moveTo>
                <a:lnTo>
                  <a:pt x="1325989" y="0"/>
                </a:lnTo>
                <a:lnTo>
                  <a:pt x="1325988" y="1"/>
                </a:lnTo>
                <a:lnTo>
                  <a:pt x="1616030" y="1"/>
                </a:lnTo>
                <a:lnTo>
                  <a:pt x="1616031" y="0"/>
                </a:lnTo>
                <a:lnTo>
                  <a:pt x="2363842" y="0"/>
                </a:lnTo>
                <a:lnTo>
                  <a:pt x="2363841" y="1"/>
                </a:lnTo>
                <a:lnTo>
                  <a:pt x="5003033" y="1"/>
                </a:lnTo>
                <a:lnTo>
                  <a:pt x="6040886" y="1"/>
                </a:lnTo>
                <a:lnTo>
                  <a:pt x="6040886" y="639425"/>
                </a:lnTo>
                <a:lnTo>
                  <a:pt x="5003033" y="639425"/>
                </a:lnTo>
                <a:lnTo>
                  <a:pt x="1786256" y="639425"/>
                </a:lnTo>
                <a:lnTo>
                  <a:pt x="1785664" y="640080"/>
                </a:lnTo>
                <a:lnTo>
                  <a:pt x="1037853" y="640080"/>
                </a:lnTo>
                <a:lnTo>
                  <a:pt x="1038445" y="639425"/>
                </a:lnTo>
                <a:lnTo>
                  <a:pt x="748403" y="639425"/>
                </a:lnTo>
                <a:lnTo>
                  <a:pt x="747811" y="640080"/>
                </a:lnTo>
                <a:lnTo>
                  <a:pt x="0" y="64008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grpSp>
        <p:nvGrpSpPr>
          <p:cNvPr id="3" name="Group 2">
            <a:extLst>
              <a:ext uri="{FF2B5EF4-FFF2-40B4-BE49-F238E27FC236}">
                <a16:creationId xmlns:a16="http://schemas.microsoft.com/office/drawing/2014/main" id="{F416FC37-F400-3AAA-2D3F-584EB3930BF4}"/>
              </a:ext>
            </a:extLst>
          </p:cNvPr>
          <p:cNvGrpSpPr/>
          <p:nvPr userDrawn="1"/>
        </p:nvGrpSpPr>
        <p:grpSpPr>
          <a:xfrm>
            <a:off x="8784461" y="5051424"/>
            <a:ext cx="3054729" cy="1803813"/>
            <a:chOff x="8784461" y="5079999"/>
            <a:chExt cx="3054729" cy="1803813"/>
          </a:xfrm>
        </p:grpSpPr>
        <p:sp>
          <p:nvSpPr>
            <p:cNvPr id="4" name="Freeform 3">
              <a:extLst>
                <a:ext uri="{FF2B5EF4-FFF2-40B4-BE49-F238E27FC236}">
                  <a16:creationId xmlns:a16="http://schemas.microsoft.com/office/drawing/2014/main" id="{B8B8F97C-A6CC-3C20-48AB-C313C36C61DD}"/>
                </a:ext>
              </a:extLst>
            </p:cNvPr>
            <p:cNvSpPr/>
            <p:nvPr userDrawn="1"/>
          </p:nvSpPr>
          <p:spPr>
            <a:xfrm>
              <a:off x="8784461"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sp>
          <p:nvSpPr>
            <p:cNvPr id="5" name="Freeform 4">
              <a:extLst>
                <a:ext uri="{FF2B5EF4-FFF2-40B4-BE49-F238E27FC236}">
                  <a16:creationId xmlns:a16="http://schemas.microsoft.com/office/drawing/2014/main" id="{5A4774AD-B002-FE77-AF6B-E66EFF27FB77}"/>
                </a:ext>
              </a:extLst>
            </p:cNvPr>
            <p:cNvSpPr/>
            <p:nvPr userDrawn="1"/>
          </p:nvSpPr>
          <p:spPr>
            <a:xfrm>
              <a:off x="9654793"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sp>
          <p:nvSpPr>
            <p:cNvPr id="6" name="Freeform 5">
              <a:extLst>
                <a:ext uri="{FF2B5EF4-FFF2-40B4-BE49-F238E27FC236}">
                  <a16:creationId xmlns:a16="http://schemas.microsoft.com/office/drawing/2014/main" id="{CDD589D8-FCE9-A866-6D86-F22DCFD09C8A}"/>
                </a:ext>
              </a:extLst>
            </p:cNvPr>
            <p:cNvSpPr/>
            <p:nvPr userDrawn="1"/>
          </p:nvSpPr>
          <p:spPr>
            <a:xfrm>
              <a:off x="10525127"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grpSp>
    </p:spTree>
    <p:extLst>
      <p:ext uri="{BB962C8B-B14F-4D97-AF65-F5344CB8AC3E}">
        <p14:creationId xmlns:p14="http://schemas.microsoft.com/office/powerpoint/2010/main" val="3850448220"/>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C6B6542-A536-EB4D-EB6A-B62F322904FC}"/>
              </a:ext>
            </a:extLst>
          </p:cNvPr>
          <p:cNvPicPr>
            <a:picLocks noChangeAspect="1"/>
          </p:cNvPicPr>
          <p:nvPr userDrawn="1"/>
        </p:nvPicPr>
        <p:blipFill rotWithShape="1">
          <a:blip r:embed="rId2" cstate="screen">
            <a:alphaModFix/>
            <a:extLst>
              <a:ext uri="{28A0092B-C50C-407E-A947-70E740481C1C}">
                <a14:useLocalDpi xmlns:a14="http://schemas.microsoft.com/office/drawing/2010/main"/>
              </a:ext>
            </a:extLst>
          </a:blip>
          <a:srcRect/>
          <a:stretch/>
        </p:blipFill>
        <p:spPr>
          <a:xfrm>
            <a:off x="1713259" y="0"/>
            <a:ext cx="10478742" cy="6858000"/>
          </a:xfrm>
          <a:prstGeom prst="rect">
            <a:avLst/>
          </a:prstGeom>
        </p:spPr>
      </p:pic>
      <p:sp>
        <p:nvSpPr>
          <p:cNvPr id="17" name="Rectangle 16">
            <a:extLst>
              <a:ext uri="{FF2B5EF4-FFF2-40B4-BE49-F238E27FC236}">
                <a16:creationId xmlns:a16="http://schemas.microsoft.com/office/drawing/2014/main" id="{AB5E86D9-641B-E921-8244-90E59EFEFC89}"/>
              </a:ext>
            </a:extLst>
          </p:cNvPr>
          <p:cNvSpPr/>
          <p:nvPr userDrawn="1"/>
        </p:nvSpPr>
        <p:spPr>
          <a:xfrm>
            <a:off x="4026311" y="0"/>
            <a:ext cx="8165690" cy="2326250"/>
          </a:xfrm>
          <a:prstGeom prst="rect">
            <a:avLst/>
          </a:prstGeom>
          <a:gradFill flip="none" rotWithShape="1">
            <a:gsLst>
              <a:gs pos="0">
                <a:schemeClr val="bg1"/>
              </a:gs>
              <a:gs pos="64016">
                <a:srgbClr val="FFFFFF">
                  <a:alpha val="35000"/>
                </a:srgbClr>
              </a:gs>
              <a:gs pos="26000">
                <a:schemeClr val="bg1">
                  <a:alpha val="72000"/>
                </a:schemeClr>
              </a:gs>
              <a:gs pos="100000">
                <a:schemeClr val="bg1">
                  <a:alpha val="0"/>
                </a:scheme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dirty="0"/>
          </a:p>
        </p:txBody>
      </p:sp>
      <p:sp>
        <p:nvSpPr>
          <p:cNvPr id="20" name="Rectangle 19">
            <a:extLst>
              <a:ext uri="{FF2B5EF4-FFF2-40B4-BE49-F238E27FC236}">
                <a16:creationId xmlns:a16="http://schemas.microsoft.com/office/drawing/2014/main" id="{CAC28FAB-5B76-B113-EB2A-79A03D51C980}"/>
              </a:ext>
            </a:extLst>
          </p:cNvPr>
          <p:cNvSpPr/>
          <p:nvPr userDrawn="1"/>
        </p:nvSpPr>
        <p:spPr>
          <a:xfrm rot="16200000">
            <a:off x="173736" y="-175600"/>
            <a:ext cx="6857996" cy="7209193"/>
          </a:xfrm>
          <a:prstGeom prst="rect">
            <a:avLst/>
          </a:prstGeom>
          <a:gradFill flip="none" rotWithShape="1">
            <a:gsLst>
              <a:gs pos="0">
                <a:schemeClr val="bg1"/>
              </a:gs>
              <a:gs pos="64016">
                <a:srgbClr val="FFFFFF">
                  <a:alpha val="76000"/>
                </a:srgbClr>
              </a:gs>
              <a:gs pos="48000">
                <a:schemeClr val="bg1"/>
              </a:gs>
              <a:gs pos="100000">
                <a:schemeClr val="bg1">
                  <a:alpha val="0"/>
                </a:scheme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dirty="0"/>
          </a:p>
        </p:txBody>
      </p:sp>
      <p:sp>
        <p:nvSpPr>
          <p:cNvPr id="21" name="Rectangle 20">
            <a:extLst>
              <a:ext uri="{FF2B5EF4-FFF2-40B4-BE49-F238E27FC236}">
                <a16:creationId xmlns:a16="http://schemas.microsoft.com/office/drawing/2014/main" id="{9B9105CD-D015-8553-E8C2-353AB8E7F9C7}"/>
              </a:ext>
            </a:extLst>
          </p:cNvPr>
          <p:cNvSpPr/>
          <p:nvPr userDrawn="1"/>
        </p:nvSpPr>
        <p:spPr>
          <a:xfrm rot="16200000">
            <a:off x="-589709" y="587845"/>
            <a:ext cx="6857996" cy="5682302"/>
          </a:xfrm>
          <a:prstGeom prst="rect">
            <a:avLst/>
          </a:prstGeom>
          <a:gradFill flip="none" rotWithShape="1">
            <a:gsLst>
              <a:gs pos="0">
                <a:schemeClr val="bg1"/>
              </a:gs>
              <a:gs pos="64016">
                <a:srgbClr val="FFFFFF">
                  <a:alpha val="76000"/>
                </a:srgbClr>
              </a:gs>
              <a:gs pos="48000">
                <a:schemeClr val="bg1"/>
              </a:gs>
              <a:gs pos="100000">
                <a:schemeClr val="bg1">
                  <a:alpha val="0"/>
                </a:scheme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667" dirty="0"/>
          </a:p>
        </p:txBody>
      </p:sp>
      <p:sp>
        <p:nvSpPr>
          <p:cNvPr id="22" name="TextBox 21">
            <a:extLst>
              <a:ext uri="{FF2B5EF4-FFF2-40B4-BE49-F238E27FC236}">
                <a16:creationId xmlns:a16="http://schemas.microsoft.com/office/drawing/2014/main" id="{76C9A5B0-E0A9-4D0A-42CD-4A372DA406CC}"/>
              </a:ext>
            </a:extLst>
          </p:cNvPr>
          <p:cNvSpPr txBox="1"/>
          <p:nvPr userDrawn="1"/>
        </p:nvSpPr>
        <p:spPr>
          <a:xfrm>
            <a:off x="13851467" y="931333"/>
            <a:ext cx="184731" cy="369332"/>
          </a:xfrm>
          <a:prstGeom prst="rect">
            <a:avLst/>
          </a:prstGeom>
          <a:noFill/>
        </p:spPr>
        <p:txBody>
          <a:bodyPr wrap="none" rtlCol="0">
            <a:spAutoFit/>
          </a:bodyPr>
          <a:lstStyle/>
          <a:p>
            <a:endParaRPr lang="en-US" dirty="0"/>
          </a:p>
        </p:txBody>
      </p:sp>
      <p:sp>
        <p:nvSpPr>
          <p:cNvPr id="23" name="Rectangle 22">
            <a:extLst>
              <a:ext uri="{FF2B5EF4-FFF2-40B4-BE49-F238E27FC236}">
                <a16:creationId xmlns:a16="http://schemas.microsoft.com/office/drawing/2014/main" id="{603A39F8-AB0A-FBE1-64BC-08D393B65D6E}"/>
              </a:ext>
            </a:extLst>
          </p:cNvPr>
          <p:cNvSpPr/>
          <p:nvPr userDrawn="1"/>
        </p:nvSpPr>
        <p:spPr>
          <a:xfrm>
            <a:off x="-1863" y="6218576"/>
            <a:ext cx="9392161" cy="644643"/>
          </a:xfrm>
          <a:prstGeom prst="rect">
            <a:avLst/>
          </a:prstGeom>
          <a:solidFill>
            <a:srgbClr val="EAECE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sp>
        <p:nvSpPr>
          <p:cNvPr id="2" name="Title 1"/>
          <p:cNvSpPr>
            <a:spLocks noGrp="1"/>
          </p:cNvSpPr>
          <p:nvPr>
            <p:ph type="ctrTitle" hasCustomPrompt="1"/>
          </p:nvPr>
        </p:nvSpPr>
        <p:spPr>
          <a:xfrm>
            <a:off x="777240" y="2852928"/>
            <a:ext cx="4678817" cy="775597"/>
          </a:xfrm>
          <a:prstGeom prst="rect">
            <a:avLst/>
          </a:prstGeom>
        </p:spPr>
        <p:txBody>
          <a:bodyPr lIns="0" anchor="ctr">
            <a:noAutofit/>
          </a:bodyPr>
          <a:lstStyle>
            <a:lvl1pPr algn="l">
              <a:defRPr kumimoji="0" lang="en-US" sz="3000" b="1" i="0" u="none" strike="noStrike" kern="1200" cap="none" spc="0" normalizeH="0" baseline="0">
                <a:ln>
                  <a:noFill/>
                </a:ln>
                <a:solidFill>
                  <a:schemeClr val="tx1"/>
                </a:solidFill>
                <a:effectLst/>
                <a:uLnTx/>
                <a:uFillTx/>
                <a:latin typeface="+mj-lt"/>
                <a:ea typeface="+mn-ea"/>
                <a:cs typeface="Calibri Light" panose="020F0302020204030204" pitchFamily="34" charset="0"/>
              </a:defRPr>
            </a:lvl1pPr>
          </a:lstStyle>
          <a:p>
            <a:r>
              <a:rPr lang="en-US"/>
              <a:t>Click to edit master title style</a:t>
            </a:r>
          </a:p>
        </p:txBody>
      </p:sp>
      <p:grpSp>
        <p:nvGrpSpPr>
          <p:cNvPr id="5" name="Group 4">
            <a:extLst>
              <a:ext uri="{FF2B5EF4-FFF2-40B4-BE49-F238E27FC236}">
                <a16:creationId xmlns:a16="http://schemas.microsoft.com/office/drawing/2014/main" id="{E27437B6-8532-4BBD-A10C-DB13BC5DF148}"/>
              </a:ext>
            </a:extLst>
          </p:cNvPr>
          <p:cNvGrpSpPr/>
          <p:nvPr userDrawn="1"/>
        </p:nvGrpSpPr>
        <p:grpSpPr>
          <a:xfrm>
            <a:off x="5949989" y="5079999"/>
            <a:ext cx="3054729" cy="1803813"/>
            <a:chOff x="5949989" y="5079999"/>
            <a:chExt cx="3054729" cy="1803813"/>
          </a:xfrm>
        </p:grpSpPr>
        <p:sp>
          <p:nvSpPr>
            <p:cNvPr id="44" name="Freeform 43">
              <a:extLst>
                <a:ext uri="{FF2B5EF4-FFF2-40B4-BE49-F238E27FC236}">
                  <a16:creationId xmlns:a16="http://schemas.microsoft.com/office/drawing/2014/main" id="{87B0502C-9E25-8380-4AD4-810E9C18CB46}"/>
                </a:ext>
              </a:extLst>
            </p:cNvPr>
            <p:cNvSpPr/>
            <p:nvPr/>
          </p:nvSpPr>
          <p:spPr>
            <a:xfrm>
              <a:off x="5949989"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sp>
          <p:nvSpPr>
            <p:cNvPr id="45" name="Freeform 44">
              <a:extLst>
                <a:ext uri="{FF2B5EF4-FFF2-40B4-BE49-F238E27FC236}">
                  <a16:creationId xmlns:a16="http://schemas.microsoft.com/office/drawing/2014/main" id="{768080EE-E30E-9265-E94C-FCE397A5BBFA}"/>
                </a:ext>
              </a:extLst>
            </p:cNvPr>
            <p:cNvSpPr/>
            <p:nvPr/>
          </p:nvSpPr>
          <p:spPr>
            <a:xfrm>
              <a:off x="6820321"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sp>
          <p:nvSpPr>
            <p:cNvPr id="46" name="Freeform 45">
              <a:extLst>
                <a:ext uri="{FF2B5EF4-FFF2-40B4-BE49-F238E27FC236}">
                  <a16:creationId xmlns:a16="http://schemas.microsoft.com/office/drawing/2014/main" id="{8CC4F3B3-D264-1C70-5B85-218C064D40F8}"/>
                </a:ext>
              </a:extLst>
            </p:cNvPr>
            <p:cNvSpPr/>
            <p:nvPr/>
          </p:nvSpPr>
          <p:spPr>
            <a:xfrm>
              <a:off x="7690655"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grpSp>
      <p:sp>
        <p:nvSpPr>
          <p:cNvPr id="47" name="Google Shape;150;p40">
            <a:extLst>
              <a:ext uri="{FF2B5EF4-FFF2-40B4-BE49-F238E27FC236}">
                <a16:creationId xmlns:a16="http://schemas.microsoft.com/office/drawing/2014/main" id="{D3A371F4-0A04-6BD5-028A-C908BA840FC3}"/>
              </a:ext>
            </a:extLst>
          </p:cNvPr>
          <p:cNvSpPr txBox="1"/>
          <p:nvPr userDrawn="1"/>
        </p:nvSpPr>
        <p:spPr>
          <a:xfrm>
            <a:off x="777240" y="6384395"/>
            <a:ext cx="4191001" cy="228924"/>
          </a:xfrm>
          <a:prstGeom prst="rect">
            <a:avLst/>
          </a:prstGeom>
          <a:noFill/>
          <a:ln>
            <a:noFill/>
          </a:ln>
        </p:spPr>
        <p:txBody>
          <a:bodyPr spcFirstLastPara="1" wrap="square" lIns="0" tIns="48325" rIns="0" bIns="48325" anchor="ctr" anchorCtr="0">
            <a:spAutoFit/>
          </a:bodyPr>
          <a:lstStyle/>
          <a:p>
            <a:pPr marL="0" marR="0" lvl="0" indent="0" algn="l" rtl="0">
              <a:lnSpc>
                <a:spcPct val="100000"/>
              </a:lnSpc>
              <a:spcBef>
                <a:spcPts val="0"/>
              </a:spcBef>
              <a:spcAft>
                <a:spcPts val="0"/>
              </a:spcAft>
              <a:buClr>
                <a:srgbClr val="7F7F7F"/>
              </a:buClr>
              <a:buSzPts val="800"/>
              <a:buFont typeface="Arial"/>
              <a:buNone/>
            </a:pPr>
            <a:r>
              <a:rPr lang="en-US" sz="800" b="0" u="none" strike="noStrike" cap="none" dirty="0">
                <a:solidFill>
                  <a:schemeClr val="bg1">
                    <a:lumMod val="50000"/>
                  </a:schemeClr>
                </a:solidFill>
                <a:ea typeface="Arial"/>
                <a:cs typeface="Arial"/>
                <a:sym typeface="Arial"/>
              </a:rPr>
              <a:t>©2025 TRANSCELERATE BIOPHARMA INC., ALL RIGHTS RESERVED. </a:t>
            </a:r>
            <a:endParaRPr lang="en-US" dirty="0">
              <a:solidFill>
                <a:schemeClr val="bg1">
                  <a:lumMod val="50000"/>
                </a:schemeClr>
              </a:solidFill>
            </a:endParaRPr>
          </a:p>
        </p:txBody>
      </p:sp>
      <p:sp>
        <p:nvSpPr>
          <p:cNvPr id="31" name="Freeform 30">
            <a:extLst>
              <a:ext uri="{FF2B5EF4-FFF2-40B4-BE49-F238E27FC236}">
                <a16:creationId xmlns:a16="http://schemas.microsoft.com/office/drawing/2014/main" id="{3347F111-07B1-8F26-0AF0-94B332BC8469}"/>
              </a:ext>
            </a:extLst>
          </p:cNvPr>
          <p:cNvSpPr/>
          <p:nvPr userDrawn="1"/>
        </p:nvSpPr>
        <p:spPr>
          <a:xfrm>
            <a:off x="8768326" y="6218576"/>
            <a:ext cx="3423674" cy="640080"/>
          </a:xfrm>
          <a:custGeom>
            <a:avLst/>
            <a:gdLst>
              <a:gd name="connsiteX0" fmla="*/ 578178 w 3423674"/>
              <a:gd name="connsiteY0" fmla="*/ 0 h 640080"/>
              <a:gd name="connsiteX1" fmla="*/ 1325989 w 3423674"/>
              <a:gd name="connsiteY1" fmla="*/ 0 h 640080"/>
              <a:gd name="connsiteX2" fmla="*/ 1325988 w 3423674"/>
              <a:gd name="connsiteY2" fmla="*/ 1 h 640080"/>
              <a:gd name="connsiteX3" fmla="*/ 3423674 w 3423674"/>
              <a:gd name="connsiteY3" fmla="*/ 1 h 640080"/>
              <a:gd name="connsiteX4" fmla="*/ 3423674 w 3423674"/>
              <a:gd name="connsiteY4" fmla="*/ 639425 h 640080"/>
              <a:gd name="connsiteX5" fmla="*/ 748403 w 3423674"/>
              <a:gd name="connsiteY5" fmla="*/ 639425 h 640080"/>
              <a:gd name="connsiteX6" fmla="*/ 747811 w 3423674"/>
              <a:gd name="connsiteY6" fmla="*/ 640080 h 640080"/>
              <a:gd name="connsiteX7" fmla="*/ 0 w 3423674"/>
              <a:gd name="connsiteY7" fmla="*/ 640080 h 64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3674" h="640080">
                <a:moveTo>
                  <a:pt x="578178" y="0"/>
                </a:moveTo>
                <a:lnTo>
                  <a:pt x="1325989" y="0"/>
                </a:lnTo>
                <a:lnTo>
                  <a:pt x="1325988" y="1"/>
                </a:lnTo>
                <a:lnTo>
                  <a:pt x="3423674" y="1"/>
                </a:lnTo>
                <a:lnTo>
                  <a:pt x="3423674" y="639425"/>
                </a:lnTo>
                <a:lnTo>
                  <a:pt x="748403" y="639425"/>
                </a:lnTo>
                <a:lnTo>
                  <a:pt x="747811" y="640080"/>
                </a:lnTo>
                <a:lnTo>
                  <a:pt x="0" y="64008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pic>
        <p:nvPicPr>
          <p:cNvPr id="18" name="Picture 17">
            <a:extLst>
              <a:ext uri="{FF2B5EF4-FFF2-40B4-BE49-F238E27FC236}">
                <a16:creationId xmlns:a16="http://schemas.microsoft.com/office/drawing/2014/main" id="{764DB3BE-3A94-5AED-FDF6-C670198965F0}"/>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7618382" y="68924"/>
            <a:ext cx="2251496" cy="1143000"/>
          </a:xfrm>
          <a:prstGeom prst="rect">
            <a:avLst/>
          </a:prstGeom>
        </p:spPr>
      </p:pic>
      <p:sp>
        <p:nvSpPr>
          <p:cNvPr id="25" name="Freeform 24">
            <a:extLst>
              <a:ext uri="{FF2B5EF4-FFF2-40B4-BE49-F238E27FC236}">
                <a16:creationId xmlns:a16="http://schemas.microsoft.com/office/drawing/2014/main" id="{00EDA4BD-038D-897E-28ED-20D3904DC910}"/>
              </a:ext>
            </a:extLst>
          </p:cNvPr>
          <p:cNvSpPr>
            <a:spLocks noChangeAspect="1"/>
          </p:cNvSpPr>
          <p:nvPr userDrawn="1"/>
        </p:nvSpPr>
        <p:spPr>
          <a:xfrm flipH="1" flipV="1">
            <a:off x="-1863" y="-32903"/>
            <a:ext cx="5951852" cy="685800"/>
          </a:xfrm>
          <a:custGeom>
            <a:avLst/>
            <a:gdLst>
              <a:gd name="connsiteX0" fmla="*/ 1913212 w 5951852"/>
              <a:gd name="connsiteY0" fmla="*/ 685800 h 685800"/>
              <a:gd name="connsiteX1" fmla="*/ 1111986 w 5951852"/>
              <a:gd name="connsiteY1" fmla="*/ 685800 h 685800"/>
              <a:gd name="connsiteX2" fmla="*/ 1112620 w 5951852"/>
              <a:gd name="connsiteY2" fmla="*/ 685098 h 685800"/>
              <a:gd name="connsiteX3" fmla="*/ 801861 w 5951852"/>
              <a:gd name="connsiteY3" fmla="*/ 685098 h 685800"/>
              <a:gd name="connsiteX4" fmla="*/ 801226 w 5951852"/>
              <a:gd name="connsiteY4" fmla="*/ 685800 h 685800"/>
              <a:gd name="connsiteX5" fmla="*/ 0 w 5951852"/>
              <a:gd name="connsiteY5" fmla="*/ 685800 h 685800"/>
              <a:gd name="connsiteX6" fmla="*/ 619477 w 5951852"/>
              <a:gd name="connsiteY6" fmla="*/ 0 h 685800"/>
              <a:gd name="connsiteX7" fmla="*/ 1420703 w 5951852"/>
              <a:gd name="connsiteY7" fmla="*/ 0 h 685800"/>
              <a:gd name="connsiteX8" fmla="*/ 1420702 w 5951852"/>
              <a:gd name="connsiteY8" fmla="*/ 1 h 685800"/>
              <a:gd name="connsiteX9" fmla="*/ 1731461 w 5951852"/>
              <a:gd name="connsiteY9" fmla="*/ 1 h 685800"/>
              <a:gd name="connsiteX10" fmla="*/ 1731462 w 5951852"/>
              <a:gd name="connsiteY10" fmla="*/ 0 h 685800"/>
              <a:gd name="connsiteX11" fmla="*/ 2532688 w 5951852"/>
              <a:gd name="connsiteY11" fmla="*/ 0 h 685800"/>
              <a:gd name="connsiteX12" fmla="*/ 2532687 w 5951852"/>
              <a:gd name="connsiteY12" fmla="*/ 1 h 685800"/>
              <a:gd name="connsiteX13" fmla="*/ 5360392 w 5951852"/>
              <a:gd name="connsiteY13" fmla="*/ 1 h 685800"/>
              <a:gd name="connsiteX14" fmla="*/ 5951852 w 5951852"/>
              <a:gd name="connsiteY14" fmla="*/ 1 h 685800"/>
              <a:gd name="connsiteX15" fmla="*/ 5951852 w 5951852"/>
              <a:gd name="connsiteY15" fmla="*/ 685098 h 685800"/>
              <a:gd name="connsiteX16" fmla="*/ 5360392 w 5951852"/>
              <a:gd name="connsiteY16" fmla="*/ 685098 h 685800"/>
              <a:gd name="connsiteX17" fmla="*/ 1913846 w 5951852"/>
              <a:gd name="connsiteY17" fmla="*/ 685098 h 685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951852" h="685800">
                <a:moveTo>
                  <a:pt x="1913212" y="685800"/>
                </a:moveTo>
                <a:lnTo>
                  <a:pt x="1111986" y="685800"/>
                </a:lnTo>
                <a:lnTo>
                  <a:pt x="1112620" y="685098"/>
                </a:lnTo>
                <a:lnTo>
                  <a:pt x="801861" y="685098"/>
                </a:lnTo>
                <a:lnTo>
                  <a:pt x="801226" y="685800"/>
                </a:lnTo>
                <a:lnTo>
                  <a:pt x="0" y="685800"/>
                </a:lnTo>
                <a:lnTo>
                  <a:pt x="619477" y="0"/>
                </a:lnTo>
                <a:lnTo>
                  <a:pt x="1420703" y="0"/>
                </a:lnTo>
                <a:lnTo>
                  <a:pt x="1420702" y="1"/>
                </a:lnTo>
                <a:lnTo>
                  <a:pt x="1731461" y="1"/>
                </a:lnTo>
                <a:lnTo>
                  <a:pt x="1731462" y="0"/>
                </a:lnTo>
                <a:lnTo>
                  <a:pt x="2532688" y="0"/>
                </a:lnTo>
                <a:lnTo>
                  <a:pt x="2532687" y="1"/>
                </a:lnTo>
                <a:lnTo>
                  <a:pt x="5360392" y="1"/>
                </a:lnTo>
                <a:lnTo>
                  <a:pt x="5951852" y="1"/>
                </a:lnTo>
                <a:lnTo>
                  <a:pt x="5951852" y="685098"/>
                </a:lnTo>
                <a:lnTo>
                  <a:pt x="5360392" y="685098"/>
                </a:lnTo>
                <a:lnTo>
                  <a:pt x="1913846" y="68509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sp>
        <p:nvSpPr>
          <p:cNvPr id="6" name="Slide Number Placeholder 5">
            <a:extLst>
              <a:ext uri="{FF2B5EF4-FFF2-40B4-BE49-F238E27FC236}">
                <a16:creationId xmlns:a16="http://schemas.microsoft.com/office/drawing/2014/main" id="{898900FC-D1D3-7CCE-4033-EDFD76E4049C}"/>
              </a:ext>
            </a:extLst>
          </p:cNvPr>
          <p:cNvSpPr>
            <a:spLocks noGrp="1"/>
          </p:cNvSpPr>
          <p:nvPr>
            <p:ph type="sldNum" sz="quarter" idx="10"/>
          </p:nvPr>
        </p:nvSpPr>
        <p:spPr>
          <a:xfrm>
            <a:off x="11614151" y="6395816"/>
            <a:ext cx="440804" cy="285600"/>
          </a:xfrm>
          <a:prstGeom prst="rect">
            <a:avLst/>
          </a:prstGeom>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362088852"/>
      </p:ext>
    </p:extLst>
  </p:cSld>
  <p:clrMapOvr>
    <a:masterClrMapping/>
  </p:clrMapOvr>
  <p:extLst>
    <p:ext uri="{DCECCB84-F9BA-43D5-87BE-67443E8EF086}">
      <p15:sldGuideLst xmlns:p15="http://schemas.microsoft.com/office/powerpoint/2012/main">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w/o image">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76C9A5B0-E0A9-4D0A-42CD-4A372DA406CC}"/>
              </a:ext>
            </a:extLst>
          </p:cNvPr>
          <p:cNvSpPr txBox="1"/>
          <p:nvPr userDrawn="1"/>
        </p:nvSpPr>
        <p:spPr>
          <a:xfrm>
            <a:off x="13851467" y="931333"/>
            <a:ext cx="184731" cy="369332"/>
          </a:xfrm>
          <a:prstGeom prst="rect">
            <a:avLst/>
          </a:prstGeom>
          <a:noFill/>
        </p:spPr>
        <p:txBody>
          <a:bodyPr wrap="none" rtlCol="0">
            <a:spAutoFit/>
          </a:bodyPr>
          <a:lstStyle/>
          <a:p>
            <a:endParaRPr lang="en-US" dirty="0"/>
          </a:p>
        </p:txBody>
      </p:sp>
      <p:sp>
        <p:nvSpPr>
          <p:cNvPr id="23" name="Rectangle 22">
            <a:extLst>
              <a:ext uri="{FF2B5EF4-FFF2-40B4-BE49-F238E27FC236}">
                <a16:creationId xmlns:a16="http://schemas.microsoft.com/office/drawing/2014/main" id="{603A39F8-AB0A-FBE1-64BC-08D393B65D6E}"/>
              </a:ext>
            </a:extLst>
          </p:cNvPr>
          <p:cNvSpPr/>
          <p:nvPr userDrawn="1"/>
        </p:nvSpPr>
        <p:spPr>
          <a:xfrm>
            <a:off x="-1863" y="6218576"/>
            <a:ext cx="9392161" cy="644643"/>
          </a:xfrm>
          <a:prstGeom prst="rect">
            <a:avLst/>
          </a:prstGeom>
          <a:solidFill>
            <a:srgbClr val="EAECE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sp>
        <p:nvSpPr>
          <p:cNvPr id="2" name="Title 1"/>
          <p:cNvSpPr>
            <a:spLocks noGrp="1"/>
          </p:cNvSpPr>
          <p:nvPr>
            <p:ph type="ctrTitle" hasCustomPrompt="1"/>
          </p:nvPr>
        </p:nvSpPr>
        <p:spPr>
          <a:xfrm>
            <a:off x="777240" y="2852928"/>
            <a:ext cx="4678817" cy="775597"/>
          </a:xfrm>
          <a:prstGeom prst="rect">
            <a:avLst/>
          </a:prstGeom>
        </p:spPr>
        <p:txBody>
          <a:bodyPr lIns="0" anchor="ctr">
            <a:noAutofit/>
          </a:bodyPr>
          <a:lstStyle>
            <a:lvl1pPr algn="l">
              <a:defRPr kumimoji="0" lang="en-US" sz="3000" b="1" i="0" u="none" strike="noStrike" kern="1200" cap="none" spc="0" normalizeH="0" baseline="0">
                <a:ln>
                  <a:noFill/>
                </a:ln>
                <a:solidFill>
                  <a:schemeClr val="tx1"/>
                </a:solidFill>
                <a:effectLst/>
                <a:uLnTx/>
                <a:uFillTx/>
                <a:latin typeface="+mj-lt"/>
                <a:ea typeface="+mn-ea"/>
                <a:cs typeface="Calibri Light" panose="020F0302020204030204" pitchFamily="34" charset="0"/>
              </a:defRPr>
            </a:lvl1pPr>
          </a:lstStyle>
          <a:p>
            <a:r>
              <a:rPr lang="en-US"/>
              <a:t>Click to edit master title style</a:t>
            </a:r>
          </a:p>
        </p:txBody>
      </p:sp>
      <p:grpSp>
        <p:nvGrpSpPr>
          <p:cNvPr id="5" name="Group 4">
            <a:extLst>
              <a:ext uri="{FF2B5EF4-FFF2-40B4-BE49-F238E27FC236}">
                <a16:creationId xmlns:a16="http://schemas.microsoft.com/office/drawing/2014/main" id="{E27437B6-8532-4BBD-A10C-DB13BC5DF148}"/>
              </a:ext>
            </a:extLst>
          </p:cNvPr>
          <p:cNvGrpSpPr/>
          <p:nvPr userDrawn="1"/>
        </p:nvGrpSpPr>
        <p:grpSpPr>
          <a:xfrm>
            <a:off x="5949989" y="5079999"/>
            <a:ext cx="3054729" cy="1803813"/>
            <a:chOff x="5949989" y="5079999"/>
            <a:chExt cx="3054729" cy="1803813"/>
          </a:xfrm>
        </p:grpSpPr>
        <p:sp>
          <p:nvSpPr>
            <p:cNvPr id="44" name="Freeform 43">
              <a:extLst>
                <a:ext uri="{FF2B5EF4-FFF2-40B4-BE49-F238E27FC236}">
                  <a16:creationId xmlns:a16="http://schemas.microsoft.com/office/drawing/2014/main" id="{87B0502C-9E25-8380-4AD4-810E9C18CB46}"/>
                </a:ext>
              </a:extLst>
            </p:cNvPr>
            <p:cNvSpPr/>
            <p:nvPr/>
          </p:nvSpPr>
          <p:spPr>
            <a:xfrm>
              <a:off x="5949989"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sp>
          <p:nvSpPr>
            <p:cNvPr id="45" name="Freeform 44">
              <a:extLst>
                <a:ext uri="{FF2B5EF4-FFF2-40B4-BE49-F238E27FC236}">
                  <a16:creationId xmlns:a16="http://schemas.microsoft.com/office/drawing/2014/main" id="{768080EE-E30E-9265-E94C-FCE397A5BBFA}"/>
                </a:ext>
              </a:extLst>
            </p:cNvPr>
            <p:cNvSpPr/>
            <p:nvPr/>
          </p:nvSpPr>
          <p:spPr>
            <a:xfrm>
              <a:off x="6820321"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sp>
          <p:nvSpPr>
            <p:cNvPr id="46" name="Freeform 45">
              <a:extLst>
                <a:ext uri="{FF2B5EF4-FFF2-40B4-BE49-F238E27FC236}">
                  <a16:creationId xmlns:a16="http://schemas.microsoft.com/office/drawing/2014/main" id="{8CC4F3B3-D264-1C70-5B85-218C064D40F8}"/>
                </a:ext>
              </a:extLst>
            </p:cNvPr>
            <p:cNvSpPr/>
            <p:nvPr/>
          </p:nvSpPr>
          <p:spPr>
            <a:xfrm>
              <a:off x="7690655" y="5079999"/>
              <a:ext cx="1314063" cy="1803813"/>
            </a:xfrm>
            <a:custGeom>
              <a:avLst/>
              <a:gdLst>
                <a:gd name="connsiteX0" fmla="*/ 0 w 1854200"/>
                <a:gd name="connsiteY0" fmla="*/ 0 h 2545256"/>
                <a:gd name="connsiteX1" fmla="*/ 606986 w 1854200"/>
                <a:gd name="connsiteY1" fmla="*/ 0 h 2545256"/>
                <a:gd name="connsiteX2" fmla="*/ 1854200 w 1854200"/>
                <a:gd name="connsiteY2" fmla="*/ 1272628 h 2545256"/>
                <a:gd name="connsiteX3" fmla="*/ 606986 w 1854200"/>
                <a:gd name="connsiteY3" fmla="*/ 2545256 h 2545256"/>
                <a:gd name="connsiteX4" fmla="*/ 0 w 1854200"/>
                <a:gd name="connsiteY4" fmla="*/ 2545256 h 2545256"/>
                <a:gd name="connsiteX5" fmla="*/ 1247214 w 1854200"/>
                <a:gd name="connsiteY5" fmla="*/ 1272628 h 254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4200" h="2545256">
                  <a:moveTo>
                    <a:pt x="0" y="0"/>
                  </a:moveTo>
                  <a:lnTo>
                    <a:pt x="606986" y="0"/>
                  </a:lnTo>
                  <a:lnTo>
                    <a:pt x="1854200" y="1272628"/>
                  </a:lnTo>
                  <a:lnTo>
                    <a:pt x="606986" y="2545256"/>
                  </a:lnTo>
                  <a:lnTo>
                    <a:pt x="0" y="2545256"/>
                  </a:lnTo>
                  <a:lnTo>
                    <a:pt x="1247214" y="1272628"/>
                  </a:lnTo>
                  <a:close/>
                </a:path>
              </a:pathLst>
            </a:cu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grpSp>
      <p:sp>
        <p:nvSpPr>
          <p:cNvPr id="47" name="Google Shape;150;p40">
            <a:extLst>
              <a:ext uri="{FF2B5EF4-FFF2-40B4-BE49-F238E27FC236}">
                <a16:creationId xmlns:a16="http://schemas.microsoft.com/office/drawing/2014/main" id="{D3A371F4-0A04-6BD5-028A-C908BA840FC3}"/>
              </a:ext>
            </a:extLst>
          </p:cNvPr>
          <p:cNvSpPr txBox="1"/>
          <p:nvPr userDrawn="1"/>
        </p:nvSpPr>
        <p:spPr>
          <a:xfrm>
            <a:off x="777240" y="6384395"/>
            <a:ext cx="4191001" cy="228924"/>
          </a:xfrm>
          <a:prstGeom prst="rect">
            <a:avLst/>
          </a:prstGeom>
          <a:noFill/>
          <a:ln>
            <a:noFill/>
          </a:ln>
        </p:spPr>
        <p:txBody>
          <a:bodyPr spcFirstLastPara="1" wrap="square" lIns="0" tIns="48325" rIns="0" bIns="48325" anchor="ctr" anchorCtr="0">
            <a:spAutoFit/>
          </a:bodyPr>
          <a:lstStyle/>
          <a:p>
            <a:pPr marL="0" marR="0" lvl="0" indent="0" algn="l" rtl="0">
              <a:lnSpc>
                <a:spcPct val="100000"/>
              </a:lnSpc>
              <a:spcBef>
                <a:spcPts val="0"/>
              </a:spcBef>
              <a:spcAft>
                <a:spcPts val="0"/>
              </a:spcAft>
              <a:buClr>
                <a:srgbClr val="7F7F7F"/>
              </a:buClr>
              <a:buSzPts val="800"/>
              <a:buFont typeface="Arial"/>
              <a:buNone/>
            </a:pPr>
            <a:r>
              <a:rPr lang="en-US" sz="800" b="0" u="none" strike="noStrike" cap="none" dirty="0">
                <a:solidFill>
                  <a:schemeClr val="bg1">
                    <a:lumMod val="50000"/>
                  </a:schemeClr>
                </a:solidFill>
                <a:ea typeface="Arial"/>
                <a:cs typeface="Arial"/>
                <a:sym typeface="Arial"/>
              </a:rPr>
              <a:t>©2025 TRANSCELERATE BIOPHARMA INC., ALL RIGHTS RESERVED. </a:t>
            </a:r>
            <a:endParaRPr lang="en-US" dirty="0">
              <a:solidFill>
                <a:schemeClr val="bg1">
                  <a:lumMod val="50000"/>
                </a:schemeClr>
              </a:solidFill>
            </a:endParaRPr>
          </a:p>
        </p:txBody>
      </p:sp>
      <p:sp>
        <p:nvSpPr>
          <p:cNvPr id="31" name="Freeform 30">
            <a:extLst>
              <a:ext uri="{FF2B5EF4-FFF2-40B4-BE49-F238E27FC236}">
                <a16:creationId xmlns:a16="http://schemas.microsoft.com/office/drawing/2014/main" id="{3347F111-07B1-8F26-0AF0-94B332BC8469}"/>
              </a:ext>
            </a:extLst>
          </p:cNvPr>
          <p:cNvSpPr/>
          <p:nvPr userDrawn="1"/>
        </p:nvSpPr>
        <p:spPr>
          <a:xfrm>
            <a:off x="8768326" y="6218576"/>
            <a:ext cx="3423674" cy="640080"/>
          </a:xfrm>
          <a:custGeom>
            <a:avLst/>
            <a:gdLst>
              <a:gd name="connsiteX0" fmla="*/ 578178 w 3423674"/>
              <a:gd name="connsiteY0" fmla="*/ 0 h 640080"/>
              <a:gd name="connsiteX1" fmla="*/ 1325989 w 3423674"/>
              <a:gd name="connsiteY1" fmla="*/ 0 h 640080"/>
              <a:gd name="connsiteX2" fmla="*/ 1325988 w 3423674"/>
              <a:gd name="connsiteY2" fmla="*/ 1 h 640080"/>
              <a:gd name="connsiteX3" fmla="*/ 3423674 w 3423674"/>
              <a:gd name="connsiteY3" fmla="*/ 1 h 640080"/>
              <a:gd name="connsiteX4" fmla="*/ 3423674 w 3423674"/>
              <a:gd name="connsiteY4" fmla="*/ 639425 h 640080"/>
              <a:gd name="connsiteX5" fmla="*/ 748403 w 3423674"/>
              <a:gd name="connsiteY5" fmla="*/ 639425 h 640080"/>
              <a:gd name="connsiteX6" fmla="*/ 747811 w 3423674"/>
              <a:gd name="connsiteY6" fmla="*/ 640080 h 640080"/>
              <a:gd name="connsiteX7" fmla="*/ 0 w 3423674"/>
              <a:gd name="connsiteY7" fmla="*/ 640080 h 64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3674" h="640080">
                <a:moveTo>
                  <a:pt x="578178" y="0"/>
                </a:moveTo>
                <a:lnTo>
                  <a:pt x="1325989" y="0"/>
                </a:lnTo>
                <a:lnTo>
                  <a:pt x="1325988" y="1"/>
                </a:lnTo>
                <a:lnTo>
                  <a:pt x="3423674" y="1"/>
                </a:lnTo>
                <a:lnTo>
                  <a:pt x="3423674" y="639425"/>
                </a:lnTo>
                <a:lnTo>
                  <a:pt x="748403" y="639425"/>
                </a:lnTo>
                <a:lnTo>
                  <a:pt x="747811" y="640080"/>
                </a:lnTo>
                <a:lnTo>
                  <a:pt x="0" y="64008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pic>
        <p:nvPicPr>
          <p:cNvPr id="18" name="Picture 17">
            <a:extLst>
              <a:ext uri="{FF2B5EF4-FFF2-40B4-BE49-F238E27FC236}">
                <a16:creationId xmlns:a16="http://schemas.microsoft.com/office/drawing/2014/main" id="{764DB3BE-3A94-5AED-FDF6-C670198965F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18382" y="68924"/>
            <a:ext cx="2251496" cy="1143000"/>
          </a:xfrm>
          <a:prstGeom prst="rect">
            <a:avLst/>
          </a:prstGeom>
        </p:spPr>
      </p:pic>
      <p:sp>
        <p:nvSpPr>
          <p:cNvPr id="25" name="Freeform 24">
            <a:extLst>
              <a:ext uri="{FF2B5EF4-FFF2-40B4-BE49-F238E27FC236}">
                <a16:creationId xmlns:a16="http://schemas.microsoft.com/office/drawing/2014/main" id="{00EDA4BD-038D-897E-28ED-20D3904DC910}"/>
              </a:ext>
            </a:extLst>
          </p:cNvPr>
          <p:cNvSpPr>
            <a:spLocks noChangeAspect="1"/>
          </p:cNvSpPr>
          <p:nvPr userDrawn="1"/>
        </p:nvSpPr>
        <p:spPr>
          <a:xfrm flipH="1" flipV="1">
            <a:off x="-1863" y="-32903"/>
            <a:ext cx="5951852" cy="685800"/>
          </a:xfrm>
          <a:custGeom>
            <a:avLst/>
            <a:gdLst>
              <a:gd name="connsiteX0" fmla="*/ 1913212 w 5951852"/>
              <a:gd name="connsiteY0" fmla="*/ 685800 h 685800"/>
              <a:gd name="connsiteX1" fmla="*/ 1111986 w 5951852"/>
              <a:gd name="connsiteY1" fmla="*/ 685800 h 685800"/>
              <a:gd name="connsiteX2" fmla="*/ 1112620 w 5951852"/>
              <a:gd name="connsiteY2" fmla="*/ 685098 h 685800"/>
              <a:gd name="connsiteX3" fmla="*/ 801861 w 5951852"/>
              <a:gd name="connsiteY3" fmla="*/ 685098 h 685800"/>
              <a:gd name="connsiteX4" fmla="*/ 801226 w 5951852"/>
              <a:gd name="connsiteY4" fmla="*/ 685800 h 685800"/>
              <a:gd name="connsiteX5" fmla="*/ 0 w 5951852"/>
              <a:gd name="connsiteY5" fmla="*/ 685800 h 685800"/>
              <a:gd name="connsiteX6" fmla="*/ 619477 w 5951852"/>
              <a:gd name="connsiteY6" fmla="*/ 0 h 685800"/>
              <a:gd name="connsiteX7" fmla="*/ 1420703 w 5951852"/>
              <a:gd name="connsiteY7" fmla="*/ 0 h 685800"/>
              <a:gd name="connsiteX8" fmla="*/ 1420702 w 5951852"/>
              <a:gd name="connsiteY8" fmla="*/ 1 h 685800"/>
              <a:gd name="connsiteX9" fmla="*/ 1731461 w 5951852"/>
              <a:gd name="connsiteY9" fmla="*/ 1 h 685800"/>
              <a:gd name="connsiteX10" fmla="*/ 1731462 w 5951852"/>
              <a:gd name="connsiteY10" fmla="*/ 0 h 685800"/>
              <a:gd name="connsiteX11" fmla="*/ 2532688 w 5951852"/>
              <a:gd name="connsiteY11" fmla="*/ 0 h 685800"/>
              <a:gd name="connsiteX12" fmla="*/ 2532687 w 5951852"/>
              <a:gd name="connsiteY12" fmla="*/ 1 h 685800"/>
              <a:gd name="connsiteX13" fmla="*/ 5360392 w 5951852"/>
              <a:gd name="connsiteY13" fmla="*/ 1 h 685800"/>
              <a:gd name="connsiteX14" fmla="*/ 5951852 w 5951852"/>
              <a:gd name="connsiteY14" fmla="*/ 1 h 685800"/>
              <a:gd name="connsiteX15" fmla="*/ 5951852 w 5951852"/>
              <a:gd name="connsiteY15" fmla="*/ 685098 h 685800"/>
              <a:gd name="connsiteX16" fmla="*/ 5360392 w 5951852"/>
              <a:gd name="connsiteY16" fmla="*/ 685098 h 685800"/>
              <a:gd name="connsiteX17" fmla="*/ 1913846 w 5951852"/>
              <a:gd name="connsiteY17" fmla="*/ 685098 h 685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951852" h="685800">
                <a:moveTo>
                  <a:pt x="1913212" y="685800"/>
                </a:moveTo>
                <a:lnTo>
                  <a:pt x="1111986" y="685800"/>
                </a:lnTo>
                <a:lnTo>
                  <a:pt x="1112620" y="685098"/>
                </a:lnTo>
                <a:lnTo>
                  <a:pt x="801861" y="685098"/>
                </a:lnTo>
                <a:lnTo>
                  <a:pt x="801226" y="685800"/>
                </a:lnTo>
                <a:lnTo>
                  <a:pt x="0" y="685800"/>
                </a:lnTo>
                <a:lnTo>
                  <a:pt x="619477" y="0"/>
                </a:lnTo>
                <a:lnTo>
                  <a:pt x="1420703" y="0"/>
                </a:lnTo>
                <a:lnTo>
                  <a:pt x="1420702" y="1"/>
                </a:lnTo>
                <a:lnTo>
                  <a:pt x="1731461" y="1"/>
                </a:lnTo>
                <a:lnTo>
                  <a:pt x="1731462" y="0"/>
                </a:lnTo>
                <a:lnTo>
                  <a:pt x="2532688" y="0"/>
                </a:lnTo>
                <a:lnTo>
                  <a:pt x="2532687" y="1"/>
                </a:lnTo>
                <a:lnTo>
                  <a:pt x="5360392" y="1"/>
                </a:lnTo>
                <a:lnTo>
                  <a:pt x="5951852" y="1"/>
                </a:lnTo>
                <a:lnTo>
                  <a:pt x="5951852" y="685098"/>
                </a:lnTo>
                <a:lnTo>
                  <a:pt x="5360392" y="685098"/>
                </a:lnTo>
                <a:lnTo>
                  <a:pt x="1913846" y="68509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sp>
        <p:nvSpPr>
          <p:cNvPr id="3" name="Slide Number Placeholder 2">
            <a:extLst>
              <a:ext uri="{FF2B5EF4-FFF2-40B4-BE49-F238E27FC236}">
                <a16:creationId xmlns:a16="http://schemas.microsoft.com/office/drawing/2014/main" id="{413EFC14-9786-7757-7A85-E864F27AFC3F}"/>
              </a:ext>
            </a:extLst>
          </p:cNvPr>
          <p:cNvSpPr>
            <a:spLocks noGrp="1"/>
          </p:cNvSpPr>
          <p:nvPr>
            <p:ph type="sldNum" sz="quarter" idx="10"/>
          </p:nvPr>
        </p:nvSpPr>
        <p:spPr>
          <a:xfrm>
            <a:off x="11614151" y="6395816"/>
            <a:ext cx="440804" cy="285600"/>
          </a:xfrm>
          <a:prstGeom prst="rect">
            <a:avLst/>
          </a:prstGeom>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155971119"/>
      </p:ext>
    </p:extLst>
  </p:cSld>
  <p:clrMapOvr>
    <a:masterClrMapping/>
  </p:clrMapOvr>
  <p:extLst>
    <p:ext uri="{DCECCB84-F9BA-43D5-87BE-67443E8EF086}">
      <p15:sldGuideLst xmlns:p15="http://schemas.microsoft.com/office/powerpoint/2012/main">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ubtitle Bullets">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328468"/>
            <a:ext cx="10804934" cy="4615131"/>
          </a:xfrm>
          <a:prstGeom prst="rect">
            <a:avLst/>
          </a:prstGeom>
        </p:spPr>
        <p:txBody>
          <a:bodyPr/>
          <a:lstStyle>
            <a:lvl1pPr>
              <a:lnSpc>
                <a:spcPct val="100000"/>
              </a:lnSpc>
              <a:spcAft>
                <a:spcPts val="1400"/>
              </a:spcAft>
              <a:defRPr>
                <a:solidFill>
                  <a:schemeClr val="tx1"/>
                </a:solidFill>
              </a:defRPr>
            </a:lvl1pPr>
            <a:lvl2pPr marL="365760" indent="-182880">
              <a:lnSpc>
                <a:spcPct val="100000"/>
              </a:lnSpc>
              <a:spcAft>
                <a:spcPts val="1400"/>
              </a:spcAft>
              <a:buFont typeface="System Font Regular"/>
              <a:buChar char="–"/>
              <a:defRPr>
                <a:solidFill>
                  <a:schemeClr val="tx1"/>
                </a:solidFill>
              </a:defRPr>
            </a:lvl2pPr>
            <a:lvl3pPr>
              <a:lnSpc>
                <a:spcPct val="100000"/>
              </a:lnSpc>
              <a:spcAft>
                <a:spcPts val="1400"/>
              </a:spcAft>
              <a:defRPr>
                <a:solidFill>
                  <a:schemeClr val="tx1"/>
                </a:solidFill>
              </a:defRPr>
            </a:lvl3pPr>
            <a:lvl4pPr marL="731520" indent="-182880">
              <a:lnSpc>
                <a:spcPct val="100000"/>
              </a:lnSpc>
              <a:spcAft>
                <a:spcPts val="1400"/>
              </a:spcAft>
              <a:buFont typeface="System Font Regular"/>
              <a:buChar char="–"/>
              <a:defRPr>
                <a:solidFill>
                  <a:schemeClr val="tx1"/>
                </a:solidFill>
              </a:defRPr>
            </a:lvl4pPr>
            <a:lvl5pPr>
              <a:lnSpc>
                <a:spcPct val="100000"/>
              </a:lnSpc>
              <a:spcAft>
                <a:spcPts val="1400"/>
              </a:spcAft>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FDD8F0F-F7BF-9B06-4F2E-25CB84660CD4}"/>
              </a:ext>
            </a:extLst>
          </p:cNvPr>
          <p:cNvSpPr>
            <a:spLocks noGrp="1"/>
          </p:cNvSpPr>
          <p:nvPr>
            <p:ph type="body" sz="quarter" idx="13"/>
          </p:nvPr>
        </p:nvSpPr>
        <p:spPr>
          <a:xfrm>
            <a:off x="762000" y="683215"/>
            <a:ext cx="10835414" cy="359681"/>
          </a:xfrm>
          <a:prstGeom prst="rect">
            <a:avLst/>
          </a:prstGeom>
        </p:spPr>
        <p:txBody>
          <a:bodyPr lIns="0">
            <a:noAutofit/>
          </a:bodyPr>
          <a:lstStyle>
            <a:lvl1pPr marL="0" indent="0">
              <a:lnSpc>
                <a:spcPct val="95000"/>
              </a:lnSpc>
              <a:buNone/>
              <a:defRPr sz="2400" b="0" i="1">
                <a:solidFill>
                  <a:schemeClr val="accent1"/>
                </a:solidFill>
              </a:defRPr>
            </a:lvl1pPr>
            <a:lvl2pPr marL="182880" indent="0">
              <a:buNone/>
              <a:defRPr b="1">
                <a:solidFill>
                  <a:schemeClr val="accent1"/>
                </a:solidFill>
              </a:defRPr>
            </a:lvl2pPr>
            <a:lvl3pPr marL="365760" indent="0">
              <a:buNone/>
              <a:defRPr b="1">
                <a:solidFill>
                  <a:schemeClr val="accent1"/>
                </a:solidFill>
              </a:defRPr>
            </a:lvl3pPr>
            <a:lvl4pPr marL="548640" indent="0">
              <a:buNone/>
              <a:defRPr b="1">
                <a:solidFill>
                  <a:schemeClr val="accent1"/>
                </a:solidFill>
              </a:defRPr>
            </a:lvl4pPr>
            <a:lvl5pPr marL="731520" indent="0">
              <a:buNone/>
              <a:defRPr b="1">
                <a:solidFill>
                  <a:schemeClr val="accent1"/>
                </a:solidFill>
              </a:defRPr>
            </a:lvl5pPr>
          </a:lstStyle>
          <a:p>
            <a:pPr lvl="0"/>
            <a:r>
              <a:rPr lang="en-US"/>
              <a:t>Click to edit Master text styles</a:t>
            </a:r>
          </a:p>
        </p:txBody>
      </p:sp>
      <p:sp>
        <p:nvSpPr>
          <p:cNvPr id="2" name="Slide Number Placeholder 1">
            <a:extLst>
              <a:ext uri="{FF2B5EF4-FFF2-40B4-BE49-F238E27FC236}">
                <a16:creationId xmlns:a16="http://schemas.microsoft.com/office/drawing/2014/main" id="{C4F53228-58C8-193D-C533-17B52DFE9271}"/>
              </a:ext>
            </a:extLst>
          </p:cNvPr>
          <p:cNvSpPr>
            <a:spLocks noGrp="1"/>
          </p:cNvSpPr>
          <p:nvPr>
            <p:ph type="sldNum" sz="quarter" idx="14"/>
          </p:nvPr>
        </p:nvSpPr>
        <p:spPr>
          <a:xfrm>
            <a:off x="11614151" y="6334276"/>
            <a:ext cx="440804" cy="285600"/>
          </a:xfrm>
          <a:prstGeom prst="rect">
            <a:avLst/>
          </a:prstGeom>
        </p:spPr>
        <p:txBody>
          <a:bodyPr/>
          <a:lstStyle/>
          <a:p>
            <a:fld id="{48F63A3B-78C7-47BE-AE5E-E10140E04643}" type="slidenum">
              <a:rPr lang="en-US" smtClean="0"/>
              <a:pPr/>
              <a:t>‹#›</a:t>
            </a:fld>
            <a:endParaRPr lang="en-US" dirty="0"/>
          </a:p>
        </p:txBody>
      </p:sp>
      <p:sp>
        <p:nvSpPr>
          <p:cNvPr id="7" name="Title 6">
            <a:extLst>
              <a:ext uri="{FF2B5EF4-FFF2-40B4-BE49-F238E27FC236}">
                <a16:creationId xmlns:a16="http://schemas.microsoft.com/office/drawing/2014/main" id="{64BE8E0E-E610-88EB-A1AD-2DEE7BB0EB50}"/>
              </a:ext>
            </a:extLst>
          </p:cNvPr>
          <p:cNvSpPr>
            <a:spLocks noGrp="1"/>
          </p:cNvSpPr>
          <p:nvPr>
            <p:ph type="title" hasCustomPrompt="1"/>
          </p:nvPr>
        </p:nvSpPr>
        <p:spPr>
          <a:xfrm>
            <a:off x="765243" y="324673"/>
            <a:ext cx="10779058" cy="387798"/>
          </a:xfrm>
        </p:spPr>
        <p:txBody>
          <a:bodyPr/>
          <a:lstStyle/>
          <a:p>
            <a:r>
              <a:rPr lang="en-US"/>
              <a:t>Click to edit master title style</a:t>
            </a:r>
          </a:p>
        </p:txBody>
      </p:sp>
    </p:spTree>
    <p:extLst>
      <p:ext uri="{BB962C8B-B14F-4D97-AF65-F5344CB8AC3E}">
        <p14:creationId xmlns:p14="http://schemas.microsoft.com/office/powerpoint/2010/main" val="1903797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body">
    <p:spTree>
      <p:nvGrpSpPr>
        <p:cNvPr id="1" name=""/>
        <p:cNvGrpSpPr/>
        <p:nvPr/>
      </p:nvGrpSpPr>
      <p:grpSpPr>
        <a:xfrm>
          <a:off x="0" y="0"/>
          <a:ext cx="0" cy="0"/>
          <a:chOff x="0" y="0"/>
          <a:chExt cx="0" cy="0"/>
        </a:xfrm>
      </p:grpSpPr>
      <p:sp>
        <p:nvSpPr>
          <p:cNvPr id="3" name="Content Placeholder 2"/>
          <p:cNvSpPr>
            <a:spLocks noGrp="1"/>
          </p:cNvSpPr>
          <p:nvPr>
            <p:ph idx="1"/>
          </p:nvPr>
        </p:nvSpPr>
        <p:spPr>
          <a:xfrm>
            <a:off x="777240" y="1166648"/>
            <a:ext cx="10793550" cy="4776952"/>
          </a:xfrm>
          <a:prstGeom prst="rect">
            <a:avLst/>
          </a:prstGeom>
        </p:spPr>
        <p:txBody>
          <a:bodyPr lIns="0"/>
          <a:lstStyle>
            <a:lvl1pPr>
              <a:lnSpc>
                <a:spcPct val="100000"/>
              </a:lnSpc>
              <a:spcAft>
                <a:spcPts val="1400"/>
              </a:spcAft>
              <a:buSzPct val="110000"/>
              <a:defRPr>
                <a:solidFill>
                  <a:schemeClr val="tx1"/>
                </a:solidFill>
              </a:defRPr>
            </a:lvl1pPr>
            <a:lvl2pPr marL="365760" indent="-182880">
              <a:lnSpc>
                <a:spcPct val="100000"/>
              </a:lnSpc>
              <a:spcAft>
                <a:spcPts val="1400"/>
              </a:spcAft>
              <a:buSzPct val="110000"/>
              <a:buFont typeface="System Font Regular"/>
              <a:buChar char="–"/>
              <a:defRPr>
                <a:solidFill>
                  <a:schemeClr val="tx1"/>
                </a:solidFill>
              </a:defRPr>
            </a:lvl2pPr>
            <a:lvl3pPr>
              <a:lnSpc>
                <a:spcPct val="100000"/>
              </a:lnSpc>
              <a:spcAft>
                <a:spcPts val="1400"/>
              </a:spcAft>
              <a:buSzPct val="110000"/>
              <a:defRPr>
                <a:solidFill>
                  <a:schemeClr val="tx1"/>
                </a:solidFill>
              </a:defRPr>
            </a:lvl3pPr>
            <a:lvl4pPr marL="731520" indent="-182880">
              <a:lnSpc>
                <a:spcPct val="100000"/>
              </a:lnSpc>
              <a:spcAft>
                <a:spcPts val="1400"/>
              </a:spcAft>
              <a:buSzPct val="110000"/>
              <a:buFont typeface="System Font Regular"/>
              <a:buChar char="–"/>
              <a:defRPr>
                <a:solidFill>
                  <a:schemeClr val="tx1"/>
                </a:solidFill>
              </a:defRPr>
            </a:lvl4pPr>
            <a:lvl5pPr>
              <a:lnSpc>
                <a:spcPct val="100000"/>
              </a:lnSpc>
              <a:spcAft>
                <a:spcPts val="1400"/>
              </a:spcAft>
              <a:buSzPct val="110000"/>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38419CC2-A301-8E4A-1718-A08145E22632}"/>
              </a:ext>
            </a:extLst>
          </p:cNvPr>
          <p:cNvSpPr>
            <a:spLocks noGrp="1"/>
          </p:cNvSpPr>
          <p:nvPr>
            <p:ph type="sldNum" sz="quarter" idx="10"/>
          </p:nvPr>
        </p:nvSpPr>
        <p:spPr>
          <a:xfrm>
            <a:off x="11614151" y="6334276"/>
            <a:ext cx="440804" cy="285600"/>
          </a:xfrm>
          <a:prstGeom prst="rect">
            <a:avLst/>
          </a:prstGeom>
        </p:spPr>
        <p:txBody>
          <a:bodyPr/>
          <a:lstStyle/>
          <a:p>
            <a:fld id="{48F63A3B-78C7-47BE-AE5E-E10140E04643}" type="slidenum">
              <a:rPr lang="en-US" smtClean="0"/>
              <a:pPr/>
              <a:t>‹#›</a:t>
            </a:fld>
            <a:endParaRPr lang="en-US" dirty="0"/>
          </a:p>
        </p:txBody>
      </p:sp>
      <p:sp>
        <p:nvSpPr>
          <p:cNvPr id="2" name="Title 1">
            <a:extLst>
              <a:ext uri="{FF2B5EF4-FFF2-40B4-BE49-F238E27FC236}">
                <a16:creationId xmlns:a16="http://schemas.microsoft.com/office/drawing/2014/main" id="{6BC04C61-6F84-9177-C9A7-6C3C507561E1}"/>
              </a:ext>
            </a:extLst>
          </p:cNvPr>
          <p:cNvSpPr>
            <a:spLocks noGrp="1"/>
          </p:cNvSpPr>
          <p:nvPr>
            <p:ph type="title" hasCustomPrompt="1"/>
          </p:nvPr>
        </p:nvSpPr>
        <p:spPr/>
        <p:txBody>
          <a:bodyPr/>
          <a:lstStyle/>
          <a:p>
            <a:r>
              <a:rPr lang="en-US"/>
              <a:t>Click to edit master title style</a:t>
            </a:r>
          </a:p>
        </p:txBody>
      </p:sp>
    </p:spTree>
    <p:extLst>
      <p:ext uri="{BB962C8B-B14F-4D97-AF65-F5344CB8AC3E}">
        <p14:creationId xmlns:p14="http://schemas.microsoft.com/office/powerpoint/2010/main" val="687025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Title body">
    <p:spTree>
      <p:nvGrpSpPr>
        <p:cNvPr id="1" name=""/>
        <p:cNvGrpSpPr/>
        <p:nvPr/>
      </p:nvGrpSpPr>
      <p:grpSpPr>
        <a:xfrm>
          <a:off x="0" y="0"/>
          <a:ext cx="0" cy="0"/>
          <a:chOff x="0" y="0"/>
          <a:chExt cx="0" cy="0"/>
        </a:xfrm>
      </p:grpSpPr>
      <p:sp>
        <p:nvSpPr>
          <p:cNvPr id="3" name="Content Placeholder 2"/>
          <p:cNvSpPr>
            <a:spLocks noGrp="1"/>
          </p:cNvSpPr>
          <p:nvPr>
            <p:ph idx="1"/>
          </p:nvPr>
        </p:nvSpPr>
        <p:spPr>
          <a:xfrm>
            <a:off x="777240" y="1166648"/>
            <a:ext cx="10793550" cy="4776952"/>
          </a:xfrm>
          <a:prstGeom prst="rect">
            <a:avLst/>
          </a:prstGeom>
        </p:spPr>
        <p:txBody>
          <a:bodyPr lIns="0"/>
          <a:lstStyle>
            <a:lvl1pPr marL="365760" indent="-182880">
              <a:lnSpc>
                <a:spcPct val="100000"/>
              </a:lnSpc>
              <a:spcAft>
                <a:spcPts val="0"/>
              </a:spcAft>
              <a:buSzPct val="110000"/>
              <a:defRPr sz="1200">
                <a:solidFill>
                  <a:schemeClr val="tx1"/>
                </a:solidFill>
              </a:defRPr>
            </a:lvl1pPr>
            <a:lvl2pPr marL="548640" indent="-182880">
              <a:lnSpc>
                <a:spcPct val="100000"/>
              </a:lnSpc>
              <a:spcAft>
                <a:spcPts val="0"/>
              </a:spcAft>
              <a:buSzPct val="110000"/>
              <a:buFont typeface="System Font Regular"/>
              <a:buChar char="–"/>
              <a:defRPr sz="1200">
                <a:solidFill>
                  <a:schemeClr val="tx1"/>
                </a:solidFill>
              </a:defRPr>
            </a:lvl2pPr>
            <a:lvl3pPr marL="731520">
              <a:lnSpc>
                <a:spcPct val="100000"/>
              </a:lnSpc>
              <a:spcAft>
                <a:spcPts val="0"/>
              </a:spcAft>
              <a:buSzPct val="110000"/>
              <a:defRPr sz="1200">
                <a:solidFill>
                  <a:schemeClr val="tx1"/>
                </a:solidFill>
              </a:defRPr>
            </a:lvl3pPr>
            <a:lvl4pPr marL="914400" indent="-182880">
              <a:lnSpc>
                <a:spcPct val="100000"/>
              </a:lnSpc>
              <a:spcAft>
                <a:spcPts val="0"/>
              </a:spcAft>
              <a:buSzPct val="110000"/>
              <a:buFont typeface="System Font Regular"/>
              <a:buChar char="–"/>
              <a:defRPr sz="1200">
                <a:solidFill>
                  <a:schemeClr val="tx1"/>
                </a:solidFill>
              </a:defRPr>
            </a:lvl4pPr>
            <a:lvl5pPr marL="1097280">
              <a:lnSpc>
                <a:spcPct val="100000"/>
              </a:lnSpc>
              <a:spcAft>
                <a:spcPts val="0"/>
              </a:spcAft>
              <a:buSzPct val="110000"/>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38419CC2-A301-8E4A-1718-A08145E22632}"/>
              </a:ext>
            </a:extLst>
          </p:cNvPr>
          <p:cNvSpPr>
            <a:spLocks noGrp="1"/>
          </p:cNvSpPr>
          <p:nvPr>
            <p:ph type="sldNum" sz="quarter" idx="10"/>
          </p:nvPr>
        </p:nvSpPr>
        <p:spPr>
          <a:xfrm>
            <a:off x="11614151" y="6334276"/>
            <a:ext cx="440804" cy="285600"/>
          </a:xfrm>
          <a:prstGeom prst="rect">
            <a:avLst/>
          </a:prstGeom>
        </p:spPr>
        <p:txBody>
          <a:bodyPr/>
          <a:lstStyle/>
          <a:p>
            <a:fld id="{48F63A3B-78C7-47BE-AE5E-E10140E04643}" type="slidenum">
              <a:rPr lang="en-US" smtClean="0"/>
              <a:pPr/>
              <a:t>‹#›</a:t>
            </a:fld>
            <a:endParaRPr lang="en-US" dirty="0"/>
          </a:p>
        </p:txBody>
      </p:sp>
      <p:sp>
        <p:nvSpPr>
          <p:cNvPr id="2" name="Title 1">
            <a:extLst>
              <a:ext uri="{FF2B5EF4-FFF2-40B4-BE49-F238E27FC236}">
                <a16:creationId xmlns:a16="http://schemas.microsoft.com/office/drawing/2014/main" id="{6BC04C61-6F84-9177-C9A7-6C3C507561E1}"/>
              </a:ext>
            </a:extLst>
          </p:cNvPr>
          <p:cNvSpPr>
            <a:spLocks noGrp="1"/>
          </p:cNvSpPr>
          <p:nvPr>
            <p:ph type="title" hasCustomPrompt="1"/>
          </p:nvPr>
        </p:nvSpPr>
        <p:spPr/>
        <p:txBody>
          <a:bodyPr/>
          <a:lstStyle/>
          <a:p>
            <a:r>
              <a:rPr lang="en-US"/>
              <a:t>Click to edit master title style</a:t>
            </a:r>
          </a:p>
        </p:txBody>
      </p:sp>
    </p:spTree>
    <p:extLst>
      <p:ext uri="{BB962C8B-B14F-4D97-AF65-F5344CB8AC3E}">
        <p14:creationId xmlns:p14="http://schemas.microsoft.com/office/powerpoint/2010/main" val="3583145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Title body">
    <p:spTree>
      <p:nvGrpSpPr>
        <p:cNvPr id="1" name=""/>
        <p:cNvGrpSpPr/>
        <p:nvPr/>
      </p:nvGrpSpPr>
      <p:grpSpPr>
        <a:xfrm>
          <a:off x="0" y="0"/>
          <a:ext cx="0" cy="0"/>
          <a:chOff x="0" y="0"/>
          <a:chExt cx="0" cy="0"/>
        </a:xfrm>
      </p:grpSpPr>
      <p:sp>
        <p:nvSpPr>
          <p:cNvPr id="3" name="Content Placeholder 2"/>
          <p:cNvSpPr>
            <a:spLocks noGrp="1"/>
          </p:cNvSpPr>
          <p:nvPr>
            <p:ph idx="1"/>
          </p:nvPr>
        </p:nvSpPr>
        <p:spPr>
          <a:xfrm>
            <a:off x="777240" y="1166648"/>
            <a:ext cx="10793550" cy="4776952"/>
          </a:xfrm>
          <a:prstGeom prst="rect">
            <a:avLst/>
          </a:prstGeom>
        </p:spPr>
        <p:txBody>
          <a:bodyPr lIns="0"/>
          <a:lstStyle>
            <a:lvl1pPr marL="0" indent="0">
              <a:lnSpc>
                <a:spcPct val="100000"/>
              </a:lnSpc>
              <a:spcAft>
                <a:spcPts val="0"/>
              </a:spcAft>
              <a:buSzPct val="110000"/>
              <a:buNone/>
              <a:defRPr sz="1200">
                <a:solidFill>
                  <a:schemeClr val="tx1"/>
                </a:solidFill>
                <a:latin typeface="+mn-lt"/>
              </a:defRPr>
            </a:lvl1pPr>
            <a:lvl2pPr marL="227013" indent="-114300">
              <a:lnSpc>
                <a:spcPct val="100000"/>
              </a:lnSpc>
              <a:spcAft>
                <a:spcPts val="0"/>
              </a:spcAft>
              <a:buSzPct val="110000"/>
              <a:buFont typeface="Arial" panose="020B0604020202020204" pitchFamily="34" charset="0"/>
              <a:buChar char="•"/>
              <a:defRPr sz="1200">
                <a:solidFill>
                  <a:schemeClr val="tx1"/>
                </a:solidFill>
                <a:latin typeface="+mn-lt"/>
              </a:defRPr>
            </a:lvl2pPr>
            <a:lvl3pPr marL="365760">
              <a:lnSpc>
                <a:spcPct val="100000"/>
              </a:lnSpc>
              <a:spcAft>
                <a:spcPts val="1400"/>
              </a:spcAft>
              <a:buSzPct val="110000"/>
              <a:defRPr sz="1200">
                <a:solidFill>
                  <a:schemeClr val="tx1"/>
                </a:solidFill>
              </a:defRPr>
            </a:lvl3pPr>
            <a:lvl4pPr marL="731520" indent="-182880">
              <a:lnSpc>
                <a:spcPct val="100000"/>
              </a:lnSpc>
              <a:spcAft>
                <a:spcPts val="1400"/>
              </a:spcAft>
              <a:buSzPct val="110000"/>
              <a:buFont typeface="System Font Regular"/>
              <a:buChar char="–"/>
              <a:defRPr>
                <a:solidFill>
                  <a:schemeClr val="tx1"/>
                </a:solidFill>
              </a:defRPr>
            </a:lvl4pPr>
            <a:lvl5pPr>
              <a:lnSpc>
                <a:spcPct val="100000"/>
              </a:lnSpc>
              <a:spcAft>
                <a:spcPts val="1400"/>
              </a:spcAft>
              <a:buSzPct val="110000"/>
              <a:defRPr>
                <a:solidFill>
                  <a:schemeClr val="tx1"/>
                </a:solidFill>
              </a:defRPr>
            </a:lvl5pPr>
          </a:lstStyle>
          <a:p>
            <a:pPr lvl="0"/>
            <a:r>
              <a:rPr lang="en-US"/>
              <a:t>Click to edit Master text styles</a:t>
            </a:r>
          </a:p>
          <a:p>
            <a:pPr lvl="1"/>
            <a:r>
              <a:rPr lang="en-US"/>
              <a:t>Second level</a:t>
            </a:r>
          </a:p>
          <a:p>
            <a:pPr lvl="2"/>
            <a:r>
              <a:rPr lang="en-US"/>
              <a:t>Third level</a:t>
            </a:r>
          </a:p>
        </p:txBody>
      </p:sp>
      <p:sp>
        <p:nvSpPr>
          <p:cNvPr id="4" name="Slide Number Placeholder 3">
            <a:extLst>
              <a:ext uri="{FF2B5EF4-FFF2-40B4-BE49-F238E27FC236}">
                <a16:creationId xmlns:a16="http://schemas.microsoft.com/office/drawing/2014/main" id="{38419CC2-A301-8E4A-1718-A08145E22632}"/>
              </a:ext>
            </a:extLst>
          </p:cNvPr>
          <p:cNvSpPr>
            <a:spLocks noGrp="1"/>
          </p:cNvSpPr>
          <p:nvPr>
            <p:ph type="sldNum" sz="quarter" idx="10"/>
          </p:nvPr>
        </p:nvSpPr>
        <p:spPr>
          <a:xfrm>
            <a:off x="11614151" y="6334276"/>
            <a:ext cx="440804" cy="285600"/>
          </a:xfrm>
          <a:prstGeom prst="rect">
            <a:avLst/>
          </a:prstGeom>
        </p:spPr>
        <p:txBody>
          <a:bodyPr/>
          <a:lstStyle/>
          <a:p>
            <a:fld id="{48F63A3B-78C7-47BE-AE5E-E10140E04643}" type="slidenum">
              <a:rPr lang="en-US" smtClean="0"/>
              <a:pPr/>
              <a:t>‹#›</a:t>
            </a:fld>
            <a:endParaRPr lang="en-US" dirty="0"/>
          </a:p>
        </p:txBody>
      </p:sp>
      <p:sp>
        <p:nvSpPr>
          <p:cNvPr id="2" name="Title 1">
            <a:extLst>
              <a:ext uri="{FF2B5EF4-FFF2-40B4-BE49-F238E27FC236}">
                <a16:creationId xmlns:a16="http://schemas.microsoft.com/office/drawing/2014/main" id="{6BC04C61-6F84-9177-C9A7-6C3C507561E1}"/>
              </a:ext>
            </a:extLst>
          </p:cNvPr>
          <p:cNvSpPr>
            <a:spLocks noGrp="1"/>
          </p:cNvSpPr>
          <p:nvPr>
            <p:ph type="title" hasCustomPrompt="1"/>
          </p:nvPr>
        </p:nvSpPr>
        <p:spPr/>
        <p:txBody>
          <a:bodyPr/>
          <a:lstStyle/>
          <a:p>
            <a:r>
              <a:rPr lang="en-US"/>
              <a:t>Click to edit master title style</a:t>
            </a:r>
          </a:p>
        </p:txBody>
      </p:sp>
    </p:spTree>
    <p:extLst>
      <p:ext uri="{BB962C8B-B14F-4D97-AF65-F5344CB8AC3E}">
        <p14:creationId xmlns:p14="http://schemas.microsoft.com/office/powerpoint/2010/main" val="1249803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 Target="../slides/slide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20" Type="http://schemas.openxmlformats.org/officeDocument/2006/relationships/image" Target="../media/image3.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5243" y="384048"/>
            <a:ext cx="10779058" cy="387798"/>
          </a:xfrm>
          <a:prstGeom prst="rect">
            <a:avLst/>
          </a:prstGeom>
        </p:spPr>
        <p:txBody>
          <a:bodyPr vert="horz" wrap="square" lIns="0" tIns="0" rIns="0" bIns="0" rtlCol="0" anchor="t">
            <a:spAutoFit/>
          </a:bodyPr>
          <a:lstStyle/>
          <a:p>
            <a:r>
              <a:rPr lang="en-US"/>
              <a:t>Click to edit master title style</a:t>
            </a:r>
          </a:p>
        </p:txBody>
      </p:sp>
      <p:grpSp>
        <p:nvGrpSpPr>
          <p:cNvPr id="4" name="Group 3">
            <a:extLst>
              <a:ext uri="{FF2B5EF4-FFF2-40B4-BE49-F238E27FC236}">
                <a16:creationId xmlns:a16="http://schemas.microsoft.com/office/drawing/2014/main" id="{D6440A46-29F5-8E01-1BB4-747210B9D877}"/>
              </a:ext>
            </a:extLst>
          </p:cNvPr>
          <p:cNvGrpSpPr/>
          <p:nvPr userDrawn="1"/>
        </p:nvGrpSpPr>
        <p:grpSpPr>
          <a:xfrm>
            <a:off x="0" y="0"/>
            <a:ext cx="765243" cy="1171575"/>
            <a:chOff x="-1" y="0"/>
            <a:chExt cx="765243" cy="715789"/>
          </a:xfrm>
        </p:grpSpPr>
        <p:sp>
          <p:nvSpPr>
            <p:cNvPr id="21" name="Freeform 20">
              <a:extLst>
                <a:ext uri="{FF2B5EF4-FFF2-40B4-BE49-F238E27FC236}">
                  <a16:creationId xmlns:a16="http://schemas.microsoft.com/office/drawing/2014/main" id="{AD7D6B05-0867-1BD6-8DD3-D914752DF988}"/>
                </a:ext>
              </a:extLst>
            </p:cNvPr>
            <p:cNvSpPr/>
            <p:nvPr userDrawn="1"/>
          </p:nvSpPr>
          <p:spPr>
            <a:xfrm rot="10800000">
              <a:off x="79211" y="0"/>
              <a:ext cx="686031" cy="715789"/>
            </a:xfrm>
            <a:custGeom>
              <a:avLst/>
              <a:gdLst>
                <a:gd name="connsiteX0" fmla="*/ 226542 w 317384"/>
                <a:gd name="connsiteY0" fmla="*/ 0 h 359681"/>
                <a:gd name="connsiteX1" fmla="*/ 317384 w 317384"/>
                <a:gd name="connsiteY1" fmla="*/ 0 h 359681"/>
                <a:gd name="connsiteX2" fmla="*/ 90842 w 317384"/>
                <a:gd name="connsiteY2" fmla="*/ 359681 h 359681"/>
                <a:gd name="connsiteX3" fmla="*/ 0 w 317384"/>
                <a:gd name="connsiteY3" fmla="*/ 359681 h 359681"/>
              </a:gdLst>
              <a:ahLst/>
              <a:cxnLst>
                <a:cxn ang="0">
                  <a:pos x="connsiteX0" y="connsiteY0"/>
                </a:cxn>
                <a:cxn ang="0">
                  <a:pos x="connsiteX1" y="connsiteY1"/>
                </a:cxn>
                <a:cxn ang="0">
                  <a:pos x="connsiteX2" y="connsiteY2"/>
                </a:cxn>
                <a:cxn ang="0">
                  <a:pos x="connsiteX3" y="connsiteY3"/>
                </a:cxn>
              </a:cxnLst>
              <a:rect l="l" t="t" r="r" b="b"/>
              <a:pathLst>
                <a:path w="317384" h="359681">
                  <a:moveTo>
                    <a:pt x="226542" y="0"/>
                  </a:moveTo>
                  <a:lnTo>
                    <a:pt x="317384" y="0"/>
                  </a:lnTo>
                  <a:lnTo>
                    <a:pt x="90842" y="359681"/>
                  </a:lnTo>
                  <a:lnTo>
                    <a:pt x="0" y="359681"/>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sp>
          <p:nvSpPr>
            <p:cNvPr id="22" name="Freeform 21">
              <a:extLst>
                <a:ext uri="{FF2B5EF4-FFF2-40B4-BE49-F238E27FC236}">
                  <a16:creationId xmlns:a16="http://schemas.microsoft.com/office/drawing/2014/main" id="{0C4E972C-1086-EA13-80AA-B45088870DA2}"/>
                </a:ext>
              </a:extLst>
            </p:cNvPr>
            <p:cNvSpPr/>
            <p:nvPr userDrawn="1"/>
          </p:nvSpPr>
          <p:spPr>
            <a:xfrm rot="10800000">
              <a:off x="-1" y="0"/>
              <a:ext cx="599520" cy="715788"/>
            </a:xfrm>
            <a:custGeom>
              <a:avLst/>
              <a:gdLst>
                <a:gd name="connsiteX0" fmla="*/ 607349 w 744216"/>
                <a:gd name="connsiteY0" fmla="*/ 365296 h 888546"/>
                <a:gd name="connsiteX1" fmla="*/ 607349 w 744216"/>
                <a:gd name="connsiteY1" fmla="*/ 357048 h 888546"/>
                <a:gd name="connsiteX2" fmla="*/ 601706 w 744216"/>
                <a:gd name="connsiteY2" fmla="*/ 365296 h 888546"/>
                <a:gd name="connsiteX3" fmla="*/ 744216 w 744216"/>
                <a:gd name="connsiteY3" fmla="*/ 888546 h 888546"/>
                <a:gd name="connsiteX4" fmla="*/ 607349 w 744216"/>
                <a:gd name="connsiteY4" fmla="*/ 888546 h 888546"/>
                <a:gd name="connsiteX5" fmla="*/ 243748 w 744216"/>
                <a:gd name="connsiteY5" fmla="*/ 888546 h 888546"/>
                <a:gd name="connsiteX6" fmla="*/ 158717 w 744216"/>
                <a:gd name="connsiteY6" fmla="*/ 888546 h 888546"/>
                <a:gd name="connsiteX7" fmla="*/ 0 w 744216"/>
                <a:gd name="connsiteY7" fmla="*/ 888546 h 888546"/>
                <a:gd name="connsiteX8" fmla="*/ 607349 w 744216"/>
                <a:gd name="connsiteY8" fmla="*/ 746 h 888546"/>
                <a:gd name="connsiteX9" fmla="*/ 607349 w 744216"/>
                <a:gd name="connsiteY9" fmla="*/ 0 h 888546"/>
                <a:gd name="connsiteX10" fmla="*/ 607859 w 744216"/>
                <a:gd name="connsiteY10" fmla="*/ 0 h 888546"/>
                <a:gd name="connsiteX11" fmla="*/ 744216 w 744216"/>
                <a:gd name="connsiteY11" fmla="*/ 0 h 8885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44216" h="888546">
                  <a:moveTo>
                    <a:pt x="607349" y="365296"/>
                  </a:moveTo>
                  <a:lnTo>
                    <a:pt x="607349" y="357048"/>
                  </a:lnTo>
                  <a:lnTo>
                    <a:pt x="601706" y="365296"/>
                  </a:lnTo>
                  <a:close/>
                  <a:moveTo>
                    <a:pt x="744216" y="888546"/>
                  </a:moveTo>
                  <a:lnTo>
                    <a:pt x="607349" y="888546"/>
                  </a:lnTo>
                  <a:lnTo>
                    <a:pt x="243748" y="888546"/>
                  </a:lnTo>
                  <a:lnTo>
                    <a:pt x="158717" y="888546"/>
                  </a:lnTo>
                  <a:lnTo>
                    <a:pt x="0" y="888546"/>
                  </a:lnTo>
                  <a:lnTo>
                    <a:pt x="607349" y="746"/>
                  </a:lnTo>
                  <a:lnTo>
                    <a:pt x="607349" y="0"/>
                  </a:lnTo>
                  <a:lnTo>
                    <a:pt x="607859" y="0"/>
                  </a:lnTo>
                  <a:lnTo>
                    <a:pt x="744216"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p>
          </p:txBody>
        </p:sp>
      </p:grpSp>
      <p:sp>
        <p:nvSpPr>
          <p:cNvPr id="5" name="Freeform 16">
            <a:extLst>
              <a:ext uri="{FF2B5EF4-FFF2-40B4-BE49-F238E27FC236}">
                <a16:creationId xmlns:a16="http://schemas.microsoft.com/office/drawing/2014/main" id="{DD2AB239-09D8-2654-2645-669A75C8048A}"/>
              </a:ext>
            </a:extLst>
          </p:cNvPr>
          <p:cNvSpPr/>
          <p:nvPr userDrawn="1"/>
        </p:nvSpPr>
        <p:spPr>
          <a:xfrm>
            <a:off x="11393186" y="6297235"/>
            <a:ext cx="317384" cy="359681"/>
          </a:xfrm>
          <a:custGeom>
            <a:avLst/>
            <a:gdLst>
              <a:gd name="connsiteX0" fmla="*/ 226542 w 317384"/>
              <a:gd name="connsiteY0" fmla="*/ 0 h 359681"/>
              <a:gd name="connsiteX1" fmla="*/ 317384 w 317384"/>
              <a:gd name="connsiteY1" fmla="*/ 0 h 359681"/>
              <a:gd name="connsiteX2" fmla="*/ 90842 w 317384"/>
              <a:gd name="connsiteY2" fmla="*/ 359681 h 359681"/>
              <a:gd name="connsiteX3" fmla="*/ 0 w 317384"/>
              <a:gd name="connsiteY3" fmla="*/ 359681 h 359681"/>
            </a:gdLst>
            <a:ahLst/>
            <a:cxnLst>
              <a:cxn ang="0">
                <a:pos x="connsiteX0" y="connsiteY0"/>
              </a:cxn>
              <a:cxn ang="0">
                <a:pos x="connsiteX1" y="connsiteY1"/>
              </a:cxn>
              <a:cxn ang="0">
                <a:pos x="connsiteX2" y="connsiteY2"/>
              </a:cxn>
              <a:cxn ang="0">
                <a:pos x="connsiteX3" y="connsiteY3"/>
              </a:cxn>
            </a:cxnLst>
            <a:rect l="l" t="t" r="r" b="b"/>
            <a:pathLst>
              <a:path w="317384" h="359681">
                <a:moveTo>
                  <a:pt x="226542" y="0"/>
                </a:moveTo>
                <a:lnTo>
                  <a:pt x="317384" y="0"/>
                </a:lnTo>
                <a:lnTo>
                  <a:pt x="90842" y="359681"/>
                </a:lnTo>
                <a:lnTo>
                  <a:pt x="0" y="359681"/>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400" dirty="0"/>
          </a:p>
        </p:txBody>
      </p:sp>
      <p:sp>
        <p:nvSpPr>
          <p:cNvPr id="7" name="Freeform 17">
            <a:extLst>
              <a:ext uri="{FF2B5EF4-FFF2-40B4-BE49-F238E27FC236}">
                <a16:creationId xmlns:a16="http://schemas.microsoft.com/office/drawing/2014/main" id="{7E8349CD-5747-2634-0E4F-0CDFFEA2E3FB}"/>
              </a:ext>
            </a:extLst>
          </p:cNvPr>
          <p:cNvSpPr/>
          <p:nvPr userDrawn="1"/>
        </p:nvSpPr>
        <p:spPr>
          <a:xfrm>
            <a:off x="11484218" y="6297235"/>
            <a:ext cx="570736" cy="359681"/>
          </a:xfrm>
          <a:custGeom>
            <a:avLst/>
            <a:gdLst>
              <a:gd name="connsiteX0" fmla="*/ 226352 w 570736"/>
              <a:gd name="connsiteY0" fmla="*/ 144532 h 359681"/>
              <a:gd name="connsiteX1" fmla="*/ 224249 w 570736"/>
              <a:gd name="connsiteY1" fmla="*/ 147871 h 359681"/>
              <a:gd name="connsiteX2" fmla="*/ 226352 w 570736"/>
              <a:gd name="connsiteY2" fmla="*/ 147871 h 359681"/>
              <a:gd name="connsiteX3" fmla="*/ 226352 w 570736"/>
              <a:gd name="connsiteY3" fmla="*/ 0 h 359681"/>
              <a:gd name="connsiteX4" fmla="*/ 226542 w 570736"/>
              <a:gd name="connsiteY4" fmla="*/ 0 h 359681"/>
              <a:gd name="connsiteX5" fmla="*/ 317384 w 570736"/>
              <a:gd name="connsiteY5" fmla="*/ 0 h 359681"/>
              <a:gd name="connsiteX6" fmla="*/ 570736 w 570736"/>
              <a:gd name="connsiteY6" fmla="*/ 0 h 359681"/>
              <a:gd name="connsiteX7" fmla="*/ 570736 w 570736"/>
              <a:gd name="connsiteY7" fmla="*/ 359681 h 359681"/>
              <a:gd name="connsiteX8" fmla="*/ 281534 w 570736"/>
              <a:gd name="connsiteY8" fmla="*/ 359681 h 359681"/>
              <a:gd name="connsiteX9" fmla="*/ 226352 w 570736"/>
              <a:gd name="connsiteY9" fmla="*/ 359681 h 359681"/>
              <a:gd name="connsiteX10" fmla="*/ 90842 w 570736"/>
              <a:gd name="connsiteY10" fmla="*/ 359681 h 359681"/>
              <a:gd name="connsiteX11" fmla="*/ 59152 w 570736"/>
              <a:gd name="connsiteY11" fmla="*/ 359681 h 359681"/>
              <a:gd name="connsiteX12" fmla="*/ 0 w 570736"/>
              <a:gd name="connsiteY12" fmla="*/ 359681 h 359681"/>
              <a:gd name="connsiteX13" fmla="*/ 226352 w 570736"/>
              <a:gd name="connsiteY13" fmla="*/ 302 h 359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70736" h="359681">
                <a:moveTo>
                  <a:pt x="226352" y="144532"/>
                </a:moveTo>
                <a:lnTo>
                  <a:pt x="224249" y="147871"/>
                </a:lnTo>
                <a:lnTo>
                  <a:pt x="226352" y="147871"/>
                </a:lnTo>
                <a:close/>
                <a:moveTo>
                  <a:pt x="226352" y="0"/>
                </a:moveTo>
                <a:lnTo>
                  <a:pt x="226542" y="0"/>
                </a:lnTo>
                <a:lnTo>
                  <a:pt x="317384" y="0"/>
                </a:lnTo>
                <a:lnTo>
                  <a:pt x="570736" y="0"/>
                </a:lnTo>
                <a:lnTo>
                  <a:pt x="570736" y="359681"/>
                </a:lnTo>
                <a:lnTo>
                  <a:pt x="281534" y="359681"/>
                </a:lnTo>
                <a:lnTo>
                  <a:pt x="226352" y="359681"/>
                </a:lnTo>
                <a:lnTo>
                  <a:pt x="90842" y="359681"/>
                </a:lnTo>
                <a:lnTo>
                  <a:pt x="59152" y="359681"/>
                </a:lnTo>
                <a:lnTo>
                  <a:pt x="0" y="359681"/>
                </a:lnTo>
                <a:lnTo>
                  <a:pt x="226352" y="30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p>
        </p:txBody>
      </p:sp>
      <p:sp>
        <p:nvSpPr>
          <p:cNvPr id="8" name="Slide Number Placeholder 5">
            <a:extLst>
              <a:ext uri="{FF2B5EF4-FFF2-40B4-BE49-F238E27FC236}">
                <a16:creationId xmlns:a16="http://schemas.microsoft.com/office/drawing/2014/main" id="{0F0626FC-2CB1-4413-4121-1882692638AE}"/>
              </a:ext>
            </a:extLst>
          </p:cNvPr>
          <p:cNvSpPr>
            <a:spLocks noGrp="1"/>
          </p:cNvSpPr>
          <p:nvPr>
            <p:ph type="sldNum" sz="quarter" idx="4"/>
          </p:nvPr>
        </p:nvSpPr>
        <p:spPr>
          <a:xfrm>
            <a:off x="11614151" y="6334276"/>
            <a:ext cx="440804" cy="285600"/>
          </a:xfrm>
          <a:prstGeom prst="rect">
            <a:avLst/>
          </a:prstGeom>
        </p:spPr>
        <p:txBody>
          <a:bodyPr vert="horz" lIns="0" tIns="0" rIns="0" bIns="0" rtlCol="0" anchor="ctr"/>
          <a:lstStyle>
            <a:lvl1pPr algn="ctr">
              <a:defRPr sz="800">
                <a:solidFill>
                  <a:schemeClr val="bg1"/>
                </a:solidFill>
              </a:defRPr>
            </a:lvl1pPr>
          </a:lstStyle>
          <a:p>
            <a:fld id="{48F63A3B-78C7-47BE-AE5E-E10140E04643}" type="slidenum">
              <a:rPr lang="en-US" smtClean="0"/>
              <a:pPr/>
              <a:t>‹#›</a:t>
            </a:fld>
            <a:endParaRPr lang="en-US" dirty="0"/>
          </a:p>
        </p:txBody>
      </p:sp>
      <p:pic>
        <p:nvPicPr>
          <p:cNvPr id="9" name="Picture 8">
            <a:extLst>
              <a:ext uri="{FF2B5EF4-FFF2-40B4-BE49-F238E27FC236}">
                <a16:creationId xmlns:a16="http://schemas.microsoft.com/office/drawing/2014/main" id="{2EAC4CEC-11AB-50C5-FED9-818EAA1E3C2A}"/>
              </a:ext>
            </a:extLst>
          </p:cNvPr>
          <p:cNvPicPr>
            <a:picLocks noChangeAspect="1"/>
          </p:cNvPicPr>
          <p:nvPr userDrawn="1"/>
        </p:nvPicPr>
        <p:blipFill rotWithShape="1">
          <a:blip r:embed="rId17" cstate="screen">
            <a:extLst>
              <a:ext uri="{28A0092B-C50C-407E-A947-70E740481C1C}">
                <a14:useLocalDpi xmlns:a14="http://schemas.microsoft.com/office/drawing/2010/main"/>
              </a:ext>
            </a:extLst>
          </a:blip>
          <a:srcRect/>
          <a:stretch/>
        </p:blipFill>
        <p:spPr>
          <a:xfrm>
            <a:off x="9950326" y="5996097"/>
            <a:ext cx="1433113" cy="727538"/>
          </a:xfrm>
          <a:prstGeom prst="rect">
            <a:avLst/>
          </a:prstGeom>
        </p:spPr>
      </p:pic>
      <p:sp>
        <p:nvSpPr>
          <p:cNvPr id="11" name="Google Shape;150;p40">
            <a:extLst>
              <a:ext uri="{FF2B5EF4-FFF2-40B4-BE49-F238E27FC236}">
                <a16:creationId xmlns:a16="http://schemas.microsoft.com/office/drawing/2014/main" id="{3C6B0E8B-B9F7-B9E3-D876-324B0C5DF426}"/>
              </a:ext>
            </a:extLst>
          </p:cNvPr>
          <p:cNvSpPr txBox="1"/>
          <p:nvPr userDrawn="1"/>
        </p:nvSpPr>
        <p:spPr>
          <a:xfrm>
            <a:off x="777240" y="6384395"/>
            <a:ext cx="4191001" cy="228924"/>
          </a:xfrm>
          <a:prstGeom prst="rect">
            <a:avLst/>
          </a:prstGeom>
          <a:noFill/>
          <a:ln>
            <a:noFill/>
          </a:ln>
        </p:spPr>
        <p:txBody>
          <a:bodyPr spcFirstLastPara="1" wrap="square" lIns="0" tIns="48325" rIns="0" bIns="48325" anchor="ctr" anchorCtr="0">
            <a:spAutoFit/>
          </a:bodyPr>
          <a:lstStyle/>
          <a:p>
            <a:pPr marL="0" marR="0" lvl="0" indent="0" algn="l" rtl="0">
              <a:lnSpc>
                <a:spcPct val="100000"/>
              </a:lnSpc>
              <a:spcBef>
                <a:spcPts val="0"/>
              </a:spcBef>
              <a:spcAft>
                <a:spcPts val="0"/>
              </a:spcAft>
              <a:buClr>
                <a:srgbClr val="7F7F7F"/>
              </a:buClr>
              <a:buSzPts val="800"/>
              <a:buFont typeface="Arial"/>
              <a:buNone/>
            </a:pPr>
            <a:r>
              <a:rPr lang="en-US" sz="800" b="0" u="none" strike="noStrike" cap="none" dirty="0">
                <a:solidFill>
                  <a:schemeClr val="bg1">
                    <a:lumMod val="50000"/>
                  </a:schemeClr>
                </a:solidFill>
                <a:ea typeface="Arial"/>
                <a:cs typeface="Arial"/>
                <a:sym typeface="Arial"/>
              </a:rPr>
              <a:t>©2025 TRANSCELERATE BIOPHARMA INC., ALL RIGHTS RESERVED. </a:t>
            </a:r>
            <a:endParaRPr lang="en-US" dirty="0">
              <a:solidFill>
                <a:schemeClr val="bg1">
                  <a:lumMod val="50000"/>
                </a:schemeClr>
              </a:solidFill>
            </a:endParaRPr>
          </a:p>
        </p:txBody>
      </p:sp>
      <p:grpSp>
        <p:nvGrpSpPr>
          <p:cNvPr id="18" name="Group 17">
            <a:extLst>
              <a:ext uri="{FF2B5EF4-FFF2-40B4-BE49-F238E27FC236}">
                <a16:creationId xmlns:a16="http://schemas.microsoft.com/office/drawing/2014/main" id="{10792C45-555B-9351-016B-63554B8C98DA}"/>
              </a:ext>
            </a:extLst>
          </p:cNvPr>
          <p:cNvGrpSpPr/>
          <p:nvPr userDrawn="1"/>
        </p:nvGrpSpPr>
        <p:grpSpPr>
          <a:xfrm>
            <a:off x="11645842" y="0"/>
            <a:ext cx="466947" cy="695334"/>
            <a:chOff x="11645842" y="0"/>
            <a:chExt cx="466947" cy="695334"/>
          </a:xfrm>
        </p:grpSpPr>
        <p:sp>
          <p:nvSpPr>
            <p:cNvPr id="19" name="TextBox 18">
              <a:hlinkClick r:id="rId18" action="ppaction://hlinksldjump"/>
              <a:extLst>
                <a:ext uri="{FF2B5EF4-FFF2-40B4-BE49-F238E27FC236}">
                  <a16:creationId xmlns:a16="http://schemas.microsoft.com/office/drawing/2014/main" id="{958D350D-5E52-0F2D-6A5D-2FAEE2F61878}"/>
                </a:ext>
              </a:extLst>
            </p:cNvPr>
            <p:cNvSpPr txBox="1"/>
            <p:nvPr userDrawn="1"/>
          </p:nvSpPr>
          <p:spPr>
            <a:xfrm>
              <a:off x="11655588" y="387557"/>
              <a:ext cx="457201" cy="307777"/>
            </a:xfrm>
            <a:prstGeom prst="rect">
              <a:avLst/>
            </a:prstGeom>
            <a:noFill/>
            <a:effectLst>
              <a:outerShdw blurRad="50800" dist="38100" dir="2700000" algn="tl" rotWithShape="0">
                <a:prstClr val="black">
                  <a:alpha val="40000"/>
                </a:prstClr>
              </a:outerShdw>
            </a:effectLst>
          </p:spPr>
          <p:txBody>
            <a:bodyPr wrap="square" lIns="0" tIns="0" rIns="0" bIns="0" rtlCol="0">
              <a:spAutoFit/>
            </a:bodyPr>
            <a:lstStyle/>
            <a:p>
              <a:pPr algn="ctr" defTabSz="727128"/>
              <a:r>
                <a:rPr lang="en-US" sz="1000" dirty="0"/>
                <a:t>Return </a:t>
              </a:r>
            </a:p>
            <a:p>
              <a:pPr algn="ctr" defTabSz="727128"/>
              <a:r>
                <a:rPr lang="en-US" sz="1000" dirty="0"/>
                <a:t>home</a:t>
              </a:r>
            </a:p>
          </p:txBody>
        </p:sp>
        <p:pic>
          <p:nvPicPr>
            <p:cNvPr id="20" name="Graphic 19" descr="House with solid fill">
              <a:hlinkClick r:id="rId18" action="ppaction://hlinksldjump"/>
              <a:extLst>
                <a:ext uri="{FF2B5EF4-FFF2-40B4-BE49-F238E27FC236}">
                  <a16:creationId xmlns:a16="http://schemas.microsoft.com/office/drawing/2014/main" id="{EF4D097A-15BD-4704-E09E-A558FF91B0CE}"/>
                </a:ext>
              </a:extLst>
            </p:cNvPr>
            <p:cNvPicPr>
              <a:picLocks noChangeAspect="1"/>
            </p:cNvPicPr>
            <p:nvPr userDrawn="1"/>
          </p:nvPicPr>
          <p:blipFill>
            <a:blip r:embed="rId19">
              <a:extLst>
                <a:ext uri="{96DAC541-7B7A-43D3-8B79-37D633B846F1}">
                  <asvg:svgBlip xmlns:asvg="http://schemas.microsoft.com/office/drawing/2016/SVG/main" r:embed="rId20"/>
                </a:ext>
              </a:extLst>
            </a:blip>
            <a:stretch>
              <a:fillRect/>
            </a:stretch>
          </p:blipFill>
          <p:spPr>
            <a:xfrm>
              <a:off x="11645842" y="0"/>
              <a:ext cx="457200" cy="457200"/>
            </a:xfrm>
            <a:prstGeom prst="rect">
              <a:avLst/>
            </a:prstGeom>
          </p:spPr>
        </p:pic>
      </p:grpSp>
    </p:spTree>
    <p:extLst>
      <p:ext uri="{BB962C8B-B14F-4D97-AF65-F5344CB8AC3E}">
        <p14:creationId xmlns:p14="http://schemas.microsoft.com/office/powerpoint/2010/main" val="1615458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86" r:id="rId8"/>
    <p:sldLayoutId id="2147483685" r:id="rId9"/>
    <p:sldLayoutId id="2147483684" r:id="rId10"/>
    <p:sldLayoutId id="2147483668" r:id="rId11"/>
    <p:sldLayoutId id="2147483669" r:id="rId12"/>
    <p:sldLayoutId id="2147483670" r:id="rId13"/>
    <p:sldLayoutId id="2147483671" r:id="rId14"/>
    <p:sldLayoutId id="2147483672" r:id="rId15"/>
  </p:sldLayoutIdLst>
  <p:hf hdr="0" ftr="0" dt="0"/>
  <p:txStyles>
    <p:titleStyle>
      <a:lvl1pPr algn="l" defTabSz="914400" rtl="0" eaLnBrk="1" latinLnBrk="0" hangingPunct="1">
        <a:lnSpc>
          <a:spcPct val="90000"/>
        </a:lnSpc>
        <a:spcBef>
          <a:spcPct val="0"/>
        </a:spcBef>
        <a:buNone/>
        <a:defRPr kumimoji="0" lang="en-US" sz="2800" b="1" i="0" u="none" strike="noStrike" kern="1200" cap="none" spc="0" normalizeH="0" baseline="0">
          <a:ln>
            <a:noFill/>
          </a:ln>
          <a:solidFill>
            <a:srgbClr val="575757"/>
          </a:solidFill>
          <a:effectLst/>
          <a:uLnTx/>
          <a:uFillTx/>
          <a:latin typeface="+mj-lt"/>
          <a:ea typeface="+mn-ea"/>
          <a:cs typeface="Calibri Light" panose="020F0302020204030204" pitchFamily="34" charset="0"/>
        </a:defRPr>
      </a:lvl1pPr>
    </p:titleStyle>
    <p:bodyStyle>
      <a:lvl1pPr marL="182880" indent="-182880" algn="l" defTabSz="914400" rtl="0" eaLnBrk="1" latinLnBrk="0" hangingPunct="1">
        <a:lnSpc>
          <a:spcPct val="90000"/>
        </a:lnSpc>
        <a:spcBef>
          <a:spcPct val="0"/>
        </a:spcBef>
        <a:spcAft>
          <a:spcPts val="600"/>
        </a:spcAft>
        <a:buClr>
          <a:schemeClr val="accent1"/>
        </a:buClr>
        <a:buFont typeface="Arial" panose="020B0604020202020204" pitchFamily="34" charset="0"/>
        <a:buChar char="•"/>
        <a:tabLst/>
        <a:defRPr kumimoji="0" lang="en-US" sz="1400" b="0" i="0" u="none" strike="noStrike" kern="1200" cap="none" spc="0" normalizeH="0" baseline="0" dirty="0">
          <a:ln>
            <a:noFill/>
          </a:ln>
          <a:solidFill>
            <a:srgbClr val="575757"/>
          </a:solidFill>
          <a:effectLst/>
          <a:uLnTx/>
          <a:uFillTx/>
          <a:latin typeface="+mn-lt"/>
          <a:ea typeface="+mn-ea"/>
          <a:cs typeface="Calibri Light" panose="020F0302020204030204" pitchFamily="34" charset="0"/>
        </a:defRPr>
      </a:lvl1pPr>
      <a:lvl2pPr marL="365760" indent="-182880" algn="l" defTabSz="914400" rtl="0" eaLnBrk="1" latinLnBrk="0" hangingPunct="1">
        <a:lnSpc>
          <a:spcPct val="90000"/>
        </a:lnSpc>
        <a:spcBef>
          <a:spcPct val="0"/>
        </a:spcBef>
        <a:spcAft>
          <a:spcPts val="600"/>
        </a:spcAft>
        <a:buClr>
          <a:schemeClr val="accent1"/>
        </a:buClr>
        <a:buFont typeface="Arial" panose="020B0604020202020204" pitchFamily="34" charset="0"/>
        <a:buChar char="•"/>
        <a:tabLst/>
        <a:defRPr kumimoji="0" lang="en-US" sz="1400" b="0" i="0" u="none" strike="noStrike" kern="1200" cap="none" spc="0" normalizeH="0" baseline="0" dirty="0">
          <a:ln>
            <a:noFill/>
          </a:ln>
          <a:solidFill>
            <a:srgbClr val="575757"/>
          </a:solidFill>
          <a:effectLst/>
          <a:uLnTx/>
          <a:uFillTx/>
          <a:latin typeface="+mn-lt"/>
          <a:ea typeface="+mn-ea"/>
          <a:cs typeface="Calibri Light" panose="020F0302020204030204" pitchFamily="34" charset="0"/>
        </a:defRPr>
      </a:lvl2pPr>
      <a:lvl3pPr marL="548640" indent="-182880" algn="l" defTabSz="914400" rtl="0" eaLnBrk="1" latinLnBrk="0" hangingPunct="1">
        <a:lnSpc>
          <a:spcPct val="90000"/>
        </a:lnSpc>
        <a:spcBef>
          <a:spcPct val="0"/>
        </a:spcBef>
        <a:spcAft>
          <a:spcPts val="600"/>
        </a:spcAft>
        <a:buClr>
          <a:schemeClr val="accent1"/>
        </a:buClr>
        <a:buFont typeface="Arial" panose="020B0604020202020204" pitchFamily="34" charset="0"/>
        <a:buChar char="•"/>
        <a:defRPr kumimoji="0" lang="en-US" sz="1400" b="0" i="0" u="none" strike="noStrike" kern="1200" cap="none" spc="0" normalizeH="0" baseline="0" dirty="0">
          <a:ln>
            <a:noFill/>
          </a:ln>
          <a:solidFill>
            <a:srgbClr val="575757"/>
          </a:solidFill>
          <a:effectLst/>
          <a:uLnTx/>
          <a:uFillTx/>
          <a:latin typeface="+mn-lt"/>
          <a:ea typeface="+mn-ea"/>
          <a:cs typeface="Calibri Light" panose="020F0302020204030204" pitchFamily="34" charset="0"/>
        </a:defRPr>
      </a:lvl3pPr>
      <a:lvl4pPr marL="731520" indent="-182880" algn="l" defTabSz="914400" rtl="0" eaLnBrk="1" latinLnBrk="0" hangingPunct="1">
        <a:lnSpc>
          <a:spcPct val="90000"/>
        </a:lnSpc>
        <a:spcBef>
          <a:spcPct val="0"/>
        </a:spcBef>
        <a:spcAft>
          <a:spcPts val="600"/>
        </a:spcAft>
        <a:buClr>
          <a:schemeClr val="accent1"/>
        </a:buClr>
        <a:buFont typeface="Arial" panose="020B0604020202020204" pitchFamily="34" charset="0"/>
        <a:buChar char="•"/>
        <a:defRPr kumimoji="0" lang="en-US" sz="1400" b="0" i="0" u="none" strike="noStrike" kern="1200" cap="none" spc="0" normalizeH="0" baseline="0" dirty="0">
          <a:ln>
            <a:noFill/>
          </a:ln>
          <a:solidFill>
            <a:srgbClr val="575757"/>
          </a:solidFill>
          <a:effectLst/>
          <a:uLnTx/>
          <a:uFillTx/>
          <a:latin typeface="+mn-lt"/>
          <a:ea typeface="+mn-ea"/>
          <a:cs typeface="Calibri Light" panose="020F0302020204030204" pitchFamily="34" charset="0"/>
        </a:defRPr>
      </a:lvl4pPr>
      <a:lvl5pPr marL="914400" indent="-182880" algn="l" defTabSz="914400" rtl="0" eaLnBrk="1" latinLnBrk="0" hangingPunct="1">
        <a:lnSpc>
          <a:spcPct val="90000"/>
        </a:lnSpc>
        <a:spcBef>
          <a:spcPct val="0"/>
        </a:spcBef>
        <a:spcAft>
          <a:spcPts val="600"/>
        </a:spcAft>
        <a:buClr>
          <a:schemeClr val="accent1"/>
        </a:buClr>
        <a:buFont typeface="Arial" panose="020B0604020202020204" pitchFamily="34" charset="0"/>
        <a:buChar char="•"/>
        <a:defRPr kumimoji="0" lang="en-US" sz="1400" b="0" i="0" u="none" strike="noStrike" kern="1200" cap="none" spc="0" normalizeH="0" baseline="0" dirty="0">
          <a:ln>
            <a:noFill/>
          </a:ln>
          <a:solidFill>
            <a:srgbClr val="575757"/>
          </a:solidFill>
          <a:effectLst/>
          <a:uLnTx/>
          <a:uFillTx/>
          <a:latin typeface="+mn-lt"/>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480">
          <p15:clr>
            <a:srgbClr val="F26B43"/>
          </p15:clr>
        </p15:guide>
        <p15:guide id="3" pos="7272">
          <p15:clr>
            <a:srgbClr val="F26B43"/>
          </p15:clr>
        </p15:guide>
        <p15:guide id="4" orient="horz" pos="2016">
          <p15:clr>
            <a:srgbClr val="F26B43"/>
          </p15:clr>
        </p15:guide>
        <p15:guide id="5" orient="horz" pos="374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s://www.ncbi.nlm.nih.gov/pmc/articles/PMC7342338/" TargetMode="External"/><Relationship Id="rId7" Type="http://schemas.openxmlformats.org/officeDocument/2006/relationships/hyperlink" Target="https://www.lek.com/insights/hea/us/ei/clinical-trial-challenges-patient-recruitment-and-diversity" TargetMode="External"/><Relationship Id="rId2" Type="http://schemas.openxmlformats.org/officeDocument/2006/relationships/hyperlink" Target="https://www.advarra.com/resource-library/top-barriers-to-participation-in-clinical-trials/" TargetMode="External"/><Relationship Id="rId1" Type="http://schemas.openxmlformats.org/officeDocument/2006/relationships/slideLayout" Target="../slideLayouts/slideLayout9.xml"/><Relationship Id="rId6" Type="http://schemas.openxmlformats.org/officeDocument/2006/relationships/hyperlink" Target="https://www.linkedin.com/pulse/patient-recruitment-clinical-trials-key-challenges-optimization" TargetMode="External"/><Relationship Id="rId5" Type="http://schemas.openxmlformats.org/officeDocument/2006/relationships/hyperlink" Target="https://www.appliedclinicaltrialsonline.com/view/models-engagement-patients-partners-clinical-research" TargetMode="External"/><Relationship Id="rId4" Type="http://schemas.openxmlformats.org/officeDocument/2006/relationships/hyperlink" Target="https://www.linkedin.com/pulse/360-strategy-patient-identification-recruitment-basia-coulter-ph-d-"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3" Type="http://schemas.openxmlformats.org/officeDocument/2006/relationships/hyperlink" Target="https://www.fda.gov/media/88915/download" TargetMode="External"/><Relationship Id="rId2" Type="http://schemas.openxmlformats.org/officeDocument/2006/relationships/hyperlink" Target="https://health.ec.europa.eu/document/download/2ccc46bf-2739-4b9a-ab6b-6f425db78c61_en?filename=mp_decentralised-elements_clinical-trials_rec_en.pdf" TargetMode="External"/><Relationship Id="rId1" Type="http://schemas.openxmlformats.org/officeDocument/2006/relationships/slideLayout" Target="../slideLayouts/slideLayout10.xml"/><Relationship Id="rId6" Type="http://schemas.openxmlformats.org/officeDocument/2006/relationships/hyperlink" Target="https://www.fda.gov/media/77765/download" TargetMode="External"/><Relationship Id="rId5" Type="http://schemas.openxmlformats.org/officeDocument/2006/relationships/hyperlink" Target="https://www.hhs.gov/ohrp/regulations-and-policy/guidance/use-electronic-informed-consent-questions-and-answers" TargetMode="External"/><Relationship Id="rId4" Type="http://schemas.openxmlformats.org/officeDocument/2006/relationships/hyperlink" Target="https://www.ctti-clinicaltrials.org/informed-consent"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hyperlink" Target="https://database.ich.org/sites/default/files/E9-R1_Step4_Guideline_2019_1203.pdf" TargetMode="External"/><Relationship Id="rId2" Type="http://schemas.openxmlformats.org/officeDocument/2006/relationships/hyperlink" Target="https://database.ich.org/sites/default/files/ICH_E6%28R3%29_Annex2_ConceptPaper_2023_0405_0.pdf" TargetMode="Externa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hyperlink" Target="https://www.appliedclinicaltrialsonline.com/view/the-impact-of-decentralized-and-hybrid-trials-on-sponsor-and-cro-collaborations" TargetMode="External"/><Relationship Id="rId2" Type="http://schemas.openxmlformats.org/officeDocument/2006/relationships/hyperlink" Target="https://health.ec.europa.eu/system/files/2022-12/guideline_handling-shipping_investigational-mp_en.pdf" TargetMode="Externa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hyperlink" Target="https://www.fda.gov/regulatory-information/search-fda-guidance-documents/submitting-documents-using-real-world-data-and-real-world-evidence-fda-drug-and-biological-products" TargetMode="External"/><Relationship Id="rId2" Type="http://schemas.openxmlformats.org/officeDocument/2006/relationships/hyperlink" Target="https://www.fda.gov/regulatory-information/search-fda-guidance-documents/considerations-use-real-world-data-and-real-world-evidence-support-regulatory-decision-making-drug" TargetMode="External"/><Relationship Id="rId1" Type="http://schemas.openxmlformats.org/officeDocument/2006/relationships/slideLayout" Target="../slideLayouts/slideLayout9.xml"/><Relationship Id="rId4" Type="http://schemas.openxmlformats.org/officeDocument/2006/relationships/hyperlink" Target="https://www.ema.europa.eu/en/documents/regulatory-procedural-guideline/good-practice-guide-use-metadata-catalogue-real-world-data-sources_en.pdf"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hyperlink" Target="https://www.fda.gov/regulatory-information/search-fda-guidance-documents/part-11-electronic-records-electronic-signatures-scope-and-application" TargetMode="External"/><Relationship Id="rId2" Type="http://schemas.openxmlformats.org/officeDocument/2006/relationships/hyperlink" Target="https://health.ec.europa.eu/document/download/2ccc46bf-2739-4b9a-ab6b-6f425db78c61_en?filename=mp_decentralised-elements_clinical-trials_rec_en.pdf" TargetMode="Externa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3" Type="http://schemas.openxmlformats.org/officeDocument/2006/relationships/hyperlink" Target="https://www.transceleratebiopharmainc.com/initiatives/protocol-deviations" TargetMode="External"/><Relationship Id="rId2" Type="http://schemas.openxmlformats.org/officeDocument/2006/relationships/hyperlink" Target="https://rdcu.be/dzFXk" TargetMode="External"/><Relationship Id="rId1" Type="http://schemas.openxmlformats.org/officeDocument/2006/relationships/slideLayout" Target="../slideLayouts/slideLayout9.xml"/><Relationship Id="rId4" Type="http://schemas.openxmlformats.org/officeDocument/2006/relationships/hyperlink" Target="https://www.fda.gov/media/84857/download"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3" Type="http://schemas.openxmlformats.org/officeDocument/2006/relationships/hyperlink" Target="https://database.ich.org/sites/default/files/ICH_E6%28R3%29_Annex2_ConceptPaper_2023_0405.pdf" TargetMode="External"/><Relationship Id="rId2" Type="http://schemas.openxmlformats.org/officeDocument/2006/relationships/hyperlink" Target="https://www.fda.gov/media/157560/download" TargetMode="External"/><Relationship Id="rId1" Type="http://schemas.openxmlformats.org/officeDocument/2006/relationships/slideLayout" Target="../slideLayouts/slideLayout9.xml"/><Relationship Id="rId6" Type="http://schemas.openxmlformats.org/officeDocument/2006/relationships/hyperlink" Target="https://noymed.com/~noymedco/vendor-sponsor-relationships-the-importance-in-clinical-trials/" TargetMode="External"/><Relationship Id="rId5" Type="http://schemas.openxmlformats.org/officeDocument/2006/relationships/hyperlink" Target="https://www.cloudbyz.com/resources/clinical-operations/clinical-trial-management-roles-and-responsibilities-at-sponsor-cro-and-clinical-site/" TargetMode="External"/><Relationship Id="rId4" Type="http://schemas.openxmlformats.org/officeDocument/2006/relationships/hyperlink" Target="https://bmcmedicine.biomedcentral.com/articles/10.1186/s12916-022-02445-7"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3" Type="http://schemas.openxmlformats.org/officeDocument/2006/relationships/hyperlink" Target="https://www.ema.europa.eu/en/documents/regulatory-procedural-guideline/guideline-computerised-systems-and-electronic-data-clinical-trials_en.pdf" TargetMode="External"/><Relationship Id="rId2" Type="http://schemas.openxmlformats.org/officeDocument/2006/relationships/hyperlink" Target="https://www.fda.gov/regulatory-information/search-fda-guidance-documents/digital-health-technologies-remote-data-acquisition-clinical-investigations" TargetMode="Externa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3" Type="http://schemas.openxmlformats.org/officeDocument/2006/relationships/hyperlink" Target="https://www.fda.gov/regulatory-information/search-fda-guidance-documents/oversight-clinical-investigations-risk-based-approach-monitoring" TargetMode="External"/><Relationship Id="rId2" Type="http://schemas.openxmlformats.org/officeDocument/2006/relationships/hyperlink" Target="https://www.fda.gov/regulatory-information/search-fda-guidance-documents/risk-based-approach-monitoring-clinical-investigations-questions-and-answers" TargetMode="External"/><Relationship Id="rId1" Type="http://schemas.openxmlformats.org/officeDocument/2006/relationships/slideLayout" Target="../slideLayouts/slideLayout9.xml"/><Relationship Id="rId4" Type="http://schemas.openxmlformats.org/officeDocument/2006/relationships/hyperlink" Target="https://www.ema.europa.eu/en/documents/scientific-guideline/reflection-paper-risk-based-quality-management-clinical-trials_en.pdf"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8" Type="http://schemas.openxmlformats.org/officeDocument/2006/relationships/image" Target="../media/image11.svg"/><Relationship Id="rId13" Type="http://schemas.openxmlformats.org/officeDocument/2006/relationships/image" Target="../media/image16.png"/><Relationship Id="rId3" Type="http://schemas.openxmlformats.org/officeDocument/2006/relationships/image" Target="../media/image9.png"/><Relationship Id="rId7" Type="http://schemas.openxmlformats.org/officeDocument/2006/relationships/image" Target="../media/image10.png"/><Relationship Id="rId12"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3.svg"/><Relationship Id="rId11" Type="http://schemas.openxmlformats.org/officeDocument/2006/relationships/image" Target="../media/image14.png"/><Relationship Id="rId5" Type="http://schemas.openxmlformats.org/officeDocument/2006/relationships/image" Target="../media/image2.png"/><Relationship Id="rId10" Type="http://schemas.openxmlformats.org/officeDocument/2006/relationships/image" Target="../media/image13.svg"/><Relationship Id="rId4" Type="http://schemas.openxmlformats.org/officeDocument/2006/relationships/slide" Target="slide6.xml"/><Relationship Id="rId9" Type="http://schemas.openxmlformats.org/officeDocument/2006/relationships/image" Target="../media/image12.png"/><Relationship Id="rId14" Type="http://schemas.openxmlformats.org/officeDocument/2006/relationships/image" Target="../media/image17.svg"/></Relationships>
</file>

<file path=ppt/slides/_rels/slide30.xml.rels><?xml version="1.0" encoding="UTF-8" standalone="yes"?>
<Relationships xmlns="http://schemas.openxmlformats.org/package/2006/relationships"><Relationship Id="rId3" Type="http://schemas.openxmlformats.org/officeDocument/2006/relationships/hyperlink" Target="https://health.ec.europa.eu/document/download/2ccc46bf-2739-4b9a-ab6b-6f425db78c61_en?filename=mp_decentralised-elements_clinical-trials_rec_en.pdf" TargetMode="External"/><Relationship Id="rId2" Type="http://schemas.openxmlformats.org/officeDocument/2006/relationships/hyperlink" Target="https://health.ec.europa.eu/system/files/2017-08/2017_04_25_risk_proportionate_approaches_in_ct_0.pdf" TargetMode="External"/><Relationship Id="rId1" Type="http://schemas.openxmlformats.org/officeDocument/2006/relationships/slideLayout" Target="../slideLayouts/slideLayout9.xml"/><Relationship Id="rId5" Type="http://schemas.openxmlformats.org/officeDocument/2006/relationships/hyperlink" Target="https://www.theavocagroup.com/ich-e6-r2-requirements-for-vendor-oversight" TargetMode="External"/><Relationship Id="rId4" Type="http://schemas.openxmlformats.org/officeDocument/2006/relationships/hyperlink" Target="https://www.sidley.com/en/insights/newsupdates/2023/04/final-fda-guidance-reinforces-the-importance-of-sponsor-oversight"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3" Type="http://schemas.openxmlformats.org/officeDocument/2006/relationships/hyperlink" Target="https://www.fda.gov/regulatory-information/search-fda-guidance-documents/risk-based-approach-monitoring-clinical-investigations-questions-and-answers" TargetMode="External"/><Relationship Id="rId2" Type="http://schemas.openxmlformats.org/officeDocument/2006/relationships/notesSlide" Target="../notesSlides/notesSlide3.xml"/><Relationship Id="rId1" Type="http://schemas.openxmlformats.org/officeDocument/2006/relationships/slideLayout" Target="../slideLayouts/slideLayout9.xml"/><Relationship Id="rId5" Type="http://schemas.openxmlformats.org/officeDocument/2006/relationships/hyperlink" Target="https://ctti-clinicaltrials.org/topics/quality/quality-by-design/clinical-trials-rethinking-how-we-ensure-quality/" TargetMode="External"/><Relationship Id="rId4" Type="http://schemas.openxmlformats.org/officeDocument/2006/relationships/hyperlink" Target="https://www.fda.gov/media/157560/download"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slide" Target="slide17.xml"/><Relationship Id="rId13" Type="http://schemas.openxmlformats.org/officeDocument/2006/relationships/slide" Target="slide27.xml"/><Relationship Id="rId3" Type="http://schemas.openxmlformats.org/officeDocument/2006/relationships/slide" Target="slide7.xml"/><Relationship Id="rId7" Type="http://schemas.openxmlformats.org/officeDocument/2006/relationships/slide" Target="slide15.xml"/><Relationship Id="rId12" Type="http://schemas.openxmlformats.org/officeDocument/2006/relationships/slide" Target="slide25.xm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slide" Target="slide13.xml"/><Relationship Id="rId11" Type="http://schemas.openxmlformats.org/officeDocument/2006/relationships/slide" Target="slide23.xml"/><Relationship Id="rId5" Type="http://schemas.openxmlformats.org/officeDocument/2006/relationships/slide" Target="slide11.xml"/><Relationship Id="rId15" Type="http://schemas.openxmlformats.org/officeDocument/2006/relationships/slide" Target="slide31.xml"/><Relationship Id="rId10" Type="http://schemas.openxmlformats.org/officeDocument/2006/relationships/slide" Target="slide21.xml"/><Relationship Id="rId4" Type="http://schemas.openxmlformats.org/officeDocument/2006/relationships/slide" Target="slide9.xml"/><Relationship Id="rId9" Type="http://schemas.openxmlformats.org/officeDocument/2006/relationships/slide" Target="slide19.xml"/><Relationship Id="rId14" Type="http://schemas.openxmlformats.org/officeDocument/2006/relationships/slide" Target="slide29.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6.xml"/><Relationship Id="rId1" Type="http://schemas.openxmlformats.org/officeDocument/2006/relationships/slideLayout" Target="../slideLayouts/slideLayout9.xml"/><Relationship Id="rId4" Type="http://schemas.openxmlformats.org/officeDocument/2006/relationships/image" Target="../media/image3.svg"/></Relationships>
</file>

<file path=ppt/slides/_rels/slide8.xml.rels><?xml version="1.0" encoding="UTF-8" standalone="yes"?>
<Relationships xmlns="http://schemas.openxmlformats.org/package/2006/relationships"><Relationship Id="rId8" Type="http://schemas.openxmlformats.org/officeDocument/2006/relationships/hyperlink" Target="https://www.transceleratebiopharmainc.com/wp-content/uploads/2022/11/Stakeholder-Engagement-for-Clinical-Development-1.pdf" TargetMode="External"/><Relationship Id="rId3" Type="http://schemas.openxmlformats.org/officeDocument/2006/relationships/hyperlink" Target="https://ctti-clinicaltrials.org/our-work/quality/engaging-stakeholders-in-trial-design/" TargetMode="External"/><Relationship Id="rId7" Type="http://schemas.openxmlformats.org/officeDocument/2006/relationships/hyperlink" Target="https://www.transceleratebiopharmainc.com/wp-content/uploads/2022/11/Culture-Engagement-Resource-Pack-1.pdf" TargetMode="External"/><Relationship Id="rId2" Type="http://schemas.openxmlformats.org/officeDocument/2006/relationships/hyperlink" Target="https://clinskill.com/stakeholders-in-clinical-research" TargetMode="External"/><Relationship Id="rId1" Type="http://schemas.openxmlformats.org/officeDocument/2006/relationships/slideLayout" Target="../slideLayouts/slideLayout9.xml"/><Relationship Id="rId6" Type="http://schemas.openxmlformats.org/officeDocument/2006/relationships/hyperlink" Target="https://www.linkedin.com/pulse/importance-stakeholder-management-clinical-research-jess/" TargetMode="External"/><Relationship Id="rId5" Type="http://schemas.openxmlformats.org/officeDocument/2006/relationships/hyperlink" Target="https://dcri.org/stakeholder-engagement" TargetMode="External"/><Relationship Id="rId10" Type="http://schemas.openxmlformats.org/officeDocument/2006/relationships/hyperlink" Target="https://www.fda.gov/science-research/science-and-research-special-topics/external-engagement-fda" TargetMode="External"/><Relationship Id="rId4" Type="http://schemas.openxmlformats.org/officeDocument/2006/relationships/hyperlink" Target="https://ctti-clinicaltrials.org/topics/quality/recruitment/how-to-identify-and-prioritize-trial-stakeholders/" TargetMode="External"/><Relationship Id="rId9" Type="http://schemas.openxmlformats.org/officeDocument/2006/relationships/hyperlink" Target="https://www.transceleratebiopharmainc.com/wp-content/uploads/2022/11/What-You-Need-to-Know-About-ICH-E8-Infographic.pdf"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77239" y="1194291"/>
            <a:ext cx="5413248" cy="1803813"/>
          </a:xfrm>
        </p:spPr>
        <p:txBody>
          <a:bodyPr>
            <a:normAutofit/>
          </a:bodyPr>
          <a:lstStyle/>
          <a:p>
            <a:br>
              <a:rPr lang="en-US" noProof="0" dirty="0"/>
            </a:br>
            <a:r>
              <a:rPr lang="en-US" noProof="0" dirty="0"/>
              <a:t>Risk Proportionality Framework</a:t>
            </a:r>
          </a:p>
        </p:txBody>
      </p:sp>
      <p:sp>
        <p:nvSpPr>
          <p:cNvPr id="2" name="Text Placeholder 1">
            <a:extLst>
              <a:ext uri="{FF2B5EF4-FFF2-40B4-BE49-F238E27FC236}">
                <a16:creationId xmlns:a16="http://schemas.microsoft.com/office/drawing/2014/main" id="{0B8FA5E3-3048-43CD-A11A-09A9110D8F44}"/>
              </a:ext>
            </a:extLst>
          </p:cNvPr>
          <p:cNvSpPr>
            <a:spLocks noGrp="1"/>
          </p:cNvSpPr>
          <p:nvPr>
            <p:ph type="body" sz="quarter" idx="10"/>
          </p:nvPr>
        </p:nvSpPr>
        <p:spPr>
          <a:xfrm>
            <a:off x="777238" y="3178180"/>
            <a:ext cx="5413248" cy="508304"/>
          </a:xfrm>
        </p:spPr>
        <p:txBody>
          <a:bodyPr vert="horz" lIns="91440" tIns="45720" rIns="91440" bIns="45720" rtlCol="0" anchor="t">
            <a:normAutofit/>
          </a:bodyPr>
          <a:lstStyle/>
          <a:p>
            <a:r>
              <a:rPr lang="en-US" noProof="0" dirty="0"/>
              <a:t>ICH E6(R3) – Good Clinical Practice</a:t>
            </a:r>
          </a:p>
        </p:txBody>
      </p:sp>
      <p:sp>
        <p:nvSpPr>
          <p:cNvPr id="3" name="Text Placeholder 2">
            <a:extLst>
              <a:ext uri="{FF2B5EF4-FFF2-40B4-BE49-F238E27FC236}">
                <a16:creationId xmlns:a16="http://schemas.microsoft.com/office/drawing/2014/main" id="{C2ED957E-37EF-A885-8168-0F56FEAC2EC1}"/>
              </a:ext>
            </a:extLst>
          </p:cNvPr>
          <p:cNvSpPr>
            <a:spLocks noGrp="1"/>
          </p:cNvSpPr>
          <p:nvPr>
            <p:ph type="body" sz="quarter" idx="12"/>
          </p:nvPr>
        </p:nvSpPr>
        <p:spPr>
          <a:xfrm>
            <a:off x="777240" y="4555224"/>
            <a:ext cx="2397475" cy="325438"/>
          </a:xfrm>
        </p:spPr>
        <p:txBody>
          <a:bodyPr lIns="0" tIns="0" rIns="0" bIns="0" anchor="t"/>
          <a:lstStyle/>
          <a:p>
            <a:r>
              <a:rPr lang="en-US" noProof="0" dirty="0"/>
              <a:t>Version 1.0 dated 31 January 2025</a:t>
            </a:r>
          </a:p>
        </p:txBody>
      </p:sp>
    </p:spTree>
    <p:extLst>
      <p:ext uri="{BB962C8B-B14F-4D97-AF65-F5344CB8AC3E}">
        <p14:creationId xmlns:p14="http://schemas.microsoft.com/office/powerpoint/2010/main" val="27421910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BF50A5-F0CD-04D0-34C1-B5640C30542B}"/>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10323851-B290-2A4C-B4AA-C2F4DC167FCD}"/>
              </a:ext>
            </a:extLst>
          </p:cNvPr>
          <p:cNvSpPr>
            <a:spLocks noGrp="1"/>
          </p:cNvSpPr>
          <p:nvPr>
            <p:ph idx="1"/>
          </p:nvPr>
        </p:nvSpPr>
        <p:spPr>
          <a:xfrm>
            <a:off x="777240" y="1166648"/>
            <a:ext cx="10793550" cy="4776952"/>
          </a:xfrm>
        </p:spPr>
        <p:txBody>
          <a:bodyPr lIns="0" tIns="45720" rIns="91440" bIns="45720" anchor="t"/>
          <a:lstStyle/>
          <a:p>
            <a:r>
              <a:rPr lang="en-US" b="1" u="sng" noProof="0" dirty="0">
                <a:cs typeface="Calibri Light"/>
              </a:rPr>
              <a:t>Value and Potential Benefits of Using a Risk Proportionate Approach</a:t>
            </a:r>
          </a:p>
          <a:p>
            <a:pPr marL="171450" lvl="0" indent="-171450">
              <a:buFont typeface="Arial" panose="020B0604020202020204" pitchFamily="34" charset="0"/>
              <a:buChar char="•"/>
            </a:pPr>
            <a:r>
              <a:rPr lang="en-US" noProof="0" dirty="0">
                <a:cs typeface="Calibri Light"/>
              </a:rPr>
              <a:t>Development of trial protocols that are Fit-For-Purpose.</a:t>
            </a:r>
          </a:p>
          <a:p>
            <a:pPr marL="171450" lvl="0" indent="-171450">
              <a:buFont typeface="Arial" panose="020B0604020202020204" pitchFamily="34" charset="0"/>
              <a:buChar char="•"/>
            </a:pPr>
            <a:r>
              <a:rPr lang="en-US" noProof="0" dirty="0">
                <a:cs typeface="Calibri Light"/>
              </a:rPr>
              <a:t>Comprehensive engagement of all principal stakeholders, starting with the trial participants.</a:t>
            </a:r>
          </a:p>
          <a:p>
            <a:pPr marL="171450" lvl="0" indent="-171450">
              <a:buFont typeface="Arial" panose="020B0604020202020204" pitchFamily="34" charset="0"/>
              <a:buChar char="•"/>
            </a:pPr>
            <a:r>
              <a:rPr lang="en-US" noProof="0" dirty="0">
                <a:cs typeface="Calibri Light"/>
              </a:rPr>
              <a:t>Reduce trial participant burden.</a:t>
            </a:r>
          </a:p>
          <a:p>
            <a:endParaRPr lang="en-US" b="1" u="sng" noProof="0" dirty="0"/>
          </a:p>
          <a:p>
            <a:r>
              <a:rPr lang="en-US" b="1" u="sng" noProof="0" dirty="0">
                <a:cs typeface="Calibri Light"/>
              </a:rPr>
              <a:t>Tools and Resources (as of 31/JAN/2025)</a:t>
            </a:r>
          </a:p>
          <a:p>
            <a:pPr marL="168275" marR="0" lvl="0" indent="-168275">
              <a:lnSpc>
                <a:spcPct val="107000"/>
              </a:lnSpc>
              <a:buFont typeface="Arial" panose="020B0604020202020204" pitchFamily="34" charset="0"/>
              <a:buChar char="•"/>
            </a:pPr>
            <a:r>
              <a:rPr lang="en-US" kern="100" noProof="0" dirty="0">
                <a:effectLst/>
                <a:ea typeface="Aptos" panose="020B0004020202020204" pitchFamily="34" charset="0"/>
                <a:cs typeface="Times New Roman" panose="02020603050405020304" pitchFamily="18" charset="0"/>
              </a:rPr>
              <a:t>ADVARRA. Top Barriers to Participation in Clinical Trials. Published June 6, 2022. </a:t>
            </a:r>
            <a:r>
              <a:rPr lang="en-US" u="sng" kern="100" noProof="0" dirty="0">
                <a:solidFill>
                  <a:srgbClr val="467886"/>
                </a:solidFill>
                <a:effectLst/>
                <a:ea typeface="Aptos" panose="020B0004020202020204" pitchFamily="34" charset="0"/>
                <a:cs typeface="Times New Roman" panose="02020603050405020304" pitchFamily="18" charset="0"/>
                <a:hlinkClick r:id="rId2"/>
              </a:rPr>
              <a:t>https://www.advarra.com/resource-library/top-barriers-to-participation-in-clinical-trials/</a:t>
            </a:r>
            <a:r>
              <a:rPr lang="en-US" kern="100" noProof="0" dirty="0">
                <a:effectLst/>
                <a:ea typeface="Aptos" panose="020B0004020202020204" pitchFamily="34" charset="0"/>
                <a:cs typeface="Times New Roman" panose="02020603050405020304" pitchFamily="18" charset="0"/>
              </a:rPr>
              <a:t> </a:t>
            </a:r>
          </a:p>
          <a:p>
            <a:pPr marL="168275" marR="0" lvl="0" indent="-168275">
              <a:lnSpc>
                <a:spcPct val="107000"/>
              </a:lnSpc>
              <a:buFont typeface="Arial" panose="020B0604020202020204" pitchFamily="34" charset="0"/>
              <a:buChar char="•"/>
            </a:pPr>
            <a:r>
              <a:rPr lang="en-US" kern="100" noProof="0" dirty="0">
                <a:effectLst/>
                <a:ea typeface="Aptos" panose="020B0004020202020204" pitchFamily="34" charset="0"/>
                <a:cs typeface="Times New Roman" panose="02020603050405020304" pitchFamily="18" charset="0"/>
              </a:rPr>
              <a:t>Chaudhari N, Ravi R, Gogtay NJ, Thatte UM. Recruitment and retention of the participants in clinical trials: Challenges and solutions. Published May 6, 2020. </a:t>
            </a:r>
            <a:r>
              <a:rPr lang="en-US" u="sng" kern="100" noProof="0" dirty="0">
                <a:solidFill>
                  <a:srgbClr val="467886"/>
                </a:solidFill>
                <a:effectLst/>
                <a:ea typeface="Aptos" panose="020B0004020202020204" pitchFamily="34" charset="0"/>
                <a:cs typeface="Times New Roman" panose="02020603050405020304" pitchFamily="18" charset="0"/>
                <a:hlinkClick r:id="rId3"/>
              </a:rPr>
              <a:t>https://www.ncbi.nlm.nih.gov/pmc/articles/PMC7342338/</a:t>
            </a:r>
            <a:r>
              <a:rPr lang="en-US" kern="100" noProof="0" dirty="0">
                <a:effectLst/>
                <a:ea typeface="Aptos" panose="020B0004020202020204" pitchFamily="34" charset="0"/>
                <a:cs typeface="Times New Roman" panose="02020603050405020304" pitchFamily="18" charset="0"/>
              </a:rPr>
              <a:t> </a:t>
            </a:r>
          </a:p>
          <a:p>
            <a:pPr marL="168275" marR="0" lvl="0" indent="-168275">
              <a:lnSpc>
                <a:spcPct val="107000"/>
              </a:lnSpc>
              <a:buFont typeface="Arial" panose="020B0604020202020204" pitchFamily="34" charset="0"/>
              <a:buChar char="•"/>
            </a:pPr>
            <a:r>
              <a:rPr lang="en-US" kern="100" noProof="0" dirty="0">
                <a:effectLst/>
                <a:ea typeface="Aptos" panose="020B0004020202020204" pitchFamily="34" charset="0"/>
                <a:cs typeface="Times New Roman" panose="02020603050405020304" pitchFamily="18" charset="0"/>
              </a:rPr>
              <a:t>Coulter B. A 360 Strategy to Patient Identification and Recruitment for Clinical Trials. Published July 28, 2023. </a:t>
            </a:r>
            <a:r>
              <a:rPr lang="en-US" u="sng" kern="100" noProof="0" dirty="0">
                <a:solidFill>
                  <a:srgbClr val="467886"/>
                </a:solidFill>
                <a:effectLst/>
                <a:ea typeface="Aptos" panose="020B0004020202020204" pitchFamily="34" charset="0"/>
                <a:cs typeface="Times New Roman" panose="02020603050405020304" pitchFamily="18" charset="0"/>
                <a:hlinkClick r:id="rId4"/>
              </a:rPr>
              <a:t>https://www.linkedin.com/pulse/360-strategy-patient-identification-recruitment-basia-coulter-ph-d-</a:t>
            </a:r>
            <a:r>
              <a:rPr lang="en-US" kern="100" noProof="0" dirty="0">
                <a:effectLst/>
                <a:ea typeface="Aptos" panose="020B0004020202020204" pitchFamily="34" charset="0"/>
                <a:cs typeface="Times New Roman" panose="02020603050405020304" pitchFamily="18" charset="0"/>
              </a:rPr>
              <a:t> </a:t>
            </a:r>
          </a:p>
          <a:p>
            <a:pPr marL="168275" marR="0" lvl="0" indent="-168275">
              <a:lnSpc>
                <a:spcPct val="107000"/>
              </a:lnSpc>
              <a:buFont typeface="Arial" panose="020B0604020202020204" pitchFamily="34" charset="0"/>
              <a:buChar char="•"/>
            </a:pPr>
            <a:r>
              <a:rPr lang="en-US" kern="100" noProof="0" dirty="0">
                <a:effectLst/>
                <a:ea typeface="Aptos" panose="020B0004020202020204" pitchFamily="34" charset="0"/>
                <a:cs typeface="Times New Roman" panose="02020603050405020304" pitchFamily="18" charset="0"/>
              </a:rPr>
              <a:t>Expert Group on Clinical Trials. Risk proportionate approaches in clinical trials, Recommendations of the expert group on clinical trials for the implementation of Regulation (EU) No 536/2014 on clinical trials on medicinal products for human use. Published April 25, 2017. </a:t>
            </a:r>
            <a:r>
              <a:rPr lang="en-US" u="sng" kern="100" noProof="0" dirty="0">
                <a:solidFill>
                  <a:srgbClr val="467886"/>
                </a:solidFill>
                <a:effectLst/>
                <a:ea typeface="Aptos" panose="020B0004020202020204" pitchFamily="34" charset="0"/>
                <a:cs typeface="Times New Roman" panose="02020603050405020304" pitchFamily="18" charset="0"/>
                <a:hlinkClick r:id="rId5"/>
              </a:rPr>
              <a:t>https://www.appliedclinicaltrialsonline.com/view/models-engagement-patients-partners-clinical-research</a:t>
            </a:r>
            <a:r>
              <a:rPr lang="en-US" kern="100" noProof="0" dirty="0">
                <a:effectLst/>
                <a:ea typeface="Aptos" panose="020B0004020202020204" pitchFamily="34" charset="0"/>
                <a:cs typeface="Times New Roman" panose="02020603050405020304" pitchFamily="18" charset="0"/>
              </a:rPr>
              <a:t> </a:t>
            </a:r>
          </a:p>
          <a:p>
            <a:pPr marL="168275" marR="0" lvl="0" indent="-168275">
              <a:lnSpc>
                <a:spcPct val="107000"/>
              </a:lnSpc>
              <a:buFont typeface="Arial" panose="020B0604020202020204" pitchFamily="34" charset="0"/>
              <a:buChar char="•"/>
            </a:pPr>
            <a:r>
              <a:rPr lang="en-US" kern="100" noProof="0" dirty="0">
                <a:effectLst/>
                <a:ea typeface="Aptos" panose="020B0004020202020204" pitchFamily="34" charset="0"/>
                <a:cs typeface="Times New Roman" panose="02020603050405020304" pitchFamily="18" charset="0"/>
              </a:rPr>
              <a:t>NoyMed CRO. Patient Recruitment for Clinical Trials: Key Challenges, Optimization Strategies, Expert Insights. Published June 23, 2023. </a:t>
            </a:r>
            <a:r>
              <a:rPr lang="en-US" kern="100" noProof="0" dirty="0">
                <a:effectLst/>
                <a:ea typeface="Aptos" panose="020B0004020202020204" pitchFamily="34" charset="0"/>
                <a:cs typeface="Times New Roman" panose="02020603050405020304" pitchFamily="18" charset="0"/>
                <a:hlinkClick r:id="rId6"/>
              </a:rPr>
              <a:t>https://www.linkedin.com/pulse/patient-recruitment-clinical-trials-key-challenges-optimization</a:t>
            </a:r>
            <a:r>
              <a:rPr lang="en-US" kern="100" noProof="0" dirty="0">
                <a:effectLst/>
                <a:ea typeface="Aptos" panose="020B0004020202020204" pitchFamily="34" charset="0"/>
                <a:cs typeface="Times New Roman" panose="02020603050405020304" pitchFamily="18" charset="0"/>
              </a:rPr>
              <a:t>  </a:t>
            </a:r>
          </a:p>
          <a:p>
            <a:pPr marL="168275" marR="0" lvl="0" indent="-168275">
              <a:lnSpc>
                <a:spcPct val="107000"/>
              </a:lnSpc>
              <a:buFont typeface="Arial" panose="020B0604020202020204" pitchFamily="34" charset="0"/>
              <a:buChar char="•"/>
            </a:pPr>
            <a:r>
              <a:rPr lang="en-US" kern="100" noProof="0" dirty="0">
                <a:effectLst/>
                <a:ea typeface="Aptos" panose="020B0004020202020204" pitchFamily="34" charset="0"/>
                <a:cs typeface="Times New Roman" panose="02020603050405020304" pitchFamily="18" charset="0"/>
              </a:rPr>
              <a:t>Uhlenbrauck G, Schulman J. Models of Engagement: Patients as Partners in Clinical Research. Published February 8, 2018. </a:t>
            </a:r>
            <a:r>
              <a:rPr lang="en-US" u="sng" kern="100" noProof="0" dirty="0">
                <a:solidFill>
                  <a:srgbClr val="467886"/>
                </a:solidFill>
                <a:effectLst/>
                <a:ea typeface="Aptos" panose="020B0004020202020204" pitchFamily="34" charset="0"/>
                <a:cs typeface="Times New Roman" panose="02020603050405020304" pitchFamily="18" charset="0"/>
                <a:hlinkClick r:id="rId5"/>
              </a:rPr>
              <a:t>https://www.appliedclinicaltrialsonline.com/view/models-engagement-patients-partners-clinical-research</a:t>
            </a:r>
            <a:r>
              <a:rPr lang="en-US" kern="100" noProof="0" dirty="0">
                <a:effectLst/>
                <a:ea typeface="Aptos" panose="020B0004020202020204" pitchFamily="34" charset="0"/>
                <a:cs typeface="Times New Roman" panose="02020603050405020304" pitchFamily="18" charset="0"/>
              </a:rPr>
              <a:t> </a:t>
            </a:r>
          </a:p>
          <a:p>
            <a:pPr marL="168275" marR="0" lvl="0" indent="-168275">
              <a:lnSpc>
                <a:spcPct val="107000"/>
              </a:lnSpc>
              <a:buFont typeface="Arial" panose="020B0604020202020204" pitchFamily="34" charset="0"/>
              <a:buChar char="•"/>
            </a:pPr>
            <a:r>
              <a:rPr lang="en-US" kern="100" noProof="0" dirty="0">
                <a:effectLst/>
                <a:ea typeface="Aptos" panose="020B0004020202020204" pitchFamily="34" charset="0"/>
                <a:cs typeface="Times New Roman" panose="02020603050405020304" pitchFamily="18" charset="0"/>
              </a:rPr>
              <a:t>Wheeler M, Giffels K. Clinical Trial Challenges: Patient Recruitment and Diversity. Published March 11, 2023. </a:t>
            </a:r>
            <a:r>
              <a:rPr lang="en-US" u="sng" kern="100" noProof="0" dirty="0">
                <a:solidFill>
                  <a:srgbClr val="467886"/>
                </a:solidFill>
                <a:effectLst/>
                <a:ea typeface="Aptos" panose="020B0004020202020204" pitchFamily="34" charset="0"/>
                <a:cs typeface="Times New Roman" panose="02020603050405020304" pitchFamily="18" charset="0"/>
                <a:hlinkClick r:id="rId7"/>
              </a:rPr>
              <a:t>https://www.lek.com/insights/hea/us/ei/clinical-trial-challenges-patient-recruitment-and-diversity</a:t>
            </a:r>
            <a:r>
              <a:rPr lang="en-US" kern="100" noProof="0" dirty="0">
                <a:effectLst/>
                <a:ea typeface="Aptos" panose="020B0004020202020204" pitchFamily="34" charset="0"/>
                <a:cs typeface="Times New Roman" panose="02020603050405020304" pitchFamily="18" charset="0"/>
              </a:rPr>
              <a:t> </a:t>
            </a:r>
          </a:p>
        </p:txBody>
      </p:sp>
      <p:sp>
        <p:nvSpPr>
          <p:cNvPr id="3" name="Slide Number Placeholder 2">
            <a:extLst>
              <a:ext uri="{FF2B5EF4-FFF2-40B4-BE49-F238E27FC236}">
                <a16:creationId xmlns:a16="http://schemas.microsoft.com/office/drawing/2014/main" id="{FCF35F83-D0A0-8F0E-991A-578DE8FD3B41}"/>
              </a:ext>
            </a:extLst>
          </p:cNvPr>
          <p:cNvSpPr>
            <a:spLocks noGrp="1"/>
          </p:cNvSpPr>
          <p:nvPr>
            <p:ph type="sldNum" sz="quarter" idx="10"/>
          </p:nvPr>
        </p:nvSpPr>
        <p:spPr>
          <a:xfrm>
            <a:off x="11614151" y="6334276"/>
            <a:ext cx="440804" cy="285600"/>
          </a:xfrm>
        </p:spPr>
        <p:txBody>
          <a:bodyPr/>
          <a:lstStyle/>
          <a:p>
            <a:pPr lvl="0"/>
            <a:fld id="{48F63A3B-78C7-47BE-AE5E-E10140E04643}" type="slidenum">
              <a:rPr lang="en-US" noProof="0" smtClean="0"/>
              <a:pPr lvl="0"/>
              <a:t>10</a:t>
            </a:fld>
            <a:endParaRPr lang="en-US" noProof="0" dirty="0"/>
          </a:p>
        </p:txBody>
      </p:sp>
      <p:sp>
        <p:nvSpPr>
          <p:cNvPr id="4" name="Title 3">
            <a:extLst>
              <a:ext uri="{FF2B5EF4-FFF2-40B4-BE49-F238E27FC236}">
                <a16:creationId xmlns:a16="http://schemas.microsoft.com/office/drawing/2014/main" id="{1D2F8545-17DC-3C96-09F2-F7286DA8BB93}"/>
              </a:ext>
            </a:extLst>
          </p:cNvPr>
          <p:cNvSpPr>
            <a:spLocks noGrp="1"/>
          </p:cNvSpPr>
          <p:nvPr>
            <p:ph type="title"/>
          </p:nvPr>
        </p:nvSpPr>
        <p:spPr>
          <a:xfrm>
            <a:off x="791732" y="384048"/>
            <a:ext cx="10779058" cy="387798"/>
          </a:xfrm>
        </p:spPr>
        <p:txBody>
          <a:bodyPr/>
          <a:lstStyle/>
          <a:p>
            <a:r>
              <a:rPr lang="en-US" noProof="0" dirty="0"/>
              <a:t>Patient Identification and Selection</a:t>
            </a:r>
          </a:p>
        </p:txBody>
      </p:sp>
    </p:spTree>
    <p:extLst>
      <p:ext uri="{BB962C8B-B14F-4D97-AF65-F5344CB8AC3E}">
        <p14:creationId xmlns:p14="http://schemas.microsoft.com/office/powerpoint/2010/main" val="2148682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4796D23B-684D-C1D2-6978-BBD0C623AF13}"/>
              </a:ext>
            </a:extLst>
          </p:cNvPr>
          <p:cNvSpPr>
            <a:spLocks noGrp="1"/>
          </p:cNvSpPr>
          <p:nvPr>
            <p:ph idx="1"/>
          </p:nvPr>
        </p:nvSpPr>
        <p:spPr>
          <a:xfrm>
            <a:off x="777875" y="1170432"/>
            <a:ext cx="10793413" cy="4871139"/>
          </a:xfrm>
        </p:spPr>
        <p:txBody>
          <a:bodyPr lIns="0" tIns="45720" rIns="91440" bIns="45720" anchor="t"/>
          <a:lstStyle/>
          <a:p>
            <a:pPr marL="226695" indent="-226695"/>
            <a:r>
              <a:rPr lang="en-US" b="1" u="sng" noProof="0" dirty="0">
                <a:solidFill>
                  <a:schemeClr val="tx1"/>
                </a:solidFill>
                <a:cs typeface="Calibri Light"/>
              </a:rPr>
              <a:t>Evolution of Risk Based on Trial Design</a:t>
            </a:r>
            <a:endParaRPr lang="en-US" noProof="0" dirty="0">
              <a:solidFill>
                <a:schemeClr val="tx1"/>
              </a:solidFill>
              <a:cs typeface="Calibri Light"/>
            </a:endParaRPr>
          </a:p>
          <a:p>
            <a:pPr marL="0" indent="0"/>
            <a:r>
              <a:rPr lang="en-US" noProof="0" dirty="0">
                <a:solidFill>
                  <a:schemeClr val="tx1"/>
                </a:solidFill>
                <a:cs typeface="Calibri Light"/>
              </a:rPr>
              <a:t>The fundamental requirements for obtaining consent in clinical trials remain consistent across various trial designs. However, the methods used to collect consent and the technologies available for this process may vary.</a:t>
            </a:r>
          </a:p>
          <a:p>
            <a:pPr marL="0" indent="0"/>
            <a:endParaRPr lang="en-US" noProof="0" dirty="0">
              <a:solidFill>
                <a:schemeClr val="tx1"/>
              </a:solidFill>
            </a:endParaRPr>
          </a:p>
          <a:p>
            <a:pPr marL="0" indent="0"/>
            <a:r>
              <a:rPr lang="en-US" noProof="0" dirty="0">
                <a:solidFill>
                  <a:schemeClr val="tx1"/>
                </a:solidFill>
                <a:cs typeface="Calibri Light"/>
              </a:rPr>
              <a:t>The essence of informed consent does not change, but the process of reviewing the clinical trial benefits and requirements with participants must be thorough, allowing sufficient time for questions and discussions. This is especially true for hybrid and decentralized trials, where the delegation of consent responsibilities and the supervision of such activities need careful consideration, particularly when home healthcare staff conduct screenings at participants’ homes. This also pertains to any necessary re-consent procedures during the trial.</a:t>
            </a:r>
          </a:p>
          <a:p>
            <a:pPr marL="0" indent="0"/>
            <a:r>
              <a:rPr lang="en-US" noProof="0" dirty="0">
                <a:solidFill>
                  <a:schemeClr val="tx1"/>
                </a:solidFill>
                <a:cs typeface="Calibri Light"/>
              </a:rPr>
              <a:t>Consider using additional technology (e.g., video conference) while remote consenting, where allowed, to reduce risks and challenges in confirming participant identities.</a:t>
            </a:r>
          </a:p>
          <a:p>
            <a:pPr marL="0" indent="0"/>
            <a:endParaRPr lang="en-US" noProof="0" dirty="0">
              <a:solidFill>
                <a:schemeClr val="tx1"/>
              </a:solidFill>
            </a:endParaRPr>
          </a:p>
          <a:p>
            <a:pPr marL="0" indent="0"/>
            <a:r>
              <a:rPr lang="en-US" noProof="0" dirty="0">
                <a:solidFill>
                  <a:schemeClr val="tx1"/>
                </a:solidFill>
              </a:rPr>
              <a:t>As trials become more decentralized, it is important to balance participant relationship and trust with technology advancements. </a:t>
            </a:r>
            <a:r>
              <a:rPr lang="en-US" noProof="0" dirty="0">
                <a:solidFill>
                  <a:schemeClr val="tx1"/>
                </a:solidFill>
                <a:cs typeface="Calibri Light"/>
              </a:rPr>
              <a:t>Trial sponsors must consider potential biases against individuals who are unable or unwilling to use technology for consent and prepare for technological challenges in areas with limited connectivity.</a:t>
            </a:r>
          </a:p>
          <a:p>
            <a:pPr marL="0" indent="0"/>
            <a:endParaRPr lang="en-US" noProof="0" dirty="0">
              <a:solidFill>
                <a:schemeClr val="tx1"/>
              </a:solidFill>
            </a:endParaRPr>
          </a:p>
          <a:p>
            <a:pPr marL="226695" indent="-226695"/>
            <a:r>
              <a:rPr lang="en-US" b="1" u="sng" noProof="0" dirty="0">
                <a:solidFill>
                  <a:schemeClr val="tx1"/>
                </a:solidFill>
                <a:cs typeface="Calibri Light"/>
              </a:rPr>
              <a:t>Key Stakeholders</a:t>
            </a:r>
          </a:p>
          <a:p>
            <a:pPr marL="226695" lvl="0" indent="-226695">
              <a:buFont typeface="Arial" panose="020B0604020202020204" pitchFamily="34" charset="0"/>
              <a:buChar char="•"/>
            </a:pPr>
            <a:r>
              <a:rPr lang="en-US" noProof="0" dirty="0">
                <a:solidFill>
                  <a:schemeClr val="tx1"/>
                </a:solidFill>
                <a:cs typeface="Calibri Light"/>
              </a:rPr>
              <a:t>Trial Participants</a:t>
            </a:r>
          </a:p>
          <a:p>
            <a:pPr marL="226695" lvl="0" indent="-226695">
              <a:buFont typeface="Arial" panose="020B0604020202020204" pitchFamily="34" charset="0"/>
              <a:buChar char="•"/>
            </a:pPr>
            <a:r>
              <a:rPr lang="en-US" noProof="0" dirty="0">
                <a:solidFill>
                  <a:schemeClr val="tx1"/>
                </a:solidFill>
                <a:cs typeface="Calibri Light"/>
              </a:rPr>
              <a:t>Institutions &amp; Investigators</a:t>
            </a:r>
          </a:p>
          <a:p>
            <a:pPr marL="226695" lvl="0" indent="-226695">
              <a:buFont typeface="Arial" panose="020B0604020202020204" pitchFamily="34" charset="0"/>
              <a:buChar char="•"/>
            </a:pPr>
            <a:r>
              <a:rPr lang="en-US" noProof="0" dirty="0">
                <a:solidFill>
                  <a:schemeClr val="tx1"/>
                </a:solidFill>
                <a:cs typeface="Calibri Light"/>
              </a:rPr>
              <a:t>Sponsors</a:t>
            </a:r>
          </a:p>
          <a:p>
            <a:pPr marL="226695" lvl="0" indent="-226695">
              <a:buFont typeface="Arial" panose="020B0604020202020204" pitchFamily="34" charset="0"/>
              <a:buChar char="•"/>
            </a:pPr>
            <a:r>
              <a:rPr lang="en-US" noProof="0" dirty="0">
                <a:solidFill>
                  <a:schemeClr val="tx1"/>
                </a:solidFill>
                <a:cs typeface="Calibri Light"/>
              </a:rPr>
              <a:t>Vendors / CROs</a:t>
            </a:r>
          </a:p>
          <a:p>
            <a:pPr marL="0" lvl="0" indent="0"/>
            <a:endParaRPr lang="en-US" noProof="0" dirty="0">
              <a:solidFill>
                <a:schemeClr val="tx1"/>
              </a:solidFill>
            </a:endParaRPr>
          </a:p>
          <a:p>
            <a:pPr marL="171450" lvl="0" indent="-171450">
              <a:buFont typeface="Arial" panose="020B0604020202020204" pitchFamily="34" charset="0"/>
              <a:buChar char="•"/>
            </a:pPr>
            <a:endParaRPr lang="en-US" noProof="0" dirty="0">
              <a:solidFill>
                <a:schemeClr val="tx1"/>
              </a:solidFill>
            </a:endParaRPr>
          </a:p>
          <a:p>
            <a:pPr marL="226695" indent="-226695"/>
            <a:endParaRPr lang="en-US" noProof="0" dirty="0">
              <a:solidFill>
                <a:schemeClr val="tx1"/>
              </a:solidFill>
            </a:endParaRPr>
          </a:p>
        </p:txBody>
      </p:sp>
      <p:sp>
        <p:nvSpPr>
          <p:cNvPr id="3" name="Slide Number Placeholder 2">
            <a:extLst>
              <a:ext uri="{FF2B5EF4-FFF2-40B4-BE49-F238E27FC236}">
                <a16:creationId xmlns:a16="http://schemas.microsoft.com/office/drawing/2014/main" id="{EDB5F65F-10C6-4761-A4BF-C60A55C46093}"/>
              </a:ext>
            </a:extLst>
          </p:cNvPr>
          <p:cNvSpPr>
            <a:spLocks noGrp="1"/>
          </p:cNvSpPr>
          <p:nvPr>
            <p:ph type="sldNum" sz="quarter" idx="10"/>
          </p:nvPr>
        </p:nvSpPr>
        <p:spPr>
          <a:xfrm>
            <a:off x="11614151" y="6334276"/>
            <a:ext cx="440804" cy="285600"/>
          </a:xfrm>
        </p:spPr>
        <p:txBody>
          <a:bodyPr/>
          <a:lstStyle/>
          <a:p>
            <a:pPr lvl="0"/>
            <a:fld id="{48F63A3B-78C7-47BE-AE5E-E10140E04643}" type="slidenum">
              <a:rPr lang="en-US" noProof="0" smtClean="0"/>
              <a:pPr lvl="0"/>
              <a:t>11</a:t>
            </a:fld>
            <a:endParaRPr lang="en-US" noProof="0" dirty="0"/>
          </a:p>
        </p:txBody>
      </p:sp>
      <p:sp>
        <p:nvSpPr>
          <p:cNvPr id="4" name="Title 3">
            <a:extLst>
              <a:ext uri="{FF2B5EF4-FFF2-40B4-BE49-F238E27FC236}">
                <a16:creationId xmlns:a16="http://schemas.microsoft.com/office/drawing/2014/main" id="{B7201A73-9EA9-419F-BE98-666EB63A38CF}"/>
              </a:ext>
            </a:extLst>
          </p:cNvPr>
          <p:cNvSpPr>
            <a:spLocks noGrp="1"/>
          </p:cNvSpPr>
          <p:nvPr>
            <p:ph type="title"/>
          </p:nvPr>
        </p:nvSpPr>
        <p:spPr>
          <a:xfrm>
            <a:off x="765243" y="384048"/>
            <a:ext cx="10779058" cy="387798"/>
          </a:xfrm>
        </p:spPr>
        <p:txBody>
          <a:bodyPr/>
          <a:lstStyle/>
          <a:p>
            <a:r>
              <a:rPr lang="en-US" noProof="0" dirty="0"/>
              <a:t>Informed Consent Process</a:t>
            </a:r>
          </a:p>
        </p:txBody>
      </p:sp>
    </p:spTree>
    <p:extLst>
      <p:ext uri="{BB962C8B-B14F-4D97-AF65-F5344CB8AC3E}">
        <p14:creationId xmlns:p14="http://schemas.microsoft.com/office/powerpoint/2010/main" val="39401623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4796D23B-684D-C1D2-6978-BBD0C623AF13}"/>
              </a:ext>
            </a:extLst>
          </p:cNvPr>
          <p:cNvSpPr>
            <a:spLocks noGrp="1"/>
          </p:cNvSpPr>
          <p:nvPr>
            <p:ph idx="1"/>
          </p:nvPr>
        </p:nvSpPr>
        <p:spPr>
          <a:xfrm>
            <a:off x="777875" y="1166813"/>
            <a:ext cx="10793413" cy="4776787"/>
          </a:xfrm>
        </p:spPr>
        <p:txBody>
          <a:bodyPr lIns="0" tIns="45720" rIns="91440" bIns="45720" anchor="t"/>
          <a:lstStyle/>
          <a:p>
            <a:pPr marL="226695" indent="-226695"/>
            <a:r>
              <a:rPr lang="en-US" b="1" u="sng" noProof="0" dirty="0">
                <a:solidFill>
                  <a:schemeClr val="tx1"/>
                </a:solidFill>
                <a:cs typeface="Calibri Light"/>
              </a:rPr>
              <a:t>Considerations to Manage, Minimize, or Accept Risk</a:t>
            </a:r>
          </a:p>
          <a:p>
            <a:pPr marL="226695" indent="-226695">
              <a:buFont typeface="Arial" panose="020B0604020202020204" pitchFamily="34" charset="0"/>
              <a:buChar char="•"/>
            </a:pPr>
            <a:r>
              <a:rPr lang="en-US" noProof="0" dirty="0">
                <a:solidFill>
                  <a:schemeClr val="tx1"/>
                </a:solidFill>
                <a:cs typeface="Calibri Light"/>
              </a:rPr>
              <a:t>Sponsors should work with sites to identify technological options that allow for flexible implementation.</a:t>
            </a:r>
          </a:p>
          <a:p>
            <a:pPr marL="226695" indent="-226695">
              <a:buFont typeface="Arial" panose="020B0604020202020204" pitchFamily="34" charset="0"/>
              <a:buChar char="•"/>
            </a:pPr>
            <a:r>
              <a:rPr lang="en-US" noProof="0" dirty="0">
                <a:solidFill>
                  <a:schemeClr val="tx1"/>
                </a:solidFill>
                <a:cs typeface="Calibri Light"/>
              </a:rPr>
              <a:t>Consider how technology solutions and more participant-centric consent processes may help manage reconsent.</a:t>
            </a:r>
          </a:p>
          <a:p>
            <a:pPr marL="226695" indent="-226695">
              <a:buFont typeface="Arial" panose="020B0604020202020204" pitchFamily="34" charset="0"/>
              <a:buChar char="•"/>
            </a:pPr>
            <a:r>
              <a:rPr lang="en-US" noProof="0" dirty="0">
                <a:solidFill>
                  <a:schemeClr val="tx1"/>
                </a:solidFill>
                <a:cs typeface="Calibri Light"/>
              </a:rPr>
              <a:t>Work with site to establish clear delegation processes, especially for hybrid and decentralized trials, to identify who is responsible for the consent process. It is also important to determine how participants’ questions will be addressed, whether through remote access to investigators or training for delegated staff.</a:t>
            </a:r>
          </a:p>
          <a:p>
            <a:pPr marL="226695" indent="-226695">
              <a:buFont typeface="Arial" panose="020B0604020202020204" pitchFamily="34" charset="0"/>
              <a:buChar char="•"/>
            </a:pPr>
            <a:r>
              <a:rPr lang="en-US" noProof="0" dirty="0">
                <a:solidFill>
                  <a:schemeClr val="tx1"/>
                </a:solidFill>
                <a:ea typeface="+mn-lt"/>
                <a:cs typeface="+mn-lt"/>
              </a:rPr>
              <a:t>Determine how to explain in the Informed Consent the relevant aspects, including any decentralized approaches that might be used, in a user friendly and participant-centric way</a:t>
            </a:r>
          </a:p>
          <a:p>
            <a:pPr marL="226695" indent="-226695"/>
            <a:endParaRPr lang="en-US" b="1" u="sng" noProof="0" dirty="0">
              <a:solidFill>
                <a:schemeClr val="tx1"/>
              </a:solidFill>
              <a:cs typeface="Calibri Light"/>
            </a:endParaRPr>
          </a:p>
          <a:p>
            <a:pPr marL="226695" indent="-226695"/>
            <a:r>
              <a:rPr lang="en-US" b="1" u="sng" noProof="0" dirty="0">
                <a:solidFill>
                  <a:schemeClr val="tx1"/>
                </a:solidFill>
                <a:cs typeface="Calibri Light"/>
              </a:rPr>
              <a:t>Value and Potential Benefits of Using a Risk Proportionate Approach</a:t>
            </a:r>
            <a:endParaRPr lang="en-US" noProof="0" dirty="0">
              <a:solidFill>
                <a:schemeClr val="tx1"/>
              </a:solidFill>
              <a:cs typeface="Calibri Light"/>
            </a:endParaRPr>
          </a:p>
          <a:p>
            <a:pPr marL="171450" lvl="0" indent="-171450">
              <a:buFont typeface="Arial" panose="020B0604020202020204" pitchFamily="34" charset="0"/>
              <a:buChar char="•"/>
            </a:pPr>
            <a:r>
              <a:rPr lang="en-US" noProof="0" dirty="0">
                <a:solidFill>
                  <a:schemeClr val="tx1"/>
                </a:solidFill>
                <a:cs typeface="Calibri Light"/>
              </a:rPr>
              <a:t>A consent process that is implemented based on the trial, site and participant circumstances can preserve the integrity of the process while enhancing the experience for trial participants. Focusing on participant-centric improvements can positively influence other aspects of the trial, such as recruitment and retention.</a:t>
            </a:r>
          </a:p>
          <a:p>
            <a:pPr marL="0" lvl="0" indent="0"/>
            <a:endParaRPr lang="en-US" noProof="0" dirty="0">
              <a:solidFill>
                <a:schemeClr val="tx1"/>
              </a:solidFill>
            </a:endParaRPr>
          </a:p>
          <a:p>
            <a:pPr marL="226695" indent="-226695"/>
            <a:r>
              <a:rPr lang="en-US" b="1" u="sng" noProof="0" dirty="0">
                <a:solidFill>
                  <a:schemeClr val="tx1"/>
                </a:solidFill>
                <a:cs typeface="Calibri Light"/>
              </a:rPr>
              <a:t>Tools and Resources (as of 31/JAN/2025) </a:t>
            </a:r>
          </a:p>
          <a:p>
            <a:pPr algn="l">
              <a:spcBef>
                <a:spcPts val="0"/>
              </a:spcBef>
              <a:buFont typeface="Arial" panose="020B0604020202020204" pitchFamily="34" charset="0"/>
              <a:buChar char="•"/>
            </a:pPr>
            <a:r>
              <a:rPr lang="en-US" b="0" i="0" noProof="0" dirty="0">
                <a:solidFill>
                  <a:srgbClr val="111111"/>
                </a:solidFill>
                <a:effectLst/>
              </a:rPr>
              <a:t>HMA-European Commission – EMA. Recommendation paper on decentralized elements in clinical trials. Published 13 December 2022. Available from: </a:t>
            </a:r>
            <a:r>
              <a:rPr lang="en-US" noProof="0" dirty="0">
                <a:hlinkClick r:id="rId2"/>
              </a:rPr>
              <a:t>2ccc46bf-2739-4b9a-ab6b-6f425db78c61_en</a:t>
            </a:r>
            <a:endParaRPr lang="en-US" noProof="0" dirty="0"/>
          </a:p>
          <a:p>
            <a:pPr algn="l">
              <a:spcBef>
                <a:spcPts val="0"/>
              </a:spcBef>
              <a:buFont typeface="Arial" panose="020B0604020202020204" pitchFamily="34" charset="0"/>
              <a:buChar char="•"/>
            </a:pPr>
            <a:r>
              <a:rPr lang="en-US" b="0" i="0" noProof="0" dirty="0">
                <a:solidFill>
                  <a:srgbClr val="111111"/>
                </a:solidFill>
                <a:effectLst/>
              </a:rPr>
              <a:t>U.S. Food and Drug Administration (FDA). Informed Consent: Guidance for IRBs, Clinical Investigators, and Sponsors. Available from: </a:t>
            </a:r>
            <a:r>
              <a:rPr lang="en-US" noProof="0" dirty="0">
                <a:hlinkClick r:id="rId3"/>
              </a:rPr>
              <a:t>Informed Consent Guidance for IRBs, Clinical Investigators, and Sponsors</a:t>
            </a:r>
            <a:endParaRPr lang="en-US" noProof="0" dirty="0"/>
          </a:p>
          <a:p>
            <a:pPr algn="l">
              <a:spcBef>
                <a:spcPts val="0"/>
              </a:spcBef>
              <a:buFont typeface="Arial" panose="020B0604020202020204" pitchFamily="34" charset="0"/>
              <a:buChar char="•"/>
            </a:pPr>
            <a:r>
              <a:rPr lang="en-US" b="0" i="0" noProof="0" dirty="0">
                <a:solidFill>
                  <a:srgbClr val="111111"/>
                </a:solidFill>
                <a:effectLst/>
              </a:rPr>
              <a:t>Clinical Trials Transformation Initiative (CTTI). Informed Consent. Available from: </a:t>
            </a:r>
            <a:r>
              <a:rPr lang="en-US" b="0" i="0" noProof="0" dirty="0">
                <a:solidFill>
                  <a:srgbClr val="111111"/>
                </a:solidFill>
                <a:effectLst/>
                <a:hlinkClick r:id="rId4"/>
              </a:rPr>
              <a:t>https://www.ctti-clinicaltrials.org/informed-consent</a:t>
            </a:r>
            <a:r>
              <a:rPr lang="en-US" b="0" i="0" noProof="0" dirty="0">
                <a:solidFill>
                  <a:srgbClr val="111111"/>
                </a:solidFill>
                <a:effectLst/>
              </a:rPr>
              <a:t> </a:t>
            </a:r>
          </a:p>
          <a:p>
            <a:pPr algn="l">
              <a:spcBef>
                <a:spcPts val="0"/>
              </a:spcBef>
              <a:buFont typeface="Arial" panose="020B0604020202020204" pitchFamily="34" charset="0"/>
              <a:buChar char="•"/>
            </a:pPr>
            <a:r>
              <a:rPr lang="en-US" b="0" i="0" noProof="0" dirty="0">
                <a:solidFill>
                  <a:srgbClr val="111111"/>
                </a:solidFill>
                <a:effectLst/>
              </a:rPr>
              <a:t>U.S. Department of Health and Human Services, Office for Human Research Protections. Use of Electronic Informed Consent: Questions and Answers. Available from: </a:t>
            </a:r>
            <a:r>
              <a:rPr lang="en-US" b="0" i="0" noProof="0" dirty="0">
                <a:solidFill>
                  <a:srgbClr val="111111"/>
                </a:solidFill>
                <a:effectLst/>
                <a:hlinkClick r:id="rId5"/>
              </a:rPr>
              <a:t>https://www.hhs.gov/ohrp/regulations-and-policy/guidance/use-electronic-informed-consent-questions-and-answers</a:t>
            </a:r>
            <a:r>
              <a:rPr lang="en-US" b="0" i="0" noProof="0" dirty="0">
                <a:solidFill>
                  <a:srgbClr val="111111"/>
                </a:solidFill>
                <a:effectLst/>
              </a:rPr>
              <a:t> </a:t>
            </a:r>
          </a:p>
          <a:p>
            <a:pPr algn="l">
              <a:spcBef>
                <a:spcPts val="0"/>
              </a:spcBef>
              <a:buFont typeface="Arial" panose="020B0604020202020204" pitchFamily="34" charset="0"/>
              <a:buChar char="•"/>
            </a:pPr>
            <a:r>
              <a:rPr lang="en-US" b="0" i="0" noProof="0" dirty="0">
                <a:solidFill>
                  <a:srgbClr val="111111"/>
                </a:solidFill>
                <a:effectLst/>
              </a:rPr>
              <a:t>U.S. Food and Drug Administration (FDA). Investigator Responsibilities – Protecting the Rights, Safety, and Welfare of Study Subjects. Published October 2009. Available from: </a:t>
            </a:r>
            <a:r>
              <a:rPr lang="en-US" noProof="0" dirty="0">
                <a:hlinkClick r:id="rId6"/>
              </a:rPr>
              <a:t>Guidance for Industry</a:t>
            </a:r>
            <a:endParaRPr lang="en-US" b="0" i="0" noProof="0" dirty="0">
              <a:solidFill>
                <a:srgbClr val="111111"/>
              </a:solidFill>
              <a:effectLst/>
            </a:endParaRPr>
          </a:p>
        </p:txBody>
      </p:sp>
      <p:sp>
        <p:nvSpPr>
          <p:cNvPr id="3" name="Slide Number Placeholder 2">
            <a:extLst>
              <a:ext uri="{FF2B5EF4-FFF2-40B4-BE49-F238E27FC236}">
                <a16:creationId xmlns:a16="http://schemas.microsoft.com/office/drawing/2014/main" id="{EDB5F65F-10C6-4761-A4BF-C60A55C46093}"/>
              </a:ext>
            </a:extLst>
          </p:cNvPr>
          <p:cNvSpPr>
            <a:spLocks noGrp="1"/>
          </p:cNvSpPr>
          <p:nvPr>
            <p:ph type="sldNum" sz="quarter" idx="10"/>
          </p:nvPr>
        </p:nvSpPr>
        <p:spPr>
          <a:xfrm>
            <a:off x="11614151" y="6334276"/>
            <a:ext cx="440804" cy="285600"/>
          </a:xfrm>
        </p:spPr>
        <p:txBody>
          <a:bodyPr/>
          <a:lstStyle/>
          <a:p>
            <a:pPr lvl="0"/>
            <a:fld id="{48F63A3B-78C7-47BE-AE5E-E10140E04643}" type="slidenum">
              <a:rPr lang="en-US" noProof="0" smtClean="0"/>
              <a:pPr lvl="0"/>
              <a:t>12</a:t>
            </a:fld>
            <a:endParaRPr lang="en-US" noProof="0" dirty="0"/>
          </a:p>
        </p:txBody>
      </p:sp>
      <p:sp>
        <p:nvSpPr>
          <p:cNvPr id="4" name="Title 3">
            <a:extLst>
              <a:ext uri="{FF2B5EF4-FFF2-40B4-BE49-F238E27FC236}">
                <a16:creationId xmlns:a16="http://schemas.microsoft.com/office/drawing/2014/main" id="{B7201A73-9EA9-419F-BE98-666EB63A38CF}"/>
              </a:ext>
            </a:extLst>
          </p:cNvPr>
          <p:cNvSpPr>
            <a:spLocks noGrp="1"/>
          </p:cNvSpPr>
          <p:nvPr>
            <p:ph type="title"/>
          </p:nvPr>
        </p:nvSpPr>
        <p:spPr>
          <a:xfrm>
            <a:off x="765243" y="384048"/>
            <a:ext cx="10779058" cy="387798"/>
          </a:xfrm>
        </p:spPr>
        <p:txBody>
          <a:bodyPr/>
          <a:lstStyle/>
          <a:p>
            <a:r>
              <a:rPr lang="en-US" noProof="0" dirty="0"/>
              <a:t>Informed Consent Process</a:t>
            </a:r>
          </a:p>
        </p:txBody>
      </p:sp>
    </p:spTree>
    <p:extLst>
      <p:ext uri="{BB962C8B-B14F-4D97-AF65-F5344CB8AC3E}">
        <p14:creationId xmlns:p14="http://schemas.microsoft.com/office/powerpoint/2010/main" val="4054022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FD52DB93-4F7C-8D0F-6969-1EEAC62831DB}"/>
              </a:ext>
            </a:extLst>
          </p:cNvPr>
          <p:cNvSpPr>
            <a:spLocks noGrp="1"/>
          </p:cNvSpPr>
          <p:nvPr>
            <p:ph idx="1"/>
          </p:nvPr>
        </p:nvSpPr>
        <p:spPr>
          <a:xfrm>
            <a:off x="777240" y="1170433"/>
            <a:ext cx="10797489" cy="4686082"/>
          </a:xfrm>
        </p:spPr>
        <p:txBody>
          <a:bodyPr lIns="0" tIns="45720" rIns="91440" bIns="45720" anchor="t"/>
          <a:lstStyle/>
          <a:p>
            <a:r>
              <a:rPr lang="en-US" b="1" u="sng" noProof="0" dirty="0"/>
              <a:t>Evolution of Risk Based on Trial Design </a:t>
            </a:r>
          </a:p>
          <a:p>
            <a:r>
              <a:rPr lang="en-US" noProof="0" dirty="0"/>
              <a:t>Randomization remains one of the most important trial design elements to help reduce bias in clinical trial designs. Traditional, hybrid, and decentralized trial designs do not fundamentally modify the randomization process requirements. </a:t>
            </a:r>
          </a:p>
          <a:p>
            <a:endParaRPr lang="en-US" noProof="0" dirty="0"/>
          </a:p>
          <a:p>
            <a:r>
              <a:rPr lang="en-US" noProof="0" dirty="0"/>
              <a:t>Because technologies used to manage randomization are implemented with diverse competencies and sites processes, a more in-depth assessment of operational aspects of such technologies becomes increasingly important for decentralized trial designs. Thereby, </a:t>
            </a:r>
            <a:r>
              <a:rPr lang="en-US" noProof="0" dirty="0">
                <a:cs typeface="Calibri Light"/>
              </a:rPr>
              <a:t>response strategies (Avoidance/Elimination, Acceptance, Reduction/Mitigation, and Transfer) to mitigate risks to randomization methodology, including technology, can be customized for traditional, hybrid, and decentralized trials considering the varied secondary risks and impacts stemming from the processes, systems, and individuals involved in randomization. </a:t>
            </a:r>
            <a:endParaRPr lang="en-US" strike="sngStrike" noProof="0" dirty="0"/>
          </a:p>
          <a:p>
            <a:endParaRPr lang="en-US" noProof="0" dirty="0"/>
          </a:p>
          <a:p>
            <a:r>
              <a:rPr lang="en-US" noProof="0" dirty="0">
                <a:cs typeface="Calibri Light"/>
              </a:rPr>
              <a:t>Still, the implementation of technologies, regardless of trial design, has potentially reduced risks associated to randomization.</a:t>
            </a:r>
            <a:endParaRPr lang="en-US" noProof="0" dirty="0"/>
          </a:p>
          <a:p>
            <a:endParaRPr lang="en-US" b="1" u="sng" noProof="0" dirty="0"/>
          </a:p>
          <a:p>
            <a:r>
              <a:rPr lang="en-US" b="1" u="sng" noProof="0" dirty="0"/>
              <a:t>Key Stakeholders</a:t>
            </a:r>
          </a:p>
          <a:p>
            <a:pPr marL="171450" indent="-171450">
              <a:buFont typeface="Arial" panose="020B0604020202020204" pitchFamily="34" charset="0"/>
              <a:buChar char="•"/>
            </a:pPr>
            <a:r>
              <a:rPr lang="en-US" noProof="0" dirty="0"/>
              <a:t>Sponsors</a:t>
            </a:r>
          </a:p>
          <a:p>
            <a:pPr marL="171450" indent="-171450">
              <a:buFont typeface="Arial" panose="020B0604020202020204" pitchFamily="34" charset="0"/>
              <a:buChar char="•"/>
            </a:pPr>
            <a:r>
              <a:rPr lang="en-US" noProof="0" dirty="0"/>
              <a:t>Vendors / CROs</a:t>
            </a:r>
          </a:p>
          <a:p>
            <a:pPr marL="171450" indent="-171450">
              <a:buFont typeface="Arial" panose="020B0604020202020204" pitchFamily="34" charset="0"/>
              <a:buChar char="•"/>
            </a:pPr>
            <a:r>
              <a:rPr lang="en-US" noProof="0" dirty="0"/>
              <a:t>Institutions &amp; Investigators</a:t>
            </a:r>
          </a:p>
          <a:p>
            <a:pPr marL="171450" indent="-171450">
              <a:buFont typeface="Arial" panose="020B0604020202020204" pitchFamily="34" charset="0"/>
              <a:buChar char="•"/>
            </a:pPr>
            <a:r>
              <a:rPr lang="en-US" noProof="0" dirty="0"/>
              <a:t>Trial Participants</a:t>
            </a:r>
          </a:p>
          <a:p>
            <a:endParaRPr lang="en-US" b="1" u="sng" noProof="0" dirty="0"/>
          </a:p>
        </p:txBody>
      </p:sp>
      <p:sp>
        <p:nvSpPr>
          <p:cNvPr id="3" name="Slide Number Placeholder 2">
            <a:extLst>
              <a:ext uri="{FF2B5EF4-FFF2-40B4-BE49-F238E27FC236}">
                <a16:creationId xmlns:a16="http://schemas.microsoft.com/office/drawing/2014/main" id="{EDB5F65F-10C6-4761-A4BF-C60A55C46093}"/>
              </a:ext>
            </a:extLst>
          </p:cNvPr>
          <p:cNvSpPr>
            <a:spLocks noGrp="1"/>
          </p:cNvSpPr>
          <p:nvPr>
            <p:ph type="sldNum" sz="quarter" idx="10"/>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800" b="0" i="0" u="none" strike="noStrike" kern="1200" cap="none" spc="0" normalizeH="0" baseline="0" noProof="0" smtClean="0">
                <a:ln>
                  <a:noFill/>
                </a:ln>
                <a:solidFill>
                  <a:srgbClr val="FFFFFF"/>
                </a:solidFill>
                <a:effectLst/>
                <a:uLnTx/>
                <a:uFillTx/>
                <a:latin typeface="Century Gothic Regular"/>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13</a:t>
            </a:fld>
            <a:endParaRPr kumimoji="0" lang="en-US" sz="800" b="0" i="0" u="none" strike="noStrike" kern="1200" cap="none" spc="0" normalizeH="0" baseline="0" noProof="0" dirty="0">
              <a:ln>
                <a:noFill/>
              </a:ln>
              <a:solidFill>
                <a:srgbClr val="FFFFFF"/>
              </a:solidFill>
              <a:effectLst/>
              <a:uLnTx/>
              <a:uFillTx/>
              <a:latin typeface="Century Gothic Regular"/>
              <a:ea typeface="+mn-ea"/>
              <a:cs typeface="+mn-cs"/>
            </a:endParaRPr>
          </a:p>
        </p:txBody>
      </p:sp>
      <p:sp>
        <p:nvSpPr>
          <p:cNvPr id="4" name="Title 3">
            <a:extLst>
              <a:ext uri="{FF2B5EF4-FFF2-40B4-BE49-F238E27FC236}">
                <a16:creationId xmlns:a16="http://schemas.microsoft.com/office/drawing/2014/main" id="{B7201A73-9EA9-419F-BE98-666EB63A38CF}"/>
              </a:ext>
            </a:extLst>
          </p:cNvPr>
          <p:cNvSpPr>
            <a:spLocks noGrp="1"/>
          </p:cNvSpPr>
          <p:nvPr>
            <p:ph type="title"/>
          </p:nvPr>
        </p:nvSpPr>
        <p:spPr>
          <a:xfrm>
            <a:off x="765243" y="384048"/>
            <a:ext cx="10779058" cy="387798"/>
          </a:xfrm>
        </p:spPr>
        <p:txBody>
          <a:bodyPr/>
          <a:lstStyle/>
          <a:p>
            <a:r>
              <a:rPr lang="en-US" noProof="0" dirty="0">
                <a:cs typeface="Calibri Light"/>
              </a:rPr>
              <a:t>Randomization Process</a:t>
            </a:r>
          </a:p>
        </p:txBody>
      </p:sp>
    </p:spTree>
    <p:extLst>
      <p:ext uri="{BB962C8B-B14F-4D97-AF65-F5344CB8AC3E}">
        <p14:creationId xmlns:p14="http://schemas.microsoft.com/office/powerpoint/2010/main" val="6908757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FD52DB93-4F7C-8D0F-6969-1EEAC62831DB}"/>
              </a:ext>
            </a:extLst>
          </p:cNvPr>
          <p:cNvSpPr>
            <a:spLocks noGrp="1"/>
          </p:cNvSpPr>
          <p:nvPr>
            <p:ph idx="1"/>
          </p:nvPr>
        </p:nvSpPr>
        <p:spPr/>
        <p:txBody>
          <a:bodyPr/>
          <a:lstStyle/>
          <a:p>
            <a:r>
              <a:rPr lang="en-US" b="1" u="sng" noProof="0" dirty="0"/>
              <a:t>Considerations to Manage, Minimize, or Accept Risk</a:t>
            </a:r>
          </a:p>
          <a:p>
            <a:r>
              <a:rPr lang="en-US" noProof="0" dirty="0">
                <a:cs typeface="Calibri Light"/>
              </a:rPr>
              <a:t>Early identification of Critical to Quality (CtQ) factors impacting on processes and technologies used for randomization, such as unauthorized access to randomization data or deviations in the randomization process, facilitates more effective risk management compared to addressing unforeseen risks. </a:t>
            </a:r>
          </a:p>
          <a:p>
            <a:r>
              <a:rPr lang="en-US" noProof="0" dirty="0">
                <a:cs typeface="Calibri Light"/>
              </a:rPr>
              <a:t>Robust statistical analysis and unblinding plans remains a key element irrespective of trial designs.</a:t>
            </a:r>
          </a:p>
          <a:p>
            <a:endParaRPr lang="en-US" noProof="0" dirty="0"/>
          </a:p>
          <a:p>
            <a:r>
              <a:rPr lang="en-US" noProof="0" dirty="0">
                <a:cs typeface="Calibri Light"/>
              </a:rPr>
              <a:t>The studies with decentralized trial designs may increase a risk of unplanned or unexpected unblinding by any individuals, who are involved in operation of randomization. Accessing participant-level and/or treatment arm-level trial data that includes information on treatment assignment in Decentralized Clinical Trials maybe likely happen due to increasing data accessibility at multiple time points where various data sources are generated by multiple roles and processed with different purposes throughout the course of a trial.</a:t>
            </a:r>
          </a:p>
          <a:p>
            <a:pPr>
              <a:spcBef>
                <a:spcPts val="0"/>
              </a:spcBef>
            </a:pPr>
            <a:endParaRPr lang="en-US" b="1" u="sng" noProof="0" dirty="0"/>
          </a:p>
          <a:p>
            <a:pPr>
              <a:spcBef>
                <a:spcPts val="0"/>
              </a:spcBef>
            </a:pPr>
            <a:r>
              <a:rPr lang="en-US" b="1" u="sng" noProof="0" dirty="0"/>
              <a:t>Value and Potential Benefits of Using a Risk Proportionate Approach</a:t>
            </a:r>
          </a:p>
          <a:p>
            <a:pPr>
              <a:spcBef>
                <a:spcPts val="0"/>
              </a:spcBef>
            </a:pPr>
            <a:r>
              <a:rPr lang="en-US" noProof="0" dirty="0"/>
              <a:t>Employing a proportionate risk approach to the randomization process can decrease workload for both institutions and sponsors by consolidating similar risks, minimizing redundancies during randomization, and throughout the trial. This strategy also promotes proactive measures and adaptable resourcing for this critical process. Additionally, it allows for more versatile execution of protocol-required screenings and assessments at locations beyond the institution, thereby expediting trial progression.</a:t>
            </a:r>
          </a:p>
          <a:p>
            <a:pPr>
              <a:spcBef>
                <a:spcPts val="0"/>
              </a:spcBef>
            </a:pPr>
            <a:endParaRPr lang="en-US" noProof="0" dirty="0"/>
          </a:p>
          <a:p>
            <a:pPr>
              <a:spcBef>
                <a:spcPts val="0"/>
              </a:spcBef>
            </a:pPr>
            <a:r>
              <a:rPr lang="en-US" b="1" u="sng" noProof="0" dirty="0"/>
              <a:t>Tools and Resources (as of 31/JAN/2025)  </a:t>
            </a:r>
          </a:p>
          <a:p>
            <a:pPr marL="171450" indent="-171450" algn="l">
              <a:spcBef>
                <a:spcPts val="0"/>
              </a:spcBef>
              <a:buFont typeface="Arial" panose="020B0604020202020204" pitchFamily="34" charset="0"/>
              <a:buChar char="•"/>
            </a:pPr>
            <a:r>
              <a:rPr lang="en-US" b="0" i="0" noProof="0" dirty="0">
                <a:solidFill>
                  <a:srgbClr val="111111"/>
                </a:solidFill>
                <a:effectLst/>
              </a:rPr>
              <a:t>International Council for Harmonisation (ICH). Final Concept Paper, ICH E6 (R3) Guideline for Good Clinical Practice Annex-2. Available from: </a:t>
            </a:r>
            <a:r>
              <a:rPr lang="pt-BR" dirty="0">
                <a:hlinkClick r:id="rId2"/>
              </a:rPr>
              <a:t>ICH_E6(R3)_Annex2_ConceptPaper_2023_0405_0.pdf</a:t>
            </a:r>
            <a:endParaRPr lang="en-US" b="0" i="0" noProof="0" dirty="0">
              <a:solidFill>
                <a:srgbClr val="111111"/>
              </a:solidFill>
              <a:effectLst/>
            </a:endParaRPr>
          </a:p>
          <a:p>
            <a:pPr marL="171450" indent="-171450" algn="l">
              <a:spcBef>
                <a:spcPts val="0"/>
              </a:spcBef>
              <a:buFont typeface="Arial" panose="020B0604020202020204" pitchFamily="34" charset="0"/>
              <a:buChar char="•"/>
            </a:pPr>
            <a:r>
              <a:rPr lang="en-US" b="0" i="0" noProof="0" dirty="0">
                <a:solidFill>
                  <a:srgbClr val="111111"/>
                </a:solidFill>
                <a:effectLst/>
              </a:rPr>
              <a:t>International Council for Harmonisation (ICH). Addendum on Estimands and Sensitivity Analysis in Clinical Trials to The Guideline of Statistical Principles For Clinical Trials. Published 03 December 2019. Available from: </a:t>
            </a:r>
            <a:r>
              <a:rPr lang="en-US" dirty="0">
                <a:hlinkClick r:id="rId3"/>
              </a:rPr>
              <a:t>E9-R1_Step4_Guideline_2019_1203.pdf</a:t>
            </a:r>
            <a:endParaRPr lang="en-US" noProof="0" dirty="0"/>
          </a:p>
        </p:txBody>
      </p:sp>
      <p:sp>
        <p:nvSpPr>
          <p:cNvPr id="3" name="Slide Number Placeholder 2">
            <a:extLst>
              <a:ext uri="{FF2B5EF4-FFF2-40B4-BE49-F238E27FC236}">
                <a16:creationId xmlns:a16="http://schemas.microsoft.com/office/drawing/2014/main" id="{EDB5F65F-10C6-4761-A4BF-C60A55C46093}"/>
              </a:ext>
            </a:extLst>
          </p:cNvPr>
          <p:cNvSpPr>
            <a:spLocks noGrp="1"/>
          </p:cNvSpPr>
          <p:nvPr>
            <p:ph type="sldNum" sz="quarter" idx="10"/>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800" b="0" i="0" u="none" strike="noStrike" kern="1200" cap="none" spc="0" normalizeH="0" baseline="0" noProof="0" smtClean="0">
                <a:ln>
                  <a:noFill/>
                </a:ln>
                <a:solidFill>
                  <a:srgbClr val="FFFFFF"/>
                </a:solidFill>
                <a:effectLst/>
                <a:uLnTx/>
                <a:uFillTx/>
                <a:latin typeface="Century Gothic Regular"/>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14</a:t>
            </a:fld>
            <a:endParaRPr kumimoji="0" lang="en-US" sz="800" b="0" i="0" u="none" strike="noStrike" kern="1200" cap="none" spc="0" normalizeH="0" baseline="0" noProof="0" dirty="0">
              <a:ln>
                <a:noFill/>
              </a:ln>
              <a:solidFill>
                <a:srgbClr val="FFFFFF"/>
              </a:solidFill>
              <a:effectLst/>
              <a:uLnTx/>
              <a:uFillTx/>
              <a:latin typeface="Century Gothic Regular"/>
              <a:ea typeface="+mn-ea"/>
              <a:cs typeface="+mn-cs"/>
            </a:endParaRPr>
          </a:p>
        </p:txBody>
      </p:sp>
      <p:sp>
        <p:nvSpPr>
          <p:cNvPr id="4" name="Title 3">
            <a:extLst>
              <a:ext uri="{FF2B5EF4-FFF2-40B4-BE49-F238E27FC236}">
                <a16:creationId xmlns:a16="http://schemas.microsoft.com/office/drawing/2014/main" id="{B7201A73-9EA9-419F-BE98-666EB63A38CF}"/>
              </a:ext>
            </a:extLst>
          </p:cNvPr>
          <p:cNvSpPr>
            <a:spLocks noGrp="1"/>
          </p:cNvSpPr>
          <p:nvPr>
            <p:ph type="title"/>
          </p:nvPr>
        </p:nvSpPr>
        <p:spPr>
          <a:xfrm>
            <a:off x="765243" y="384048"/>
            <a:ext cx="10779058" cy="387798"/>
          </a:xfrm>
        </p:spPr>
        <p:txBody>
          <a:bodyPr/>
          <a:lstStyle/>
          <a:p>
            <a:r>
              <a:rPr lang="en-US" noProof="0" dirty="0">
                <a:cs typeface="Calibri Light"/>
              </a:rPr>
              <a:t>Randomization Process</a:t>
            </a:r>
          </a:p>
        </p:txBody>
      </p:sp>
    </p:spTree>
    <p:extLst>
      <p:ext uri="{BB962C8B-B14F-4D97-AF65-F5344CB8AC3E}">
        <p14:creationId xmlns:p14="http://schemas.microsoft.com/office/powerpoint/2010/main" val="23131055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9D3746BD-02BC-1327-B8BF-6C7A2EDE1041}"/>
              </a:ext>
            </a:extLst>
          </p:cNvPr>
          <p:cNvSpPr>
            <a:spLocks noGrp="1"/>
          </p:cNvSpPr>
          <p:nvPr>
            <p:ph idx="1"/>
          </p:nvPr>
        </p:nvSpPr>
        <p:spPr/>
        <p:txBody>
          <a:bodyPr lIns="0" tIns="45720" rIns="91440" bIns="45720" anchor="t"/>
          <a:lstStyle/>
          <a:p>
            <a:pPr marL="0" marR="0">
              <a:spcBef>
                <a:spcPts val="0"/>
              </a:spcBef>
              <a:spcAft>
                <a:spcPts val="0"/>
              </a:spcAft>
            </a:pPr>
            <a:r>
              <a:rPr lang="en-US" sz="1200" b="1" u="sng" noProof="0" dirty="0">
                <a:effectLst/>
                <a:ea typeface="Times New Roman" panose="02020603050405020304" pitchFamily="18" charset="0"/>
                <a:cs typeface="Times New Roman" panose="02020603050405020304" pitchFamily="18" charset="0"/>
              </a:rPr>
              <a:t>Evolution of Risk Based on Trial Design</a:t>
            </a:r>
            <a:endParaRPr lang="en-US" sz="1200" noProof="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sz="1200" noProof="0" dirty="0">
                <a:effectLst/>
                <a:ea typeface="Roboto" panose="02000000000000000000" pitchFamily="2" charset="0"/>
                <a:cs typeface="Roboto" panose="02000000000000000000" pitchFamily="2" charset="0"/>
              </a:rPr>
              <a:t>Modifications in clinical trial design can influence risk management, particularly in Investigational Medicinal Product (IMP) management when trial activities occur outside conventional clinical settings. These design changes introduce greater complexity, affecting various elements:</a:t>
            </a:r>
            <a:endParaRPr lang="en-US" sz="1200" noProof="0" dirty="0">
              <a:effectLst/>
              <a:ea typeface="Times New Roman" panose="02020603050405020304" pitchFamily="18" charset="0"/>
              <a:cs typeface="Times New Roman" panose="02020603050405020304" pitchFamily="18" charset="0"/>
            </a:endParaRPr>
          </a:p>
          <a:p>
            <a:pPr marL="171450" marR="0" lvl="0" indent="-171450">
              <a:spcBef>
                <a:spcPts val="0"/>
              </a:spcBef>
              <a:spcAft>
                <a:spcPts val="0"/>
              </a:spcAft>
              <a:buFont typeface="Arial" panose="020B0604020202020204" pitchFamily="34" charset="0"/>
              <a:buChar char="•"/>
            </a:pPr>
            <a:r>
              <a:rPr lang="en-US" sz="1200" noProof="0" dirty="0">
                <a:effectLst/>
                <a:ea typeface="Roboto" panose="02000000000000000000" pitchFamily="2" charset="0"/>
                <a:cs typeface="Roboto" panose="02000000000000000000" pitchFamily="2" charset="0"/>
              </a:rPr>
              <a:t>Adaptive, crossover, and cohort trials may necessitate changes in IMP exposure, including dosage adjustments or the use of different comparators.</a:t>
            </a:r>
            <a:endParaRPr lang="en-US" sz="1200" noProof="0" dirty="0">
              <a:effectLst/>
              <a:ea typeface="Times New Roman" panose="02020603050405020304" pitchFamily="18" charset="0"/>
              <a:cs typeface="Times New Roman" panose="02020603050405020304" pitchFamily="18" charset="0"/>
            </a:endParaRPr>
          </a:p>
          <a:p>
            <a:pPr marL="171450" marR="0" lvl="0" indent="-171450">
              <a:spcBef>
                <a:spcPts val="0"/>
              </a:spcBef>
              <a:spcAft>
                <a:spcPts val="0"/>
              </a:spcAft>
              <a:buFont typeface="Arial" panose="020B0604020202020204" pitchFamily="34" charset="0"/>
              <a:buChar char="•"/>
            </a:pPr>
            <a:r>
              <a:rPr lang="en-US" sz="1200" noProof="0" dirty="0">
                <a:effectLst/>
                <a:ea typeface="Roboto"/>
                <a:cs typeface="Roboto"/>
              </a:rPr>
              <a:t>Drug dispensing triggers are crucial to ensure participants receive their medication as per protocol, regardless of location. Risk-based quality management emphasizes the need for direct access to drug diaries and accountability logs, </a:t>
            </a:r>
          </a:p>
          <a:p>
            <a:pPr marL="171450" marR="0" lvl="0" indent="-171450">
              <a:spcBef>
                <a:spcPts val="0"/>
              </a:spcBef>
              <a:spcAft>
                <a:spcPts val="0"/>
              </a:spcAft>
              <a:buFont typeface="Arial" panose="020B0604020202020204" pitchFamily="34" charset="0"/>
              <a:buChar char="•"/>
            </a:pPr>
            <a:r>
              <a:rPr lang="en-US" sz="1200" noProof="0" dirty="0">
                <a:effectLst/>
                <a:ea typeface="Roboto"/>
                <a:cs typeface="Roboto"/>
              </a:rPr>
              <a:t>Direct shipment of IMPs to trial participants calls for operational modifications at certain sites and adjustments to standard of care practices and adverse event management, with additional investigator oversight.</a:t>
            </a:r>
            <a:r>
              <a:rPr lang="en-US" sz="1200" noProof="0" dirty="0">
                <a:effectLst/>
                <a:ea typeface="Times New Roman" panose="02020603050405020304" pitchFamily="18" charset="0"/>
                <a:cs typeface="Times New Roman"/>
              </a:rPr>
              <a:t> </a:t>
            </a:r>
          </a:p>
          <a:p>
            <a:pPr marL="171450" marR="0" lvl="0" indent="-171450">
              <a:spcBef>
                <a:spcPts val="0"/>
              </a:spcBef>
              <a:spcAft>
                <a:spcPts val="0"/>
              </a:spcAft>
              <a:buFont typeface="Arial" panose="020B0604020202020204" pitchFamily="34" charset="0"/>
              <a:buChar char="•"/>
            </a:pPr>
            <a:r>
              <a:rPr lang="en-US" noProof="0" dirty="0">
                <a:ea typeface="Roboto"/>
                <a:cs typeface="Roboto"/>
              </a:rPr>
              <a:t>Ensure s</a:t>
            </a:r>
            <a:r>
              <a:rPr lang="en-US" sz="1200" noProof="0" dirty="0">
                <a:effectLst/>
                <a:ea typeface="Roboto"/>
                <a:cs typeface="Roboto"/>
              </a:rPr>
              <a:t>hipping companies implement processes to monitor and control temperature and humidity, detect deviations early, and potentially quarantine medications if necessary.</a:t>
            </a:r>
          </a:p>
          <a:p>
            <a:pPr marL="171450" marR="0" lvl="0" indent="-171450">
              <a:spcBef>
                <a:spcPts val="0"/>
              </a:spcBef>
              <a:spcAft>
                <a:spcPts val="0"/>
              </a:spcAft>
              <a:buFont typeface="Arial" panose="020B0604020202020204" pitchFamily="34" charset="0"/>
              <a:buChar char="•"/>
            </a:pPr>
            <a:r>
              <a:rPr lang="en-US" sz="1200" noProof="0" dirty="0">
                <a:effectLst/>
                <a:ea typeface="Roboto" panose="02000000000000000000" pitchFamily="2" charset="0"/>
                <a:cs typeface="Roboto" panose="02000000000000000000" pitchFamily="2" charset="0"/>
              </a:rPr>
              <a:t>The protocol should detail oversight procedures for drug exposure.</a:t>
            </a:r>
          </a:p>
          <a:p>
            <a:pPr marL="171450" marR="0" lvl="0" indent="-171450">
              <a:spcBef>
                <a:spcPts val="0"/>
              </a:spcBef>
              <a:spcAft>
                <a:spcPts val="0"/>
              </a:spcAft>
              <a:buFont typeface="Arial" panose="020B0604020202020204" pitchFamily="34" charset="0"/>
              <a:buChar char="•"/>
            </a:pPr>
            <a:r>
              <a:rPr lang="en-US" sz="1200" noProof="0" dirty="0">
                <a:effectLst/>
                <a:ea typeface="Times New Roman" panose="02020603050405020304" pitchFamily="18" charset="0"/>
                <a:cs typeface="Times New Roman" panose="02020603050405020304" pitchFamily="18" charset="0"/>
              </a:rPr>
              <a:t>Risk measures implemented, timeliness of IMP documentation updates and communications, and instructions to IMP recipient should consider the complexity of drug management</a:t>
            </a:r>
          </a:p>
          <a:p>
            <a:pPr marL="0" marR="0">
              <a:spcBef>
                <a:spcPts val="0"/>
              </a:spcBef>
              <a:spcAft>
                <a:spcPts val="0"/>
              </a:spcAft>
            </a:pPr>
            <a:endParaRPr lang="en-US" sz="1200" b="1" u="sng" noProof="0" dirty="0">
              <a:effectLst/>
              <a:ea typeface="Roboto" panose="02000000000000000000" pitchFamily="2" charset="0"/>
              <a:cs typeface="Roboto" panose="02000000000000000000" pitchFamily="2" charset="0"/>
            </a:endParaRPr>
          </a:p>
          <a:p>
            <a:pPr marL="0" marR="0">
              <a:spcBef>
                <a:spcPts val="0"/>
              </a:spcBef>
              <a:spcAft>
                <a:spcPts val="0"/>
              </a:spcAft>
            </a:pPr>
            <a:r>
              <a:rPr lang="en-US" sz="1200" b="1" u="sng" noProof="0" dirty="0">
                <a:effectLst/>
                <a:ea typeface="Roboto" panose="02000000000000000000" pitchFamily="2" charset="0"/>
                <a:cs typeface="Roboto" panose="02000000000000000000" pitchFamily="2" charset="0"/>
              </a:rPr>
              <a:t>Key Stakeholders</a:t>
            </a:r>
            <a:endParaRPr lang="en-US" sz="1200" noProof="0" dirty="0">
              <a:effectLst/>
              <a:ea typeface="Times New Roman" panose="02020603050405020304" pitchFamily="18" charset="0"/>
              <a:cs typeface="Times New Roman" panose="02020603050405020304" pitchFamily="18" charset="0"/>
            </a:endParaRPr>
          </a:p>
          <a:p>
            <a:pPr marL="171450" marR="0" lvl="0" indent="-171450">
              <a:spcBef>
                <a:spcPts val="0"/>
              </a:spcBef>
              <a:spcAft>
                <a:spcPts val="0"/>
              </a:spcAft>
              <a:buFont typeface="Arial" panose="020B0604020202020204" pitchFamily="34" charset="0"/>
              <a:buChar char="•"/>
            </a:pPr>
            <a:r>
              <a:rPr lang="en-US" sz="1200" noProof="0" dirty="0">
                <a:effectLst/>
                <a:ea typeface="Roboto" panose="02000000000000000000" pitchFamily="2" charset="0"/>
                <a:cs typeface="Roboto" panose="02000000000000000000" pitchFamily="2" charset="0"/>
              </a:rPr>
              <a:t>Sponsors</a:t>
            </a:r>
            <a:endParaRPr lang="en-US" sz="1200" noProof="0" dirty="0">
              <a:effectLst/>
              <a:ea typeface="Times New Roman" panose="02020603050405020304" pitchFamily="18" charset="0"/>
              <a:cs typeface="Times New Roman" panose="02020603050405020304" pitchFamily="18" charset="0"/>
            </a:endParaRPr>
          </a:p>
          <a:p>
            <a:pPr marL="171450" marR="0" lvl="0" indent="-171450">
              <a:spcBef>
                <a:spcPts val="0"/>
              </a:spcBef>
              <a:spcAft>
                <a:spcPts val="0"/>
              </a:spcAft>
              <a:buFont typeface="Arial" panose="020B0604020202020204" pitchFamily="34" charset="0"/>
              <a:buChar char="•"/>
            </a:pPr>
            <a:r>
              <a:rPr lang="en-US" sz="1200" noProof="0" dirty="0">
                <a:effectLst/>
                <a:ea typeface="Roboto"/>
                <a:cs typeface="Roboto"/>
              </a:rPr>
              <a:t>Vendors / CROs</a:t>
            </a:r>
          </a:p>
          <a:p>
            <a:pPr marL="171450" marR="0" lvl="0" indent="-171450">
              <a:spcBef>
                <a:spcPts val="0"/>
              </a:spcBef>
              <a:spcAft>
                <a:spcPts val="0"/>
              </a:spcAft>
              <a:buFont typeface="Arial" panose="020B0604020202020204" pitchFamily="34" charset="0"/>
              <a:buChar char="•"/>
            </a:pPr>
            <a:r>
              <a:rPr lang="en-US" sz="1200" noProof="0" dirty="0">
                <a:effectLst/>
                <a:ea typeface="Roboto"/>
                <a:cs typeface="Roboto"/>
              </a:rPr>
              <a:t>Institutions &amp; Investigators</a:t>
            </a:r>
          </a:p>
          <a:p>
            <a:pPr marL="171450" marR="0" lvl="0" indent="-171450">
              <a:spcBef>
                <a:spcPts val="0"/>
              </a:spcBef>
              <a:spcAft>
                <a:spcPts val="0"/>
              </a:spcAft>
              <a:buFont typeface="Arial" panose="020B0604020202020204" pitchFamily="34" charset="0"/>
              <a:buChar char="•"/>
            </a:pPr>
            <a:r>
              <a:rPr lang="en-US" sz="1200" noProof="0" dirty="0">
                <a:effectLst/>
                <a:ea typeface="Roboto"/>
                <a:cs typeface="Roboto"/>
              </a:rPr>
              <a:t>Trial Participants</a:t>
            </a:r>
          </a:p>
        </p:txBody>
      </p:sp>
      <p:sp>
        <p:nvSpPr>
          <p:cNvPr id="3" name="Slide Number Placeholder 2">
            <a:extLst>
              <a:ext uri="{FF2B5EF4-FFF2-40B4-BE49-F238E27FC236}">
                <a16:creationId xmlns:a16="http://schemas.microsoft.com/office/drawing/2014/main" id="{EDB5F65F-10C6-4761-A4BF-C60A55C46093}"/>
              </a:ext>
            </a:extLst>
          </p:cNvPr>
          <p:cNvSpPr>
            <a:spLocks noGrp="1"/>
          </p:cNvSpPr>
          <p:nvPr>
            <p:ph type="sldNum" sz="quarter" idx="10"/>
          </p:nvPr>
        </p:nvSpPr>
        <p:spPr>
          <a:xfrm>
            <a:off x="11614151" y="6334276"/>
            <a:ext cx="440804" cy="285600"/>
          </a:xfrm>
        </p:spPr>
        <p:txBody>
          <a:bodyPr/>
          <a:lstStyle/>
          <a:p>
            <a:pPr lvl="0"/>
            <a:fld id="{48F63A3B-78C7-47BE-AE5E-E10140E04643}" type="slidenum">
              <a:rPr lang="en-US" noProof="0" smtClean="0"/>
              <a:pPr lvl="0"/>
              <a:t>15</a:t>
            </a:fld>
            <a:endParaRPr lang="en-US" noProof="0" dirty="0"/>
          </a:p>
        </p:txBody>
      </p:sp>
      <p:sp>
        <p:nvSpPr>
          <p:cNvPr id="4" name="Title 3">
            <a:extLst>
              <a:ext uri="{FF2B5EF4-FFF2-40B4-BE49-F238E27FC236}">
                <a16:creationId xmlns:a16="http://schemas.microsoft.com/office/drawing/2014/main" id="{B7201A73-9EA9-419F-BE98-666EB63A38CF}"/>
              </a:ext>
            </a:extLst>
          </p:cNvPr>
          <p:cNvSpPr>
            <a:spLocks noGrp="1"/>
          </p:cNvSpPr>
          <p:nvPr>
            <p:ph type="title"/>
          </p:nvPr>
        </p:nvSpPr>
        <p:spPr>
          <a:xfrm>
            <a:off x="765243" y="384048"/>
            <a:ext cx="10779058" cy="387798"/>
          </a:xfrm>
        </p:spPr>
        <p:txBody>
          <a:bodyPr/>
          <a:lstStyle/>
          <a:p>
            <a:r>
              <a:rPr lang="en-US" noProof="0" dirty="0"/>
              <a:t>IMP Management</a:t>
            </a:r>
          </a:p>
        </p:txBody>
      </p:sp>
    </p:spTree>
    <p:extLst>
      <p:ext uri="{BB962C8B-B14F-4D97-AF65-F5344CB8AC3E}">
        <p14:creationId xmlns:p14="http://schemas.microsoft.com/office/powerpoint/2010/main" val="1042711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9D3746BD-02BC-1327-B8BF-6C7A2EDE1041}"/>
              </a:ext>
            </a:extLst>
          </p:cNvPr>
          <p:cNvSpPr>
            <a:spLocks noGrp="1"/>
          </p:cNvSpPr>
          <p:nvPr>
            <p:ph idx="1"/>
          </p:nvPr>
        </p:nvSpPr>
        <p:spPr/>
        <p:txBody>
          <a:bodyPr lIns="0" tIns="45720" rIns="91440" bIns="45720" anchor="t"/>
          <a:lstStyle/>
          <a:p>
            <a:pPr>
              <a:spcBef>
                <a:spcPts val="0"/>
              </a:spcBef>
              <a:spcAft>
                <a:spcPts val="0"/>
              </a:spcAft>
            </a:pPr>
            <a:r>
              <a:rPr lang="en-US" sz="1200" b="1" u="sng" noProof="0" dirty="0">
                <a:effectLst/>
                <a:ea typeface="Roboto"/>
                <a:cs typeface="Roboto"/>
              </a:rPr>
              <a:t>Considerations to Manage, Minimize, or Accept Risk</a:t>
            </a:r>
            <a:endParaRPr lang="en-US" noProof="0" dirty="0"/>
          </a:p>
          <a:p>
            <a:pPr marL="171450" indent="-171450">
              <a:spcBef>
                <a:spcPts val="0"/>
              </a:spcBef>
              <a:buFont typeface="Arial" panose="020B0604020202020204" pitchFamily="34" charset="0"/>
              <a:buChar char="•"/>
            </a:pPr>
            <a:r>
              <a:rPr lang="en-US" noProof="0" dirty="0">
                <a:ea typeface="Roboto"/>
                <a:cs typeface="Roboto"/>
              </a:rPr>
              <a:t>Explore options to: </a:t>
            </a:r>
            <a:endParaRPr lang="en-US" noProof="0" dirty="0"/>
          </a:p>
          <a:p>
            <a:pPr marL="398145" lvl="1" indent="-171450">
              <a:spcBef>
                <a:spcPts val="0"/>
              </a:spcBef>
            </a:pPr>
            <a:r>
              <a:rPr lang="en-US" noProof="0" dirty="0">
                <a:ea typeface="Roboto"/>
                <a:cs typeface="Roboto"/>
              </a:rPr>
              <a:t>facilitate </a:t>
            </a:r>
            <a:r>
              <a:rPr lang="en-US" noProof="0" dirty="0">
                <a:effectLst/>
                <a:ea typeface="Roboto"/>
                <a:cs typeface="Roboto"/>
              </a:rPr>
              <a:t>end-to-end process review, to identify gaps and ensure alignment between stakeholders for drug management, distribution, blinding, Investigator´s Brochure (IB) upkeep, and expiration date tracking.</a:t>
            </a:r>
            <a:endParaRPr lang="en-US" noProof="0" dirty="0"/>
          </a:p>
          <a:p>
            <a:pPr marL="398145" lvl="1" indent="-171450">
              <a:spcBef>
                <a:spcPts val="0"/>
              </a:spcBef>
            </a:pPr>
            <a:r>
              <a:rPr lang="en-US" noProof="0" dirty="0">
                <a:effectLst/>
                <a:ea typeface="Roboto"/>
                <a:cs typeface="Roboto"/>
              </a:rPr>
              <a:t>automate controls for IMP shipment and delivery, such as temperature/humidity sensors, accompanied by proper documentation.</a:t>
            </a:r>
            <a:endParaRPr lang="en-US" noProof="0" dirty="0"/>
          </a:p>
          <a:p>
            <a:pPr marL="398145" lvl="1" indent="-171450">
              <a:spcBef>
                <a:spcPts val="0"/>
              </a:spcBef>
            </a:pPr>
            <a:r>
              <a:rPr lang="en-US" noProof="0" dirty="0">
                <a:ea typeface="Roboto"/>
                <a:cs typeface="Roboto"/>
              </a:rPr>
              <a:t>provide </a:t>
            </a:r>
            <a:r>
              <a:rPr lang="en-US" noProof="0" dirty="0">
                <a:effectLst/>
                <a:ea typeface="Roboto"/>
                <a:cs typeface="Roboto"/>
              </a:rPr>
              <a:t>remote access to Electronic Medical Records (EMR) for source document review in accordance with </a:t>
            </a:r>
            <a:r>
              <a:rPr lang="en-US" noProof="0" dirty="0">
                <a:ea typeface="Roboto"/>
                <a:cs typeface="Roboto"/>
              </a:rPr>
              <a:t>applicable laws and </a:t>
            </a:r>
            <a:r>
              <a:rPr lang="en-US" noProof="0" dirty="0">
                <a:effectLst/>
                <a:ea typeface="Roboto"/>
                <a:cs typeface="Roboto"/>
              </a:rPr>
              <a:t>regulations</a:t>
            </a:r>
            <a:endParaRPr lang="en-US" noProof="0" dirty="0"/>
          </a:p>
          <a:p>
            <a:pPr marL="171450" indent="-171450">
              <a:spcBef>
                <a:spcPts val="0"/>
              </a:spcBef>
              <a:buFont typeface="Arial" panose="020B0604020202020204" pitchFamily="34" charset="0"/>
              <a:buChar char="•"/>
            </a:pPr>
            <a:r>
              <a:rPr lang="en-US" noProof="0" dirty="0">
                <a:ea typeface="Roboto"/>
                <a:cs typeface="Roboto"/>
              </a:rPr>
              <a:t>Consider </a:t>
            </a:r>
            <a:r>
              <a:rPr lang="en-US" sz="1200" noProof="0" dirty="0">
                <a:effectLst/>
                <a:ea typeface="Roboto"/>
                <a:cs typeface="Roboto"/>
              </a:rPr>
              <a:t>comprehensive IMP management processes and training for all relevant stakeholders</a:t>
            </a:r>
            <a:r>
              <a:rPr lang="en-US" noProof="0" dirty="0">
                <a:ea typeface="Roboto"/>
                <a:cs typeface="Roboto"/>
              </a:rPr>
              <a:t>, including participants.</a:t>
            </a:r>
            <a:endParaRPr lang="en-US" noProof="0" dirty="0"/>
          </a:p>
          <a:p>
            <a:pPr marL="171450" lvl="0" indent="-171450">
              <a:spcBef>
                <a:spcPts val="0"/>
              </a:spcBef>
              <a:spcAft>
                <a:spcPts val="0"/>
              </a:spcAft>
              <a:buFont typeface="Arial" panose="020B0604020202020204" pitchFamily="34" charset="0"/>
              <a:buChar char="•"/>
            </a:pPr>
            <a:r>
              <a:rPr lang="en-US" noProof="0" dirty="0">
                <a:ea typeface="Roboto"/>
                <a:cs typeface="Roboto"/>
              </a:rPr>
              <a:t>Identify ways, e.g., home health services, to </a:t>
            </a:r>
            <a:r>
              <a:rPr lang="en-US" sz="1200" noProof="0" dirty="0">
                <a:effectLst/>
                <a:ea typeface="Roboto"/>
                <a:cs typeface="Roboto"/>
              </a:rPr>
              <a:t>support medication administration, adverse event management, and monitoring of intake when Direct-To-Patient dispensing is used.</a:t>
            </a:r>
            <a:endParaRPr lang="en-US" noProof="0" dirty="0"/>
          </a:p>
          <a:p>
            <a:pPr marL="171450" indent="-171450">
              <a:spcBef>
                <a:spcPts val="0"/>
              </a:spcBef>
              <a:buFont typeface="Arial" panose="020B0604020202020204" pitchFamily="34" charset="0"/>
              <a:buChar char="•"/>
            </a:pPr>
            <a:r>
              <a:rPr lang="en-US" sz="1200" noProof="0" dirty="0">
                <a:effectLst/>
                <a:ea typeface="Roboto"/>
                <a:cs typeface="Roboto"/>
              </a:rPr>
              <a:t>Maintain rigorous blinding processes.</a:t>
            </a:r>
            <a:endParaRPr lang="en-US" noProof="0" dirty="0"/>
          </a:p>
          <a:p>
            <a:pPr marL="171450" indent="-171450">
              <a:spcBef>
                <a:spcPts val="0"/>
              </a:spcBef>
              <a:buFont typeface="Arial" panose="020B0604020202020204" pitchFamily="34" charset="0"/>
              <a:buChar char="•"/>
            </a:pPr>
            <a:r>
              <a:rPr lang="en-US" noProof="0" dirty="0">
                <a:ea typeface="Roboto"/>
                <a:cs typeface="Roboto"/>
              </a:rPr>
              <a:t>Ensure local regulations compliance in the light of proposed IMP management, e.g., direct shipment of IMP to trial participants when required.</a:t>
            </a:r>
            <a:endParaRPr lang="en-US" noProof="0" dirty="0"/>
          </a:p>
          <a:p>
            <a:pPr>
              <a:spcBef>
                <a:spcPts val="0"/>
              </a:spcBef>
            </a:pPr>
            <a:endParaRPr lang="en-US" noProof="0" dirty="0"/>
          </a:p>
          <a:p>
            <a:pPr>
              <a:spcBef>
                <a:spcPts val="0"/>
              </a:spcBef>
              <a:spcAft>
                <a:spcPts val="0"/>
              </a:spcAft>
            </a:pPr>
            <a:r>
              <a:rPr lang="en-US" sz="1200" b="1" u="sng" noProof="0" dirty="0">
                <a:effectLst/>
                <a:ea typeface="Times New Roman" panose="02020603050405020304" pitchFamily="18" charset="0"/>
                <a:cs typeface="Times New Roman"/>
              </a:rPr>
              <a:t>Value and Potential Benefits of Using a Risk Proportionate Approach</a:t>
            </a:r>
            <a:endParaRPr lang="en-US" noProof="0" dirty="0"/>
          </a:p>
          <a:p>
            <a:pPr marL="171450" indent="-171450">
              <a:spcBef>
                <a:spcPts val="0"/>
              </a:spcBef>
              <a:buFont typeface="Arial" panose="020B0604020202020204" pitchFamily="34" charset="0"/>
              <a:buChar char="•"/>
            </a:pPr>
            <a:r>
              <a:rPr lang="en-US" sz="1200" noProof="0" dirty="0">
                <a:effectLst/>
                <a:ea typeface="Roboto"/>
                <a:cs typeface="Roboto"/>
              </a:rPr>
              <a:t>Focusing on drug exposure and safety.</a:t>
            </a:r>
            <a:endParaRPr lang="en-US" noProof="0" dirty="0"/>
          </a:p>
          <a:p>
            <a:pPr marL="171450" marR="0" lvl="0" indent="-171450">
              <a:spcBef>
                <a:spcPts val="0"/>
              </a:spcBef>
              <a:spcAft>
                <a:spcPts val="0"/>
              </a:spcAft>
              <a:buFont typeface="Arial" panose="020B0604020202020204" pitchFamily="34" charset="0"/>
              <a:buChar char="•"/>
            </a:pPr>
            <a:r>
              <a:rPr lang="en-US" sz="1200" noProof="0" dirty="0">
                <a:effectLst/>
                <a:ea typeface="Roboto"/>
                <a:cs typeface="Roboto"/>
              </a:rPr>
              <a:t>Enhancing participant compliance and adherence to the trial regimen.</a:t>
            </a:r>
          </a:p>
          <a:p>
            <a:pPr marL="171450" marR="0" lvl="0" indent="-171450">
              <a:spcBef>
                <a:spcPts val="0"/>
              </a:spcBef>
              <a:spcAft>
                <a:spcPts val="0"/>
              </a:spcAft>
              <a:buFont typeface="Arial" panose="020B0604020202020204" pitchFamily="34" charset="0"/>
              <a:buChar char="•"/>
            </a:pPr>
            <a:endParaRPr lang="en-US" sz="1200" noProof="0" dirty="0">
              <a:effectLst/>
              <a:ea typeface="Times New Roman" panose="02020603050405020304" pitchFamily="18" charset="0"/>
              <a:cs typeface="Times New Roman" panose="02020603050405020304" pitchFamily="18" charset="0"/>
            </a:endParaRPr>
          </a:p>
          <a:p>
            <a:pPr>
              <a:spcBef>
                <a:spcPts val="0"/>
              </a:spcBef>
            </a:pPr>
            <a:r>
              <a:rPr lang="en-US" sz="1200" b="1" u="sng" noProof="0" dirty="0">
                <a:effectLst/>
                <a:ea typeface="Aptos" panose="020B0004020202020204" pitchFamily="34" charset="0"/>
                <a:cs typeface="Aptos" panose="020B0004020202020204" pitchFamily="34" charset="0"/>
              </a:rPr>
              <a:t>Tools and Resources (as of 31/JAN/2025)</a:t>
            </a:r>
            <a:r>
              <a:rPr lang="en-US" noProof="0" dirty="0">
                <a:ea typeface="Aptos" panose="020B0004020202020204" pitchFamily="34" charset="0"/>
                <a:cs typeface="Arial"/>
              </a:rPr>
              <a:t> </a:t>
            </a:r>
            <a:endParaRPr lang="en-US" sz="1200" noProof="0" dirty="0">
              <a:effectLst/>
              <a:ea typeface="Times New Roman" panose="02020603050405020304" pitchFamily="18" charset="0"/>
              <a:cs typeface="Times New Roman" panose="02020603050405020304" pitchFamily="18" charset="0"/>
            </a:endParaRPr>
          </a:p>
          <a:p>
            <a:pPr marL="171450" indent="-171450" algn="l">
              <a:spcBef>
                <a:spcPts val="0"/>
              </a:spcBef>
              <a:buFont typeface="Arial" panose="020B0604020202020204" pitchFamily="34" charset="0"/>
              <a:buChar char="•"/>
            </a:pPr>
            <a:r>
              <a:rPr lang="en-US" b="0" i="0" noProof="0" dirty="0">
                <a:effectLst/>
              </a:rPr>
              <a:t>European Commission. Guideline on the Handling and Shipping of Investigational Medicinal Products. Available from: </a:t>
            </a:r>
            <a:r>
              <a:rPr lang="en-US" b="0" i="0" noProof="0" dirty="0">
                <a:solidFill>
                  <a:srgbClr val="111111"/>
                </a:solidFill>
                <a:effectLst/>
                <a:hlinkClick r:id="rId2"/>
              </a:rPr>
              <a:t>https://health.ec.europa.eu/system/files/2022-12/guideline_handling-shipping_investigational-mp_en.pdf</a:t>
            </a:r>
            <a:r>
              <a:rPr lang="en-US" b="0" i="0" noProof="0" dirty="0">
                <a:solidFill>
                  <a:srgbClr val="111111"/>
                </a:solidFill>
                <a:effectLst/>
              </a:rPr>
              <a:t> </a:t>
            </a:r>
          </a:p>
          <a:p>
            <a:pPr marL="171450" indent="-171450" algn="l">
              <a:spcBef>
                <a:spcPts val="0"/>
              </a:spcBef>
              <a:buFont typeface="Arial" panose="020B0604020202020204" pitchFamily="34" charset="0"/>
              <a:buChar char="•"/>
            </a:pPr>
            <a:r>
              <a:rPr lang="en-US" b="0" i="0" noProof="0" dirty="0">
                <a:solidFill>
                  <a:srgbClr val="111111"/>
                </a:solidFill>
                <a:effectLst/>
              </a:rPr>
              <a:t>Applied Clinical Trials. The Impact of Decentralized and Hybrid Trials on Sponsor and CRO Collaborations. Available from: </a:t>
            </a:r>
            <a:r>
              <a:rPr lang="en-US" b="0" i="0" noProof="0" dirty="0">
                <a:solidFill>
                  <a:srgbClr val="111111"/>
                </a:solidFill>
                <a:effectLst/>
                <a:hlinkClick r:id="rId3"/>
              </a:rPr>
              <a:t>https://www.appliedclinicaltrialsonline.com/view/the-impact-of-decentralized-and-hybrid-trials-on-sponsor-and-cro-collaborations</a:t>
            </a:r>
            <a:r>
              <a:rPr lang="en-US" b="0" i="0" noProof="0" dirty="0">
                <a:solidFill>
                  <a:srgbClr val="111111"/>
                </a:solidFill>
                <a:effectLst/>
              </a:rPr>
              <a:t> </a:t>
            </a:r>
          </a:p>
        </p:txBody>
      </p:sp>
      <p:sp>
        <p:nvSpPr>
          <p:cNvPr id="3" name="Slide Number Placeholder 2">
            <a:extLst>
              <a:ext uri="{FF2B5EF4-FFF2-40B4-BE49-F238E27FC236}">
                <a16:creationId xmlns:a16="http://schemas.microsoft.com/office/drawing/2014/main" id="{EDB5F65F-10C6-4761-A4BF-C60A55C46093}"/>
              </a:ext>
            </a:extLst>
          </p:cNvPr>
          <p:cNvSpPr>
            <a:spLocks noGrp="1"/>
          </p:cNvSpPr>
          <p:nvPr>
            <p:ph type="sldNum" sz="quarter" idx="10"/>
          </p:nvPr>
        </p:nvSpPr>
        <p:spPr>
          <a:xfrm>
            <a:off x="11614151" y="6334276"/>
            <a:ext cx="440804" cy="285600"/>
          </a:xfrm>
        </p:spPr>
        <p:txBody>
          <a:bodyPr/>
          <a:lstStyle/>
          <a:p>
            <a:pPr lvl="0"/>
            <a:fld id="{48F63A3B-78C7-47BE-AE5E-E10140E04643}" type="slidenum">
              <a:rPr lang="en-US" noProof="0" smtClean="0"/>
              <a:pPr lvl="0"/>
              <a:t>16</a:t>
            </a:fld>
            <a:endParaRPr lang="en-US" noProof="0" dirty="0"/>
          </a:p>
        </p:txBody>
      </p:sp>
      <p:sp>
        <p:nvSpPr>
          <p:cNvPr id="4" name="Title 3">
            <a:extLst>
              <a:ext uri="{FF2B5EF4-FFF2-40B4-BE49-F238E27FC236}">
                <a16:creationId xmlns:a16="http://schemas.microsoft.com/office/drawing/2014/main" id="{B7201A73-9EA9-419F-BE98-666EB63A38CF}"/>
              </a:ext>
            </a:extLst>
          </p:cNvPr>
          <p:cNvSpPr>
            <a:spLocks noGrp="1"/>
          </p:cNvSpPr>
          <p:nvPr>
            <p:ph type="title"/>
          </p:nvPr>
        </p:nvSpPr>
        <p:spPr>
          <a:xfrm>
            <a:off x="765243" y="384048"/>
            <a:ext cx="10779058" cy="387798"/>
          </a:xfrm>
        </p:spPr>
        <p:txBody>
          <a:bodyPr/>
          <a:lstStyle/>
          <a:p>
            <a:r>
              <a:rPr lang="en-US" noProof="0" dirty="0"/>
              <a:t>IMP Management</a:t>
            </a:r>
          </a:p>
        </p:txBody>
      </p:sp>
    </p:spTree>
    <p:extLst>
      <p:ext uri="{BB962C8B-B14F-4D97-AF65-F5344CB8AC3E}">
        <p14:creationId xmlns:p14="http://schemas.microsoft.com/office/powerpoint/2010/main" val="35640710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FB38DFE2-C43D-6EDA-CAE8-778CC1FE0815}"/>
              </a:ext>
            </a:extLst>
          </p:cNvPr>
          <p:cNvSpPr>
            <a:spLocks noGrp="1"/>
          </p:cNvSpPr>
          <p:nvPr>
            <p:ph idx="1"/>
          </p:nvPr>
        </p:nvSpPr>
        <p:spPr/>
        <p:txBody>
          <a:bodyPr lIns="0" tIns="45720" rIns="91440" bIns="45720" anchor="t"/>
          <a:lstStyle/>
          <a:p>
            <a:pPr marL="0" marR="0">
              <a:spcBef>
                <a:spcPts val="0"/>
              </a:spcBef>
              <a:spcAft>
                <a:spcPts val="0"/>
              </a:spcAft>
            </a:pPr>
            <a:r>
              <a:rPr lang="en-US" sz="1200" b="1" u="sng" noProof="0" dirty="0">
                <a:effectLst/>
                <a:highlight>
                  <a:srgbClr val="FFFFFF"/>
                </a:highlight>
                <a:latin typeface="Century Gothic" panose="020B0502020202020204" pitchFamily="34" charset="0"/>
                <a:ea typeface="Times New Roman" panose="02020603050405020304" pitchFamily="18" charset="0"/>
                <a:cs typeface="Times New Roman" panose="02020603050405020304" pitchFamily="18" charset="0"/>
              </a:rPr>
              <a:t>Evolution of Risk Based on Trial Design</a:t>
            </a:r>
            <a:endParaRPr lang="en-US" sz="1200" noProof="0" dirty="0">
              <a:effectLst/>
              <a:latin typeface="Aptos" panose="020B00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200" noProof="0" dirty="0">
                <a:effectLst/>
                <a:latin typeface="Century Gothic"/>
                <a:ea typeface="Roboto"/>
                <a:cs typeface="Roboto"/>
              </a:rPr>
              <a:t>Risks associated with recordkeeping and source data documentation can impact the reliability and robustness of the clinical trial results. Evolution of the complexity of trial designs, from classic to fully decentralized ones, may influence these risks based on different factors such as the multiplicity of third parties involved (such as vendors managing ePRO, vendors managing Direct-To-Patient i.e. documentation of IMP management, etc.), multiple systems (institution/eMR, vendor &amp; sponsor systems), multiple formats (paper, electronic) and resulting locations of records. Missing and/or incomplete records could affect trial in terms of data reliability and ultimately to clinical trial results.</a:t>
            </a:r>
          </a:p>
          <a:p>
            <a:pPr marL="0" marR="0">
              <a:spcBef>
                <a:spcPts val="0"/>
              </a:spcBef>
              <a:spcAft>
                <a:spcPts val="0"/>
              </a:spcAft>
            </a:pPr>
            <a:endParaRPr lang="en-US" sz="1200" noProof="0" dirty="0">
              <a:effectLst/>
              <a:latin typeface="Aptos" panose="020B00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200" b="1" u="sng" noProof="0" dirty="0">
                <a:effectLst/>
                <a:latin typeface="Century Gothic" panose="020B0502020202020204" pitchFamily="34" charset="0"/>
                <a:ea typeface="Roboto" panose="02000000000000000000" pitchFamily="2" charset="0"/>
                <a:cs typeface="Roboto" panose="02000000000000000000" pitchFamily="2" charset="0"/>
              </a:rPr>
              <a:t>Key Stakeholders</a:t>
            </a:r>
            <a:endParaRPr lang="en-US" sz="1200" noProof="0" dirty="0">
              <a:effectLst/>
              <a:latin typeface="Aptos" panose="020B0004020202020204" pitchFamily="34" charset="0"/>
              <a:ea typeface="Times New Roman" panose="02020603050405020304" pitchFamily="18" charset="0"/>
              <a:cs typeface="Times New Roman" panose="02020603050405020304" pitchFamily="18" charset="0"/>
            </a:endParaRPr>
          </a:p>
          <a:p>
            <a:pPr marL="171450" marR="0" lvl="0" indent="-171450">
              <a:spcBef>
                <a:spcPts val="0"/>
              </a:spcBef>
              <a:spcAft>
                <a:spcPts val="0"/>
              </a:spcAft>
              <a:buFont typeface="Arial" panose="020B0604020202020204" pitchFamily="34" charset="0"/>
              <a:buChar char="•"/>
            </a:pPr>
            <a:r>
              <a:rPr lang="en-US" sz="1200" noProof="0" dirty="0">
                <a:effectLst/>
                <a:latin typeface="Century Gothic" panose="020B0502020202020204" pitchFamily="34" charset="0"/>
                <a:ea typeface="Roboto" panose="02000000000000000000" pitchFamily="2" charset="0"/>
                <a:cs typeface="Roboto" panose="02000000000000000000" pitchFamily="2" charset="0"/>
              </a:rPr>
              <a:t>Institutions &amp; Investigator</a:t>
            </a:r>
            <a:endParaRPr lang="en-US" sz="1200" noProof="0" dirty="0">
              <a:effectLst/>
              <a:latin typeface="Aptos" panose="020B0004020202020204" pitchFamily="34" charset="0"/>
              <a:ea typeface="Times New Roman" panose="02020603050405020304" pitchFamily="18" charset="0"/>
              <a:cs typeface="Times New Roman" panose="02020603050405020304" pitchFamily="18" charset="0"/>
            </a:endParaRPr>
          </a:p>
          <a:p>
            <a:pPr marL="171450" marR="0" lvl="0" indent="-171450">
              <a:spcBef>
                <a:spcPts val="0"/>
              </a:spcBef>
              <a:spcAft>
                <a:spcPts val="0"/>
              </a:spcAft>
              <a:buFont typeface="Arial" panose="020B0604020202020204" pitchFamily="34" charset="0"/>
              <a:buChar char="•"/>
            </a:pPr>
            <a:r>
              <a:rPr lang="en-US" sz="1200" noProof="0" dirty="0">
                <a:effectLst/>
                <a:latin typeface="Century Gothic" panose="020B0502020202020204" pitchFamily="34" charset="0"/>
                <a:ea typeface="Roboto" panose="02000000000000000000" pitchFamily="2" charset="0"/>
                <a:cs typeface="Roboto" panose="02000000000000000000" pitchFamily="2" charset="0"/>
              </a:rPr>
              <a:t>Vendors / CROs</a:t>
            </a:r>
            <a:endParaRPr lang="en-US" sz="1200" noProof="0" dirty="0">
              <a:effectLst/>
              <a:latin typeface="Aptos" panose="020B0004020202020204" pitchFamily="34" charset="0"/>
              <a:ea typeface="Times New Roman" panose="02020603050405020304" pitchFamily="18" charset="0"/>
              <a:cs typeface="Times New Roman" panose="02020603050405020304" pitchFamily="18" charset="0"/>
            </a:endParaRPr>
          </a:p>
          <a:p>
            <a:pPr marL="171450" marR="0" lvl="0" indent="-171450">
              <a:spcBef>
                <a:spcPts val="0"/>
              </a:spcBef>
              <a:spcAft>
                <a:spcPts val="0"/>
              </a:spcAft>
              <a:buFont typeface="Arial" panose="020B0604020202020204" pitchFamily="34" charset="0"/>
              <a:buChar char="•"/>
            </a:pPr>
            <a:r>
              <a:rPr lang="en-US" sz="1200" noProof="0" dirty="0">
                <a:effectLst/>
                <a:latin typeface="Century Gothic" panose="020B0502020202020204" pitchFamily="34" charset="0"/>
                <a:ea typeface="Roboto" panose="02000000000000000000" pitchFamily="2" charset="0"/>
                <a:cs typeface="Roboto" panose="02000000000000000000" pitchFamily="2" charset="0"/>
              </a:rPr>
              <a:t>Sponsors</a:t>
            </a:r>
          </a:p>
          <a:p>
            <a:pPr marL="171450" marR="0" lvl="0" indent="-171450">
              <a:spcBef>
                <a:spcPts val="0"/>
              </a:spcBef>
              <a:spcAft>
                <a:spcPts val="0"/>
              </a:spcAft>
              <a:buFont typeface="Arial" panose="020B0604020202020204" pitchFamily="34" charset="0"/>
              <a:buChar char="•"/>
            </a:pPr>
            <a:endParaRPr lang="en-US" sz="1200" noProof="0" dirty="0">
              <a:effectLst/>
              <a:latin typeface="Aptos" panose="020B00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200" b="1" u="sng" noProof="0" dirty="0">
                <a:effectLst/>
                <a:latin typeface="Century Gothic" panose="020B0502020202020204" pitchFamily="34" charset="0"/>
                <a:ea typeface="Roboto" panose="02000000000000000000" pitchFamily="2" charset="0"/>
                <a:cs typeface="Roboto" panose="02000000000000000000" pitchFamily="2" charset="0"/>
              </a:rPr>
              <a:t>Considerations to Manage, Minimize, or Accept Risk</a:t>
            </a:r>
            <a:endParaRPr lang="en-US" sz="1200" noProof="0" dirty="0">
              <a:effectLst/>
              <a:latin typeface="Aptos" panose="020B0004020202020204" pitchFamily="34" charset="0"/>
              <a:ea typeface="Times New Roman" panose="02020603050405020304" pitchFamily="18" charset="0"/>
              <a:cs typeface="Times New Roman" panose="02020603050405020304" pitchFamily="18" charset="0"/>
            </a:endParaRPr>
          </a:p>
          <a:p>
            <a:pPr marL="171450" lvl="1" indent="-171450">
              <a:spcBef>
                <a:spcPts val="0"/>
              </a:spcBef>
            </a:pPr>
            <a:r>
              <a:rPr lang="en-US" noProof="0" dirty="0">
                <a:latin typeface="Century Gothic"/>
                <a:ea typeface="Roboto"/>
                <a:cs typeface="Roboto"/>
              </a:rPr>
              <a:t>Consider appropriate </a:t>
            </a:r>
            <a:r>
              <a:rPr lang="en-US" sz="1200" noProof="0" dirty="0">
                <a:effectLst/>
                <a:latin typeface="Century Gothic"/>
                <a:ea typeface="Roboto"/>
                <a:cs typeface="Roboto"/>
              </a:rPr>
              <a:t>training (including Good Source Documentation Practices)</a:t>
            </a:r>
          </a:p>
          <a:p>
            <a:pPr marL="171450" lvl="1" indent="-171450">
              <a:spcBef>
                <a:spcPts val="0"/>
              </a:spcBef>
            </a:pPr>
            <a:r>
              <a:rPr lang="en-US" noProof="0" dirty="0">
                <a:latin typeface="Century Gothic"/>
                <a:ea typeface="Roboto"/>
                <a:cs typeface="Roboto"/>
              </a:rPr>
              <a:t>Explore ways to minimize and centralize </a:t>
            </a:r>
            <a:r>
              <a:rPr lang="en-US" sz="1200" noProof="0" dirty="0">
                <a:effectLst/>
                <a:latin typeface="Century Gothic"/>
                <a:ea typeface="Roboto"/>
                <a:cs typeface="Roboto"/>
              </a:rPr>
              <a:t>source records to </a:t>
            </a:r>
            <a:r>
              <a:rPr lang="en-US" noProof="0" dirty="0">
                <a:latin typeface="Century Gothic"/>
                <a:ea typeface="Roboto"/>
                <a:cs typeface="Roboto"/>
              </a:rPr>
              <a:t>help </a:t>
            </a:r>
            <a:r>
              <a:rPr lang="en-US" sz="1200" noProof="0" dirty="0">
                <a:effectLst/>
                <a:latin typeface="Century Gothic"/>
                <a:ea typeface="Roboto"/>
                <a:cs typeface="Roboto"/>
              </a:rPr>
              <a:t>ensure data robustness (limiting data duplication). </a:t>
            </a:r>
            <a:endParaRPr lang="en-US" noProof="0" dirty="0">
              <a:latin typeface="Century Gothic"/>
              <a:ea typeface="Roboto"/>
              <a:cs typeface="Roboto"/>
            </a:endParaRPr>
          </a:p>
          <a:p>
            <a:pPr marL="171450" indent="-171450">
              <a:spcBef>
                <a:spcPts val="0"/>
              </a:spcBef>
              <a:buFont typeface="Arial" panose="020B0604020202020204" pitchFamily="34" charset="0"/>
              <a:buChar char="•"/>
            </a:pPr>
            <a:r>
              <a:rPr lang="en-US" noProof="0" dirty="0">
                <a:latin typeface="Century Gothic"/>
                <a:ea typeface="Roboto"/>
                <a:cs typeface="Roboto"/>
              </a:rPr>
              <a:t>How to clearly identify </a:t>
            </a:r>
            <a:r>
              <a:rPr lang="en-US" sz="1200" noProof="0" dirty="0">
                <a:effectLst/>
                <a:latin typeface="Century Gothic"/>
                <a:ea typeface="Roboto"/>
                <a:cs typeface="Roboto"/>
              </a:rPr>
              <a:t>critical data and processes</a:t>
            </a:r>
            <a:r>
              <a:rPr lang="en-US" noProof="0" dirty="0">
                <a:latin typeface="Century Gothic"/>
                <a:ea typeface="Roboto"/>
                <a:cs typeface="Roboto"/>
              </a:rPr>
              <a:t> in trial protocol</a:t>
            </a:r>
            <a:r>
              <a:rPr lang="en-US" sz="1200" noProof="0" dirty="0">
                <a:effectLst/>
                <a:latin typeface="Century Gothic"/>
                <a:ea typeface="Roboto"/>
                <a:cs typeface="Roboto"/>
              </a:rPr>
              <a:t>.</a:t>
            </a:r>
            <a:endParaRPr lang="en-US" noProof="0" dirty="0">
              <a:latin typeface="Century Gothic"/>
              <a:ea typeface="Roboto"/>
              <a:cs typeface="Roboto"/>
            </a:endParaRPr>
          </a:p>
          <a:p>
            <a:pPr marL="171450" marR="0" lvl="0" indent="-171450">
              <a:spcBef>
                <a:spcPts val="0"/>
              </a:spcBef>
              <a:spcAft>
                <a:spcPts val="0"/>
              </a:spcAft>
              <a:buFont typeface="Arial" panose="020B0604020202020204" pitchFamily="34" charset="0"/>
              <a:buChar char="•"/>
            </a:pPr>
            <a:endParaRPr lang="en-US" sz="1200" noProof="0" dirty="0">
              <a:effectLst/>
              <a:latin typeface="Aptos" panose="020B00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200" b="1" u="sng" noProof="0" dirty="0">
                <a:effectLst/>
                <a:highlight>
                  <a:srgbClr val="FFFFFF"/>
                </a:highlight>
                <a:latin typeface="Century Gothic" panose="020B0502020202020204" pitchFamily="34" charset="0"/>
                <a:ea typeface="Times New Roman" panose="02020603050405020304" pitchFamily="18" charset="0"/>
                <a:cs typeface="Times New Roman" panose="02020603050405020304" pitchFamily="18" charset="0"/>
              </a:rPr>
              <a:t>Value and Potential Benefits of Using a Risk Proportionate Approach</a:t>
            </a:r>
            <a:endParaRPr lang="en-US" sz="1200" noProof="0" dirty="0">
              <a:effectLst/>
              <a:latin typeface="Aptos" panose="020B0004020202020204" pitchFamily="34" charset="0"/>
              <a:ea typeface="Times New Roman" panose="02020603050405020304" pitchFamily="18" charset="0"/>
              <a:cs typeface="Times New Roman" panose="02020603050405020304" pitchFamily="18" charset="0"/>
            </a:endParaRPr>
          </a:p>
          <a:p>
            <a:pPr marL="171450" marR="0" indent="-171450">
              <a:spcBef>
                <a:spcPts val="0"/>
              </a:spcBef>
              <a:spcAft>
                <a:spcPts val="0"/>
              </a:spcAft>
              <a:buFont typeface="Arial" panose="020B0604020202020204" pitchFamily="34" charset="0"/>
              <a:buChar char="•"/>
            </a:pPr>
            <a:r>
              <a:rPr lang="en-US" sz="1200" noProof="0" dirty="0">
                <a:effectLst/>
                <a:latin typeface="Century Gothic" panose="020B0502020202020204" pitchFamily="34" charset="0"/>
                <a:ea typeface="Roboto" panose="02000000000000000000" pitchFamily="2" charset="0"/>
                <a:cs typeface="Roboto" panose="02000000000000000000" pitchFamily="2" charset="0"/>
              </a:rPr>
              <a:t>Appropriate documentation / records to substantiate trial management and outcomes (results) based on protocol design and complexity. </a:t>
            </a:r>
            <a:endParaRPr lang="en-US" sz="1200" noProof="0" dirty="0">
              <a:effectLst/>
              <a:latin typeface="Aptos" panose="020B0004020202020204" pitchFamily="34" charset="0"/>
              <a:ea typeface="Times New Roman" panose="02020603050405020304" pitchFamily="18" charset="0"/>
              <a:cs typeface="Times New Roman" panose="02020603050405020304" pitchFamily="18" charset="0"/>
            </a:endParaRPr>
          </a:p>
          <a:p>
            <a:pPr marL="171450" marR="0" indent="-171450">
              <a:spcBef>
                <a:spcPts val="0"/>
              </a:spcBef>
              <a:spcAft>
                <a:spcPts val="0"/>
              </a:spcAft>
              <a:buFont typeface="Arial" panose="020B0604020202020204" pitchFamily="34" charset="0"/>
              <a:buChar char="•"/>
            </a:pPr>
            <a:r>
              <a:rPr lang="en-US" sz="1200" noProof="0" dirty="0">
                <a:effectLst/>
                <a:latin typeface="Century Gothic" panose="020B0502020202020204" pitchFamily="34" charset="0"/>
                <a:ea typeface="Roboto" panose="02000000000000000000" pitchFamily="2" charset="0"/>
                <a:cs typeface="Roboto" panose="02000000000000000000" pitchFamily="2" charset="0"/>
              </a:rPr>
              <a:t>Adapting source documentation to protocol design &amp; complexity when possible, focusing on critical data and processes. </a:t>
            </a:r>
            <a:endParaRPr lang="en-US" sz="1200" noProof="0" dirty="0">
              <a:effectLst/>
              <a:latin typeface="Aptos" panose="020B0004020202020204" pitchFamily="34" charset="0"/>
              <a:ea typeface="Times New Roman" panose="02020603050405020304" pitchFamily="18"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EDB5F65F-10C6-4761-A4BF-C60A55C46093}"/>
              </a:ext>
            </a:extLst>
          </p:cNvPr>
          <p:cNvSpPr>
            <a:spLocks noGrp="1"/>
          </p:cNvSpPr>
          <p:nvPr>
            <p:ph type="sldNum" sz="quarter" idx="10"/>
          </p:nvPr>
        </p:nvSpPr>
        <p:spPr>
          <a:xfrm>
            <a:off x="11614151" y="6334276"/>
            <a:ext cx="440804" cy="285600"/>
          </a:xfrm>
        </p:spPr>
        <p:txBody>
          <a:bodyPr/>
          <a:lstStyle/>
          <a:p>
            <a:pPr lvl="0"/>
            <a:fld id="{48F63A3B-78C7-47BE-AE5E-E10140E04643}" type="slidenum">
              <a:rPr lang="en-US" noProof="0" smtClean="0"/>
              <a:pPr lvl="0"/>
              <a:t>17</a:t>
            </a:fld>
            <a:endParaRPr lang="en-US" noProof="0" dirty="0"/>
          </a:p>
        </p:txBody>
      </p:sp>
      <p:sp>
        <p:nvSpPr>
          <p:cNvPr id="4" name="Title 3">
            <a:extLst>
              <a:ext uri="{FF2B5EF4-FFF2-40B4-BE49-F238E27FC236}">
                <a16:creationId xmlns:a16="http://schemas.microsoft.com/office/drawing/2014/main" id="{B7201A73-9EA9-419F-BE98-666EB63A38CF}"/>
              </a:ext>
            </a:extLst>
          </p:cNvPr>
          <p:cNvSpPr>
            <a:spLocks noGrp="1"/>
          </p:cNvSpPr>
          <p:nvPr>
            <p:ph type="title"/>
          </p:nvPr>
        </p:nvSpPr>
        <p:spPr>
          <a:xfrm>
            <a:off x="765243" y="384048"/>
            <a:ext cx="10779058" cy="387798"/>
          </a:xfrm>
        </p:spPr>
        <p:txBody>
          <a:bodyPr/>
          <a:lstStyle/>
          <a:p>
            <a:r>
              <a:rPr lang="en-US" noProof="0" dirty="0"/>
              <a:t>Records and Source Documentation</a:t>
            </a:r>
          </a:p>
        </p:txBody>
      </p:sp>
    </p:spTree>
    <p:extLst>
      <p:ext uri="{BB962C8B-B14F-4D97-AF65-F5344CB8AC3E}">
        <p14:creationId xmlns:p14="http://schemas.microsoft.com/office/powerpoint/2010/main" val="38605380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FB38DFE2-C43D-6EDA-CAE8-778CC1FE0815}"/>
              </a:ext>
            </a:extLst>
          </p:cNvPr>
          <p:cNvSpPr>
            <a:spLocks noGrp="1"/>
          </p:cNvSpPr>
          <p:nvPr>
            <p:ph idx="1"/>
          </p:nvPr>
        </p:nvSpPr>
        <p:spPr/>
        <p:txBody>
          <a:bodyPr/>
          <a:lstStyle/>
          <a:p>
            <a:pPr marL="0" marR="0">
              <a:lnSpc>
                <a:spcPct val="116000"/>
              </a:lnSpc>
              <a:spcBef>
                <a:spcPts val="0"/>
              </a:spcBef>
              <a:spcAft>
                <a:spcPts val="0"/>
              </a:spcAft>
            </a:pPr>
            <a:r>
              <a:rPr lang="en-US" sz="1200" b="1" u="sng" noProof="0" dirty="0">
                <a:effectLst/>
                <a:latin typeface="Century Gothic" panose="020B0502020202020204" pitchFamily="34" charset="0"/>
                <a:ea typeface="Aptos" panose="020B0004020202020204" pitchFamily="34" charset="0"/>
                <a:cs typeface="Aptos" panose="020B0004020202020204" pitchFamily="34" charset="0"/>
              </a:rPr>
              <a:t>Tools and Resources (as of 31/JAN/2025)</a:t>
            </a:r>
            <a:r>
              <a:rPr lang="en-US" sz="1200" noProof="0" dirty="0">
                <a:effectLst/>
                <a:latin typeface="Century Gothic" panose="020B0502020202020204" pitchFamily="34" charset="0"/>
                <a:ea typeface="Arial" panose="020B0604020202020204" pitchFamily="34" charset="0"/>
                <a:cs typeface="Arial" panose="020B0604020202020204" pitchFamily="34" charset="0"/>
              </a:rPr>
              <a:t> </a:t>
            </a:r>
            <a:endParaRPr lang="en-US" sz="1200" noProof="0" dirty="0">
              <a:effectLst/>
              <a:latin typeface="Aptos" panose="020B0004020202020204" pitchFamily="34" charset="0"/>
              <a:ea typeface="Times New Roman" panose="02020603050405020304" pitchFamily="18" charset="0"/>
              <a:cs typeface="Times New Roman" panose="02020603050405020304" pitchFamily="18" charset="0"/>
            </a:endParaRPr>
          </a:p>
          <a:p>
            <a:pPr marL="171450" marR="0" lvl="0" indent="-171450">
              <a:spcBef>
                <a:spcPts val="0"/>
              </a:spcBef>
              <a:spcAft>
                <a:spcPts val="0"/>
              </a:spcAft>
              <a:buFont typeface="Arial" panose="020B0604020202020204" pitchFamily="34" charset="0"/>
              <a:buChar char="•"/>
            </a:pPr>
            <a:r>
              <a:rPr lang="en-US" b="0" i="0" noProof="0" dirty="0">
                <a:effectLst/>
              </a:rPr>
              <a:t>U.S. Department of Health and Human Services, Food and Drug Administration, Center for Drug Evaluation and Research, Center for Biologics Evaluation and Research, Oncology Center of Excellence. Considerations for the Use of Real-World Data and Real-World Evidence to Support Regulatory Decision-Making for Drug and Biological Products. Guidance for Industry. August 2023. Available from: </a:t>
            </a:r>
            <a:r>
              <a:rPr lang="en-US" dirty="0">
                <a:hlinkClick r:id="rId2"/>
              </a:rPr>
              <a:t>Considerations for the Use of Real-World Data and Real-World Evidence To Support Regulatory Decision-Making for Drug and Biological Products | FDA </a:t>
            </a:r>
            <a:endParaRPr lang="en-US" dirty="0"/>
          </a:p>
          <a:p>
            <a:pPr marL="171450" marR="0" lvl="0" indent="-171450">
              <a:spcBef>
                <a:spcPts val="0"/>
              </a:spcBef>
              <a:spcAft>
                <a:spcPts val="0"/>
              </a:spcAft>
              <a:buFont typeface="Arial" panose="020B0604020202020204" pitchFamily="34" charset="0"/>
              <a:buChar char="•"/>
            </a:pPr>
            <a:r>
              <a:rPr lang="en-US" b="0" i="0" noProof="0" dirty="0">
                <a:effectLst/>
              </a:rPr>
              <a:t>U.S. Department of Health and Human Services, Food and Drug Administration, Center for Drug Evaluation and Research, Center for Biologics Evaluation and Research, Oncology Center of Excellence. Submitting Documents Using Real-World Data and Real-World Evidence to FDA for Drug and Biological Products. Guidance for Industry. September 2022. Available from: </a:t>
            </a:r>
            <a:r>
              <a:rPr lang="en-US" dirty="0">
                <a:hlinkClick r:id="rId3"/>
              </a:rPr>
              <a:t>Submitting Documents Using Real-World Data and Real-World Evidence to FDA for Drug and Biological Products | FDA </a:t>
            </a:r>
            <a:endParaRPr lang="en-US" dirty="0"/>
          </a:p>
          <a:p>
            <a:pPr marL="171450" marR="0" lvl="0" indent="-171450">
              <a:spcBef>
                <a:spcPts val="0"/>
              </a:spcBef>
              <a:spcAft>
                <a:spcPts val="0"/>
              </a:spcAft>
              <a:buFont typeface="Arial" panose="020B0604020202020204" pitchFamily="34" charset="0"/>
              <a:buChar char="•"/>
            </a:pPr>
            <a:r>
              <a:rPr lang="en-US" b="0" i="0" noProof="0" dirty="0">
                <a:effectLst/>
              </a:rPr>
              <a:t>European Medicines Agency (EMA). Good Practice Guide for the Use of the Metadata Catalogue of Real-World Data Sources V1.0. Published September 2022. Available from: </a:t>
            </a:r>
            <a:r>
              <a:rPr lang="en-US" dirty="0">
                <a:hlinkClick r:id="rId4"/>
              </a:rPr>
              <a:t>real-world-metadata-good-practice-guide-for-public-consultation</a:t>
            </a:r>
            <a:endParaRPr lang="en-US" noProof="0" dirty="0">
              <a:solidFill>
                <a:srgbClr val="000000"/>
              </a:solidFill>
              <a:ea typeface="Times New Roman" panose="02020603050405020304" pitchFamily="18"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EDB5F65F-10C6-4761-A4BF-C60A55C46093}"/>
              </a:ext>
            </a:extLst>
          </p:cNvPr>
          <p:cNvSpPr>
            <a:spLocks noGrp="1"/>
          </p:cNvSpPr>
          <p:nvPr>
            <p:ph type="sldNum" sz="quarter" idx="10"/>
          </p:nvPr>
        </p:nvSpPr>
        <p:spPr>
          <a:xfrm>
            <a:off x="11614151" y="6334276"/>
            <a:ext cx="440804" cy="285600"/>
          </a:xfrm>
        </p:spPr>
        <p:txBody>
          <a:bodyPr/>
          <a:lstStyle/>
          <a:p>
            <a:pPr lvl="0"/>
            <a:fld id="{48F63A3B-78C7-47BE-AE5E-E10140E04643}" type="slidenum">
              <a:rPr lang="en-US" noProof="0" smtClean="0"/>
              <a:pPr lvl="0"/>
              <a:t>18</a:t>
            </a:fld>
            <a:endParaRPr lang="en-US" noProof="0" dirty="0"/>
          </a:p>
        </p:txBody>
      </p:sp>
      <p:sp>
        <p:nvSpPr>
          <p:cNvPr id="4" name="Title 3">
            <a:extLst>
              <a:ext uri="{FF2B5EF4-FFF2-40B4-BE49-F238E27FC236}">
                <a16:creationId xmlns:a16="http://schemas.microsoft.com/office/drawing/2014/main" id="{B7201A73-9EA9-419F-BE98-666EB63A38CF}"/>
              </a:ext>
            </a:extLst>
          </p:cNvPr>
          <p:cNvSpPr>
            <a:spLocks noGrp="1"/>
          </p:cNvSpPr>
          <p:nvPr>
            <p:ph type="title"/>
          </p:nvPr>
        </p:nvSpPr>
        <p:spPr>
          <a:xfrm>
            <a:off x="765243" y="384048"/>
            <a:ext cx="10779058" cy="387798"/>
          </a:xfrm>
        </p:spPr>
        <p:txBody>
          <a:bodyPr/>
          <a:lstStyle/>
          <a:p>
            <a:r>
              <a:rPr lang="en-US" noProof="0" dirty="0"/>
              <a:t>Records and Source Documentation</a:t>
            </a:r>
          </a:p>
        </p:txBody>
      </p:sp>
    </p:spTree>
    <p:extLst>
      <p:ext uri="{BB962C8B-B14F-4D97-AF65-F5344CB8AC3E}">
        <p14:creationId xmlns:p14="http://schemas.microsoft.com/office/powerpoint/2010/main" val="39403756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79DF073E-BDA9-B6A8-22D8-7AF3BE8E6E0D}"/>
              </a:ext>
            </a:extLst>
          </p:cNvPr>
          <p:cNvSpPr>
            <a:spLocks noGrp="1"/>
          </p:cNvSpPr>
          <p:nvPr>
            <p:ph idx="1"/>
          </p:nvPr>
        </p:nvSpPr>
        <p:spPr/>
        <p:txBody>
          <a:bodyPr lIns="0" tIns="45720" rIns="91440" bIns="45720" anchor="t"/>
          <a:lstStyle/>
          <a:p>
            <a:pPr>
              <a:spcBef>
                <a:spcPts val="0"/>
              </a:spcBef>
            </a:pPr>
            <a:r>
              <a:rPr lang="en-US" b="1" u="sng" noProof="0" dirty="0"/>
              <a:t>Evolution of Risk Based on Trial Design</a:t>
            </a:r>
          </a:p>
          <a:p>
            <a:pPr>
              <a:spcBef>
                <a:spcPts val="0"/>
              </a:spcBef>
            </a:pPr>
            <a:r>
              <a:rPr lang="en-US" noProof="0" dirty="0">
                <a:cs typeface="Calibri Light"/>
              </a:rPr>
              <a:t>The shift towards hybrid and decentralized trials, often involving multiple site staff locations or participant home visits, may suggest some value in the adoption of technological solutions such as electronic Medical Records (eMR), electronic Source Data (eSource), electronic Trial Master Files (eTMF), and electronic Consent (eConsent) for managing trial documentation. The technological evolution in our society has led institutions, sponsors and vendors to adopt these solutions irrespective of the trial design. While trial design does not alter the fundamental requirements for key processes such as proper participant consent and record availability for monitors, regulators, inspectors, and auditors, the complexity of granting appropriate access while maintaining proper security and access management may increase in hybrid or decentralized trials. Sponsors need to be aware of these complexity and have plans in place to mitigate any risk prior to implementation.</a:t>
            </a:r>
          </a:p>
          <a:p>
            <a:pPr>
              <a:spcBef>
                <a:spcPts val="0"/>
              </a:spcBef>
            </a:pPr>
            <a:endParaRPr lang="en-US" b="1" u="sng" noProof="0" dirty="0"/>
          </a:p>
          <a:p>
            <a:pPr>
              <a:spcBef>
                <a:spcPts val="0"/>
              </a:spcBef>
            </a:pPr>
            <a:r>
              <a:rPr lang="en-US" b="1" u="sng" noProof="0" dirty="0"/>
              <a:t>Key Stakeholders</a:t>
            </a:r>
          </a:p>
          <a:p>
            <a:pPr marL="171450" indent="-171450">
              <a:spcBef>
                <a:spcPts val="0"/>
              </a:spcBef>
              <a:buFont typeface="Arial" panose="020B0604020202020204" pitchFamily="34" charset="0"/>
              <a:buChar char="•"/>
            </a:pPr>
            <a:r>
              <a:rPr lang="en-US" noProof="0" dirty="0"/>
              <a:t>Sponsors</a:t>
            </a:r>
          </a:p>
          <a:p>
            <a:pPr marL="171450" indent="-171450">
              <a:spcBef>
                <a:spcPts val="0"/>
              </a:spcBef>
              <a:buFont typeface="Arial" panose="020B0604020202020204" pitchFamily="34" charset="0"/>
              <a:buChar char="•"/>
            </a:pPr>
            <a:r>
              <a:rPr lang="en-US" noProof="0" dirty="0"/>
              <a:t>Vendors / CROs</a:t>
            </a:r>
          </a:p>
          <a:p>
            <a:pPr marL="171450" indent="-171450">
              <a:spcBef>
                <a:spcPts val="0"/>
              </a:spcBef>
              <a:buFont typeface="Arial" panose="020B0604020202020204" pitchFamily="34" charset="0"/>
              <a:buChar char="•"/>
            </a:pPr>
            <a:r>
              <a:rPr lang="en-US" noProof="0" dirty="0"/>
              <a:t>Institutions &amp; Investigators</a:t>
            </a:r>
          </a:p>
          <a:p>
            <a:pPr>
              <a:spcBef>
                <a:spcPts val="0"/>
              </a:spcBef>
            </a:pPr>
            <a:endParaRPr lang="en-US" b="1" u="sng" noProof="0" dirty="0"/>
          </a:p>
          <a:p>
            <a:pPr>
              <a:spcBef>
                <a:spcPts val="0"/>
              </a:spcBef>
            </a:pPr>
            <a:r>
              <a:rPr lang="en-US" b="1" u="sng" noProof="0" dirty="0"/>
              <a:t>Considerations to Manage, Minimize, or Accept Risk</a:t>
            </a:r>
          </a:p>
          <a:p>
            <a:pPr marL="171450" indent="-171450">
              <a:buFont typeface="Arial" panose="020B0604020202020204" pitchFamily="34" charset="0"/>
              <a:buChar char="•"/>
            </a:pPr>
            <a:r>
              <a:rPr lang="en-US" noProof="0" dirty="0">
                <a:cs typeface="Calibri Light"/>
              </a:rPr>
              <a:t>Explore options for: </a:t>
            </a:r>
          </a:p>
          <a:p>
            <a:pPr marL="398463" lvl="1" indent="-171450"/>
            <a:r>
              <a:rPr lang="en-US" noProof="0" dirty="0">
                <a:cs typeface="Arial"/>
              </a:rPr>
              <a:t>e</a:t>
            </a:r>
            <a:r>
              <a:rPr lang="en-US" noProof="0" dirty="0">
                <a:cs typeface="Calibri Light"/>
              </a:rPr>
              <a:t>stablishing processes to manage access to records, including ensuring necessary system training and proper access to records for monitors, regulators, inspectors, and auditors</a:t>
            </a:r>
          </a:p>
          <a:p>
            <a:pPr marL="398463" lvl="1" indent="-171450"/>
            <a:r>
              <a:rPr lang="en-US" noProof="0" dirty="0">
                <a:cs typeface="Calibri Light"/>
              </a:rPr>
              <a:t>implementing confidentiality and security protocols for systems</a:t>
            </a:r>
          </a:p>
          <a:p>
            <a:pPr marL="398463" lvl="1" indent="-171450"/>
            <a:r>
              <a:rPr lang="en-US" noProof="0" dirty="0">
                <a:cs typeface="Calibri Light"/>
              </a:rPr>
              <a:t>adhering to local regulations concerning access to confidential information</a:t>
            </a:r>
          </a:p>
          <a:p>
            <a:pPr>
              <a:buFont typeface="Arial" panose="020B0604020202020204" pitchFamily="34" charset="0"/>
              <a:buChar char="•"/>
            </a:pPr>
            <a:endParaRPr lang="en-US" b="1" u="sng" noProof="0" dirty="0"/>
          </a:p>
          <a:p>
            <a:pPr>
              <a:spcBef>
                <a:spcPts val="0"/>
              </a:spcBef>
            </a:pPr>
            <a:r>
              <a:rPr lang="en-US" b="1" u="sng" noProof="0" dirty="0"/>
              <a:t>Value and Potential Benefits of Using a Risk Proportionate Approach</a:t>
            </a:r>
          </a:p>
          <a:p>
            <a:pPr marL="171450" indent="-171450">
              <a:spcBef>
                <a:spcPts val="0"/>
              </a:spcBef>
              <a:buFont typeface="Arial" panose="020B0604020202020204" pitchFamily="34" charset="0"/>
              <a:buChar char="•"/>
            </a:pPr>
            <a:r>
              <a:rPr lang="en-US" noProof="0" dirty="0"/>
              <a:t>Maintaining regulatory adherence regardless of the trial records’ format and storage method.</a:t>
            </a:r>
          </a:p>
          <a:p>
            <a:pPr marL="171450" indent="-171450">
              <a:spcBef>
                <a:spcPts val="0"/>
              </a:spcBef>
              <a:buFont typeface="Arial" panose="020B0604020202020204" pitchFamily="34" charset="0"/>
              <a:buChar char="•"/>
            </a:pPr>
            <a:r>
              <a:rPr lang="en-US" noProof="0" dirty="0"/>
              <a:t>Ensuring proper oversight and monitoring of trial management and generated records.</a:t>
            </a:r>
            <a:endParaRPr lang="en-US" noProof="0" dirty="0">
              <a:effectLst/>
              <a:ea typeface="Times New Roman" panose="02020603050405020304" pitchFamily="18"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EDB5F65F-10C6-4761-A4BF-C60A55C46093}"/>
              </a:ext>
            </a:extLst>
          </p:cNvPr>
          <p:cNvSpPr>
            <a:spLocks noGrp="1"/>
          </p:cNvSpPr>
          <p:nvPr>
            <p:ph type="sldNum" sz="quarter" idx="10"/>
          </p:nvPr>
        </p:nvSpPr>
        <p:spPr>
          <a:xfrm>
            <a:off x="11614151" y="6334276"/>
            <a:ext cx="440804" cy="285600"/>
          </a:xfrm>
        </p:spPr>
        <p:txBody>
          <a:bodyPr/>
          <a:lstStyle/>
          <a:p>
            <a:pPr lvl="0"/>
            <a:fld id="{48F63A3B-78C7-47BE-AE5E-E10140E04643}" type="slidenum">
              <a:rPr lang="en-US" noProof="0" smtClean="0"/>
              <a:pPr lvl="0"/>
              <a:t>19</a:t>
            </a:fld>
            <a:endParaRPr lang="en-US" noProof="0" dirty="0"/>
          </a:p>
        </p:txBody>
      </p:sp>
      <p:sp>
        <p:nvSpPr>
          <p:cNvPr id="4" name="Title 3">
            <a:extLst>
              <a:ext uri="{FF2B5EF4-FFF2-40B4-BE49-F238E27FC236}">
                <a16:creationId xmlns:a16="http://schemas.microsoft.com/office/drawing/2014/main" id="{B7201A73-9EA9-419F-BE98-666EB63A38CF}"/>
              </a:ext>
            </a:extLst>
          </p:cNvPr>
          <p:cNvSpPr>
            <a:spLocks noGrp="1"/>
          </p:cNvSpPr>
          <p:nvPr>
            <p:ph type="title"/>
          </p:nvPr>
        </p:nvSpPr>
        <p:spPr>
          <a:xfrm>
            <a:off x="765243" y="384048"/>
            <a:ext cx="10779058" cy="387798"/>
          </a:xfrm>
        </p:spPr>
        <p:txBody>
          <a:bodyPr/>
          <a:lstStyle/>
          <a:p>
            <a:r>
              <a:rPr lang="en-US" noProof="0" dirty="0"/>
              <a:t>Record Access</a:t>
            </a:r>
          </a:p>
        </p:txBody>
      </p:sp>
    </p:spTree>
    <p:extLst>
      <p:ext uri="{BB962C8B-B14F-4D97-AF65-F5344CB8AC3E}">
        <p14:creationId xmlns:p14="http://schemas.microsoft.com/office/powerpoint/2010/main" val="4053646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51B6812-17FF-2F75-D6C1-A0ED231A1AFC}"/>
              </a:ext>
            </a:extLst>
          </p:cNvPr>
          <p:cNvSpPr>
            <a:spLocks noGrp="1"/>
          </p:cNvSpPr>
          <p:nvPr>
            <p:ph idx="1"/>
          </p:nvPr>
        </p:nvSpPr>
        <p:spPr/>
        <p:txBody>
          <a:bodyPr lIns="91440" tIns="45720" rIns="91440" bIns="45720" anchor="t"/>
          <a:lstStyle/>
          <a:p>
            <a:pPr marL="0" indent="0">
              <a:buNone/>
            </a:pPr>
            <a:r>
              <a:rPr lang="en-US" sz="1600" noProof="0" dirty="0">
                <a:latin typeface="Century Gothic Regular"/>
                <a:cs typeface="Calibri Light"/>
              </a:rPr>
              <a:t>TransCelerate has provided this Risk Proportionality Framework for informational purposes only.  All adoption of this Framework is purely voluntary and should be based solely on the particular company’s unilateral decision. </a:t>
            </a:r>
          </a:p>
          <a:p>
            <a:pPr marL="0" indent="0">
              <a:buNone/>
            </a:pPr>
            <a:r>
              <a:rPr lang="en-US" sz="1600" noProof="0" dirty="0">
                <a:latin typeface="Century Gothic Regular"/>
                <a:cs typeface="Calibri Light"/>
              </a:rPr>
              <a:t>By using the Framework, you agree to the terms of use set out in this paragraph.  The Framework is not tailored to any particular factual situation and are provided ‘AS IS’ WITHOUT WARRANTY OF ANY KIND, EITHER EXPRESSED OR IMPLIED, INCLUDING, BUT NOT LIMITED TO, THE IMPLIED WARRANTIES OF FITNESS FOR A PARTICULAR PURPOSE, NON-INFRINGEMENT, OR MERCHANTABILITY.  </a:t>
            </a:r>
            <a:endParaRPr lang="en-US" sz="1600" noProof="0" dirty="0">
              <a:latin typeface="Century Gothic Regular"/>
            </a:endParaRPr>
          </a:p>
          <a:p>
            <a:pPr marL="0" indent="0">
              <a:buNone/>
            </a:pPr>
            <a:r>
              <a:rPr lang="en-US" sz="1600" noProof="0" dirty="0">
                <a:latin typeface="Century Gothic Regular"/>
                <a:cs typeface="Calibri Light"/>
              </a:rPr>
              <a:t>TransCelerate and its members do not accept any responsibility for any loss of any kind including loss of revenue, business, anticipated savings or profits, loss of goodwill or data, or for any indirect or consequential loss whatsoever to any person using the Framework.  Any party using the Framework bears sole and complete responsibility for ensuring that the Framework, whether modified or not, are suitable for the particular clinical trial, accurate, current, commercially reasonable under the circumstances, and comply with all applicable laws and regulations or regulatory guidance.</a:t>
            </a:r>
          </a:p>
          <a:p>
            <a:pPr marL="0" indent="0">
              <a:buNone/>
            </a:pPr>
            <a:endParaRPr lang="en-US" noProof="0" dirty="0"/>
          </a:p>
        </p:txBody>
      </p:sp>
      <p:sp>
        <p:nvSpPr>
          <p:cNvPr id="5" name="Text Placeholder 4">
            <a:extLst>
              <a:ext uri="{FF2B5EF4-FFF2-40B4-BE49-F238E27FC236}">
                <a16:creationId xmlns:a16="http://schemas.microsoft.com/office/drawing/2014/main" id="{55F9D644-821B-4983-9945-2D2DA07F3789}"/>
              </a:ext>
            </a:extLst>
          </p:cNvPr>
          <p:cNvSpPr>
            <a:spLocks noGrp="1"/>
          </p:cNvSpPr>
          <p:nvPr>
            <p:ph type="body" sz="quarter" idx="13"/>
          </p:nvPr>
        </p:nvSpPr>
        <p:spPr/>
        <p:txBody>
          <a:bodyPr/>
          <a:lstStyle/>
          <a:p>
            <a:r>
              <a:rPr lang="en-US" noProof="0" dirty="0"/>
              <a:t>Risk Proportionality Framework</a:t>
            </a:r>
          </a:p>
        </p:txBody>
      </p:sp>
      <p:sp>
        <p:nvSpPr>
          <p:cNvPr id="3" name="Slide Number Placeholder 2">
            <a:extLst>
              <a:ext uri="{FF2B5EF4-FFF2-40B4-BE49-F238E27FC236}">
                <a16:creationId xmlns:a16="http://schemas.microsoft.com/office/drawing/2014/main" id="{A2B2A8D7-533E-A8B8-1CBA-847A7C325800}"/>
              </a:ext>
            </a:extLst>
          </p:cNvPr>
          <p:cNvSpPr>
            <a:spLocks noGrp="1"/>
          </p:cNvSpPr>
          <p:nvPr>
            <p:ph type="sldNum" sz="quarter" idx="14"/>
          </p:nvPr>
        </p:nvSpPr>
        <p:spPr/>
        <p:txBody>
          <a:bodyPr/>
          <a:lstStyle/>
          <a:p>
            <a:fld id="{48F63A3B-78C7-47BE-AE5E-E10140E04643}" type="slidenum">
              <a:rPr lang="en-US" noProof="0" smtClean="0"/>
              <a:pPr/>
              <a:t>2</a:t>
            </a:fld>
            <a:endParaRPr lang="en-US" noProof="0" dirty="0"/>
          </a:p>
        </p:txBody>
      </p:sp>
      <p:sp>
        <p:nvSpPr>
          <p:cNvPr id="4" name="Title 3">
            <a:extLst>
              <a:ext uri="{FF2B5EF4-FFF2-40B4-BE49-F238E27FC236}">
                <a16:creationId xmlns:a16="http://schemas.microsoft.com/office/drawing/2014/main" id="{4117743A-0A0D-F245-A858-5CD07C43C04A}"/>
              </a:ext>
            </a:extLst>
          </p:cNvPr>
          <p:cNvSpPr>
            <a:spLocks noGrp="1"/>
          </p:cNvSpPr>
          <p:nvPr>
            <p:ph type="title"/>
          </p:nvPr>
        </p:nvSpPr>
        <p:spPr/>
        <p:txBody>
          <a:bodyPr/>
          <a:lstStyle/>
          <a:p>
            <a:r>
              <a:rPr lang="en-US" noProof="0" dirty="0"/>
              <a:t>Disclaimer</a:t>
            </a:r>
          </a:p>
        </p:txBody>
      </p:sp>
    </p:spTree>
    <p:extLst>
      <p:ext uri="{BB962C8B-B14F-4D97-AF65-F5344CB8AC3E}">
        <p14:creationId xmlns:p14="http://schemas.microsoft.com/office/powerpoint/2010/main" val="4091348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79DF073E-BDA9-B6A8-22D8-7AF3BE8E6E0D}"/>
              </a:ext>
            </a:extLst>
          </p:cNvPr>
          <p:cNvSpPr>
            <a:spLocks noGrp="1"/>
          </p:cNvSpPr>
          <p:nvPr>
            <p:ph idx="1"/>
          </p:nvPr>
        </p:nvSpPr>
        <p:spPr/>
        <p:txBody>
          <a:bodyPr/>
          <a:lstStyle/>
          <a:p>
            <a:pPr>
              <a:spcBef>
                <a:spcPts val="0"/>
              </a:spcBef>
            </a:pPr>
            <a:r>
              <a:rPr lang="en-US" b="1" u="sng" noProof="0" dirty="0"/>
              <a:t>Tools and Resources (as of 31/JAN/2025) </a:t>
            </a:r>
          </a:p>
          <a:p>
            <a:pPr marL="171450" indent="-171450" algn="l">
              <a:spcBef>
                <a:spcPts val="0"/>
              </a:spcBef>
              <a:buFont typeface="Arial" panose="020B0604020202020204" pitchFamily="34" charset="0"/>
              <a:buChar char="•"/>
            </a:pPr>
            <a:r>
              <a:rPr lang="en-US" b="0" i="0" noProof="0" dirty="0">
                <a:solidFill>
                  <a:srgbClr val="111111"/>
                </a:solidFill>
                <a:effectLst/>
              </a:rPr>
              <a:t>HMA-European Commission – EMA. Recommendation paper on decentralized elements in clinical trials. Published 13 December 2022. Available from: </a:t>
            </a:r>
            <a:r>
              <a:rPr lang="en-US" noProof="0" dirty="0">
                <a:hlinkClick r:id="rId2"/>
              </a:rPr>
              <a:t>2ccc46bf-2739-4b9a-ab6b-6f425db78c61_en</a:t>
            </a:r>
            <a:endParaRPr lang="en-US" noProof="0" dirty="0"/>
          </a:p>
          <a:p>
            <a:pPr marL="171450" indent="-171450" algn="l">
              <a:spcBef>
                <a:spcPts val="0"/>
              </a:spcBef>
              <a:buFont typeface="Arial" panose="020B0604020202020204" pitchFamily="34" charset="0"/>
              <a:buChar char="•"/>
            </a:pPr>
            <a:r>
              <a:rPr lang="en-US" b="0" i="0" noProof="0" dirty="0">
                <a:solidFill>
                  <a:srgbClr val="111111"/>
                </a:solidFill>
                <a:effectLst/>
              </a:rPr>
              <a:t>U.S. Food and Drug Administration (FDA). Guidance for Industry Part 11, Electronic Records; Electronic Signatures – Scope and Application. Available from: </a:t>
            </a:r>
            <a:r>
              <a:rPr lang="en-US" noProof="0" dirty="0">
                <a:hlinkClick r:id="rId3"/>
              </a:rPr>
              <a:t>Part 11, Electronic Records; Electronic Signatures - Scope and Application | FDA</a:t>
            </a:r>
            <a:endParaRPr lang="en-US" b="0" i="0" noProof="0" dirty="0">
              <a:solidFill>
                <a:srgbClr val="111111"/>
              </a:solidFill>
              <a:effectLst/>
            </a:endParaRPr>
          </a:p>
        </p:txBody>
      </p:sp>
      <p:sp>
        <p:nvSpPr>
          <p:cNvPr id="3" name="Slide Number Placeholder 2">
            <a:extLst>
              <a:ext uri="{FF2B5EF4-FFF2-40B4-BE49-F238E27FC236}">
                <a16:creationId xmlns:a16="http://schemas.microsoft.com/office/drawing/2014/main" id="{EDB5F65F-10C6-4761-A4BF-C60A55C46093}"/>
              </a:ext>
            </a:extLst>
          </p:cNvPr>
          <p:cNvSpPr>
            <a:spLocks noGrp="1"/>
          </p:cNvSpPr>
          <p:nvPr>
            <p:ph type="sldNum" sz="quarter" idx="10"/>
          </p:nvPr>
        </p:nvSpPr>
        <p:spPr>
          <a:xfrm>
            <a:off x="11614151" y="6334276"/>
            <a:ext cx="440804" cy="285600"/>
          </a:xfrm>
        </p:spPr>
        <p:txBody>
          <a:bodyPr/>
          <a:lstStyle/>
          <a:p>
            <a:pPr lvl="0"/>
            <a:fld id="{48F63A3B-78C7-47BE-AE5E-E10140E04643}" type="slidenum">
              <a:rPr lang="en-US" noProof="0" smtClean="0"/>
              <a:pPr lvl="0"/>
              <a:t>20</a:t>
            </a:fld>
            <a:endParaRPr lang="en-US" noProof="0" dirty="0"/>
          </a:p>
        </p:txBody>
      </p:sp>
      <p:sp>
        <p:nvSpPr>
          <p:cNvPr id="4" name="Title 3">
            <a:extLst>
              <a:ext uri="{FF2B5EF4-FFF2-40B4-BE49-F238E27FC236}">
                <a16:creationId xmlns:a16="http://schemas.microsoft.com/office/drawing/2014/main" id="{B7201A73-9EA9-419F-BE98-666EB63A38CF}"/>
              </a:ext>
            </a:extLst>
          </p:cNvPr>
          <p:cNvSpPr>
            <a:spLocks noGrp="1"/>
          </p:cNvSpPr>
          <p:nvPr>
            <p:ph type="title"/>
          </p:nvPr>
        </p:nvSpPr>
        <p:spPr>
          <a:xfrm>
            <a:off x="765243" y="384048"/>
            <a:ext cx="10779058" cy="387798"/>
          </a:xfrm>
        </p:spPr>
        <p:txBody>
          <a:bodyPr/>
          <a:lstStyle/>
          <a:p>
            <a:r>
              <a:rPr lang="en-US" noProof="0" dirty="0"/>
              <a:t>Record Access</a:t>
            </a:r>
          </a:p>
        </p:txBody>
      </p:sp>
    </p:spTree>
    <p:extLst>
      <p:ext uri="{BB962C8B-B14F-4D97-AF65-F5344CB8AC3E}">
        <p14:creationId xmlns:p14="http://schemas.microsoft.com/office/powerpoint/2010/main" val="33055870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A51112DE-0818-9EAB-0377-633386B8E908}"/>
              </a:ext>
            </a:extLst>
          </p:cNvPr>
          <p:cNvSpPr>
            <a:spLocks noGrp="1"/>
          </p:cNvSpPr>
          <p:nvPr>
            <p:ph idx="1"/>
          </p:nvPr>
        </p:nvSpPr>
        <p:spPr/>
        <p:txBody>
          <a:bodyPr lIns="0" tIns="45720" rIns="91440" bIns="45720" anchor="t"/>
          <a:lstStyle/>
          <a:p>
            <a:pPr marL="0" marR="0">
              <a:spcBef>
                <a:spcPts val="0"/>
              </a:spcBef>
              <a:spcAft>
                <a:spcPts val="0"/>
              </a:spcAft>
            </a:pPr>
            <a:r>
              <a:rPr lang="en-US" b="1" u="sng" noProof="0" dirty="0">
                <a:effectLst/>
                <a:ea typeface="Roboto" panose="02000000000000000000" pitchFamily="2" charset="0"/>
                <a:cs typeface="Roboto" panose="02000000000000000000" pitchFamily="2" charset="0"/>
              </a:rPr>
              <a:t>Evolution of Risk Based on Trial Design</a:t>
            </a:r>
            <a:endParaRPr lang="en-US" noProof="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noProof="0" dirty="0">
                <a:effectLst/>
                <a:ea typeface="Roboto"/>
                <a:cs typeface="Roboto"/>
              </a:rPr>
              <a:t>Protocol Adherence</a:t>
            </a:r>
            <a:r>
              <a:rPr lang="en-US" noProof="0" dirty="0">
                <a:effectLst/>
                <a:ea typeface="Times New Roman" panose="02020603050405020304" pitchFamily="18" charset="0"/>
                <a:cs typeface="Times New Roman"/>
              </a:rPr>
              <a:t> </a:t>
            </a:r>
            <a:r>
              <a:rPr lang="en-US" noProof="0" dirty="0">
                <a:effectLst/>
                <a:ea typeface="Helvetica" panose="020B0604020202020204" pitchFamily="34" charset="0"/>
                <a:cs typeface="Helvetica"/>
              </a:rPr>
              <a:t>is key in ensuring participant safety, data validity, and overall success of the trial. </a:t>
            </a:r>
            <a:endParaRPr lang="en-US" noProof="0" dirty="0">
              <a:effectLst/>
              <a:ea typeface="Times New Roman" panose="02020603050405020304" pitchFamily="18" charset="0"/>
              <a:cs typeface="Helvetica"/>
            </a:endParaRPr>
          </a:p>
          <a:p>
            <a:pPr marL="0" marR="0">
              <a:spcBef>
                <a:spcPts val="0"/>
              </a:spcBef>
              <a:spcAft>
                <a:spcPts val="0"/>
              </a:spcAft>
              <a:tabLst>
                <a:tab pos="457200" algn="l"/>
              </a:tabLst>
            </a:pPr>
            <a:r>
              <a:rPr lang="en-US" noProof="0" dirty="0">
                <a:effectLst/>
                <a:ea typeface="Helvetica" panose="020B0604020202020204" pitchFamily="34" charset="0"/>
                <a:cs typeface="Helvetica" panose="020B0604020202020204" pitchFamily="34" charset="0"/>
              </a:rPr>
              <a:t>Moving from a traditional trial design to a complex trial design (e.g., data source variability, multiplicity of service providers) may increase protocol adherence risk. </a:t>
            </a:r>
          </a:p>
          <a:p>
            <a:pPr marL="0" marR="0">
              <a:spcBef>
                <a:spcPts val="0"/>
              </a:spcBef>
              <a:spcAft>
                <a:spcPts val="0"/>
              </a:spcAft>
              <a:tabLst>
                <a:tab pos="457200" algn="l"/>
              </a:tabLst>
            </a:pPr>
            <a:endParaRPr lang="en-US" noProof="0" dirty="0">
              <a:effectLst/>
              <a:ea typeface="Times New Roman" panose="02020603050405020304" pitchFamily="18" charset="0"/>
              <a:cs typeface="Times New Roman" panose="02020603050405020304" pitchFamily="18" charset="0"/>
            </a:endParaRPr>
          </a:p>
          <a:p>
            <a:pPr marL="0" marR="0">
              <a:spcBef>
                <a:spcPts val="0"/>
              </a:spcBef>
              <a:spcAft>
                <a:spcPts val="0"/>
              </a:spcAft>
              <a:tabLst>
                <a:tab pos="457200" algn="l"/>
              </a:tabLst>
            </a:pPr>
            <a:r>
              <a:rPr lang="en-US" noProof="0" dirty="0">
                <a:effectLst/>
                <a:ea typeface="Roboto" panose="02000000000000000000" pitchFamily="2" charset="0"/>
                <a:cs typeface="Roboto" panose="02000000000000000000" pitchFamily="2" charset="0"/>
              </a:rPr>
              <a:t>ICH E3 Q&amp;A R1 instructs sponsors to consider trial design, critical procedures, key trial data, and participant protections when outlining what is an important Protocol Deviation for any given trial.  </a:t>
            </a:r>
          </a:p>
          <a:p>
            <a:pPr marL="0" marR="0">
              <a:spcBef>
                <a:spcPts val="0"/>
              </a:spcBef>
              <a:spcAft>
                <a:spcPts val="0"/>
              </a:spcAft>
              <a:tabLst>
                <a:tab pos="457200" algn="l"/>
              </a:tabLst>
            </a:pPr>
            <a:endParaRPr lang="en-US" noProof="0" dirty="0">
              <a:effectLst/>
              <a:ea typeface="Times New Roman" panose="02020603050405020304" pitchFamily="18" charset="0"/>
              <a:cs typeface="Times New Roman" panose="02020603050405020304" pitchFamily="18" charset="0"/>
            </a:endParaRPr>
          </a:p>
          <a:p>
            <a:pPr marL="0" marR="0">
              <a:spcBef>
                <a:spcPts val="0"/>
              </a:spcBef>
              <a:spcAft>
                <a:spcPts val="0"/>
              </a:spcAft>
              <a:tabLst>
                <a:tab pos="457200" algn="l"/>
              </a:tabLst>
            </a:pPr>
            <a:r>
              <a:rPr lang="en-US" noProof="0" dirty="0">
                <a:effectLst/>
                <a:ea typeface="Roboto"/>
                <a:cs typeface="Roboto"/>
              </a:rPr>
              <a:t>With the consideration for risk-based approaches now described in ICH E6 R3, the use of risk assessment tools when defining important Protocol Deviations would need to be considered. Examples include potential multiple data sources, multiple vendors, and more overall complex trial designs.  As such, a missed collection of data may be a more probable risk with decentralized trials and depending on what endpoint data is collected remotely, this protocol deviation may be more impactful.  </a:t>
            </a:r>
          </a:p>
          <a:p>
            <a:pPr marL="0" marR="0">
              <a:spcBef>
                <a:spcPts val="0"/>
              </a:spcBef>
              <a:spcAft>
                <a:spcPts val="0"/>
              </a:spcAft>
              <a:tabLst>
                <a:tab pos="457200" algn="l"/>
              </a:tabLst>
            </a:pPr>
            <a:endParaRPr lang="en-US" noProof="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noProof="0" dirty="0">
                <a:effectLst/>
                <a:ea typeface="Roboto" panose="02000000000000000000" pitchFamily="2" charset="0"/>
                <a:cs typeface="Roboto" panose="02000000000000000000" pitchFamily="2" charset="0"/>
              </a:rPr>
              <a:t>The approach to identifying and documenting Protocol Deviations may also evolve with the trial design. Hybrid and decentralized trials might increasingly depend on technological solutions, vendor support, and automated systems.</a:t>
            </a:r>
          </a:p>
          <a:p>
            <a:pPr marL="0" marR="0">
              <a:spcBef>
                <a:spcPts val="0"/>
              </a:spcBef>
              <a:spcAft>
                <a:spcPts val="0"/>
              </a:spcAft>
            </a:pPr>
            <a:endParaRPr lang="en-US" noProof="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b="1" u="sng" noProof="0" dirty="0">
                <a:effectLst/>
                <a:ea typeface="Roboto" panose="02000000000000000000" pitchFamily="2" charset="0"/>
                <a:cs typeface="Roboto" panose="02000000000000000000" pitchFamily="2" charset="0"/>
              </a:rPr>
              <a:t>Key Stakeholders</a:t>
            </a:r>
            <a:endParaRPr lang="en-US" noProof="0" dirty="0">
              <a:effectLst/>
              <a:ea typeface="Times New Roman" panose="02020603050405020304" pitchFamily="18" charset="0"/>
              <a:cs typeface="Times New Roman" panose="02020603050405020304" pitchFamily="18" charset="0"/>
            </a:endParaRPr>
          </a:p>
          <a:p>
            <a:pPr marL="171450" marR="0" lvl="0" indent="-171450">
              <a:spcBef>
                <a:spcPts val="0"/>
              </a:spcBef>
              <a:spcAft>
                <a:spcPts val="0"/>
              </a:spcAft>
              <a:buFont typeface="Arial" panose="020B0604020202020204" pitchFamily="34" charset="0"/>
              <a:buChar char="•"/>
            </a:pPr>
            <a:r>
              <a:rPr lang="en-US" noProof="0" dirty="0">
                <a:effectLst/>
                <a:ea typeface="Roboto" panose="02000000000000000000" pitchFamily="2" charset="0"/>
                <a:cs typeface="Roboto" panose="02000000000000000000" pitchFamily="2" charset="0"/>
              </a:rPr>
              <a:t>Sponsors</a:t>
            </a:r>
            <a:endParaRPr lang="en-US" noProof="0" dirty="0">
              <a:effectLst/>
              <a:ea typeface="Times New Roman" panose="02020603050405020304" pitchFamily="18" charset="0"/>
              <a:cs typeface="Times New Roman" panose="02020603050405020304" pitchFamily="18" charset="0"/>
            </a:endParaRPr>
          </a:p>
          <a:p>
            <a:pPr marL="171450" marR="0" lvl="0" indent="-171450">
              <a:spcBef>
                <a:spcPts val="0"/>
              </a:spcBef>
              <a:spcAft>
                <a:spcPts val="0"/>
              </a:spcAft>
              <a:buFont typeface="Arial" panose="020B0604020202020204" pitchFamily="34" charset="0"/>
              <a:buChar char="•"/>
            </a:pPr>
            <a:r>
              <a:rPr lang="en-US" noProof="0" dirty="0">
                <a:effectLst/>
                <a:ea typeface="Roboto" panose="02000000000000000000" pitchFamily="2" charset="0"/>
                <a:cs typeface="Roboto" panose="02000000000000000000" pitchFamily="2" charset="0"/>
              </a:rPr>
              <a:t>Vendors / CROs</a:t>
            </a:r>
            <a:endParaRPr lang="en-US" noProof="0" dirty="0">
              <a:effectLst/>
              <a:ea typeface="Times New Roman" panose="02020603050405020304" pitchFamily="18" charset="0"/>
              <a:cs typeface="Times New Roman" panose="02020603050405020304" pitchFamily="18" charset="0"/>
            </a:endParaRPr>
          </a:p>
          <a:p>
            <a:pPr marL="171450" marR="0" lvl="0" indent="-171450">
              <a:spcBef>
                <a:spcPts val="0"/>
              </a:spcBef>
              <a:spcAft>
                <a:spcPts val="0"/>
              </a:spcAft>
              <a:buFont typeface="Arial" panose="020B0604020202020204" pitchFamily="34" charset="0"/>
              <a:buChar char="•"/>
            </a:pPr>
            <a:r>
              <a:rPr lang="en-US" noProof="0" dirty="0">
                <a:effectLst/>
                <a:ea typeface="Roboto" panose="02000000000000000000" pitchFamily="2" charset="0"/>
                <a:cs typeface="Roboto" panose="02000000000000000000" pitchFamily="2" charset="0"/>
              </a:rPr>
              <a:t>Institutions &amp; Investigators</a:t>
            </a:r>
            <a:endParaRPr lang="en-US" noProof="0" dirty="0">
              <a:effectLst/>
              <a:ea typeface="Times New Roman" panose="02020603050405020304" pitchFamily="18" charset="0"/>
              <a:cs typeface="Times New Roman" panose="02020603050405020304" pitchFamily="18" charset="0"/>
            </a:endParaRPr>
          </a:p>
          <a:p>
            <a:pPr marL="171450" marR="0" lvl="0" indent="-171450">
              <a:spcBef>
                <a:spcPts val="0"/>
              </a:spcBef>
              <a:spcAft>
                <a:spcPts val="0"/>
              </a:spcAft>
              <a:buFont typeface="Arial" panose="020B0604020202020204" pitchFamily="34" charset="0"/>
              <a:buChar char="•"/>
            </a:pPr>
            <a:r>
              <a:rPr lang="en-US" noProof="0" dirty="0">
                <a:effectLst/>
                <a:ea typeface="Roboto" panose="02000000000000000000" pitchFamily="2" charset="0"/>
                <a:cs typeface="Roboto" panose="02000000000000000000" pitchFamily="2" charset="0"/>
              </a:rPr>
              <a:t>Trial Participants</a:t>
            </a:r>
            <a:endParaRPr lang="en-US" noProof="0" dirty="0"/>
          </a:p>
        </p:txBody>
      </p:sp>
      <p:sp>
        <p:nvSpPr>
          <p:cNvPr id="3" name="Slide Number Placeholder 2">
            <a:extLst>
              <a:ext uri="{FF2B5EF4-FFF2-40B4-BE49-F238E27FC236}">
                <a16:creationId xmlns:a16="http://schemas.microsoft.com/office/drawing/2014/main" id="{EDB5F65F-10C6-4761-A4BF-C60A55C46093}"/>
              </a:ext>
            </a:extLst>
          </p:cNvPr>
          <p:cNvSpPr>
            <a:spLocks noGrp="1"/>
          </p:cNvSpPr>
          <p:nvPr>
            <p:ph type="sldNum" sz="quarter" idx="10"/>
          </p:nvPr>
        </p:nvSpPr>
        <p:spPr>
          <a:xfrm>
            <a:off x="11614151" y="6334276"/>
            <a:ext cx="440804" cy="285600"/>
          </a:xfrm>
        </p:spPr>
        <p:txBody>
          <a:bodyPr/>
          <a:lstStyle/>
          <a:p>
            <a:pPr lvl="0"/>
            <a:fld id="{48F63A3B-78C7-47BE-AE5E-E10140E04643}" type="slidenum">
              <a:rPr lang="en-US" noProof="0" smtClean="0"/>
              <a:pPr lvl="0"/>
              <a:t>21</a:t>
            </a:fld>
            <a:endParaRPr lang="en-US" noProof="0" dirty="0"/>
          </a:p>
        </p:txBody>
      </p:sp>
      <p:sp>
        <p:nvSpPr>
          <p:cNvPr id="4" name="Title 3">
            <a:extLst>
              <a:ext uri="{FF2B5EF4-FFF2-40B4-BE49-F238E27FC236}">
                <a16:creationId xmlns:a16="http://schemas.microsoft.com/office/drawing/2014/main" id="{B7201A73-9EA9-419F-BE98-666EB63A38CF}"/>
              </a:ext>
            </a:extLst>
          </p:cNvPr>
          <p:cNvSpPr>
            <a:spLocks noGrp="1"/>
          </p:cNvSpPr>
          <p:nvPr>
            <p:ph type="title"/>
          </p:nvPr>
        </p:nvSpPr>
        <p:spPr>
          <a:xfrm>
            <a:off x="765243" y="384048"/>
            <a:ext cx="10779058" cy="387798"/>
          </a:xfrm>
        </p:spPr>
        <p:txBody>
          <a:bodyPr/>
          <a:lstStyle/>
          <a:p>
            <a:r>
              <a:rPr lang="en-US" noProof="0" dirty="0"/>
              <a:t>Protocol Adherence</a:t>
            </a:r>
          </a:p>
        </p:txBody>
      </p:sp>
    </p:spTree>
    <p:extLst>
      <p:ext uri="{BB962C8B-B14F-4D97-AF65-F5344CB8AC3E}">
        <p14:creationId xmlns:p14="http://schemas.microsoft.com/office/powerpoint/2010/main" val="17644402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A51112DE-0818-9EAB-0377-633386B8E908}"/>
              </a:ext>
            </a:extLst>
          </p:cNvPr>
          <p:cNvSpPr>
            <a:spLocks noGrp="1"/>
          </p:cNvSpPr>
          <p:nvPr>
            <p:ph idx="1"/>
          </p:nvPr>
        </p:nvSpPr>
        <p:spPr/>
        <p:txBody>
          <a:bodyPr lIns="0" tIns="45720" rIns="91440" bIns="45720" anchor="t"/>
          <a:lstStyle/>
          <a:p>
            <a:pPr marL="0" marR="0">
              <a:spcBef>
                <a:spcPts val="0"/>
              </a:spcBef>
              <a:spcAft>
                <a:spcPts val="0"/>
              </a:spcAft>
            </a:pPr>
            <a:r>
              <a:rPr lang="en-US" b="1" u="sng" noProof="0" dirty="0">
                <a:effectLst/>
                <a:ea typeface="Roboto" panose="02000000000000000000" pitchFamily="2" charset="0"/>
                <a:cs typeface="Roboto" panose="02000000000000000000" pitchFamily="2" charset="0"/>
              </a:rPr>
              <a:t>Considerations to Manage, Minimize, or Accept Risk</a:t>
            </a:r>
            <a:endParaRPr lang="en-US" noProof="0" dirty="0">
              <a:effectLst/>
              <a:ea typeface="Times New Roman" panose="02020603050405020304" pitchFamily="18" charset="0"/>
              <a:cs typeface="Times New Roman" panose="02020603050405020304" pitchFamily="18" charset="0"/>
            </a:endParaRPr>
          </a:p>
          <a:p>
            <a:pPr marL="171450" marR="0" lvl="0" indent="-171450">
              <a:spcBef>
                <a:spcPts val="0"/>
              </a:spcBef>
              <a:spcAft>
                <a:spcPts val="0"/>
              </a:spcAft>
              <a:buFont typeface="Arial" panose="020B0604020202020204" pitchFamily="34" charset="0"/>
              <a:buChar char="•"/>
            </a:pPr>
            <a:r>
              <a:rPr lang="en-US" noProof="0" dirty="0">
                <a:effectLst/>
                <a:ea typeface="Roboto"/>
                <a:cs typeface="Roboto"/>
              </a:rPr>
              <a:t>Well-written protocol</a:t>
            </a:r>
            <a:r>
              <a:rPr lang="en-US" noProof="0" dirty="0">
                <a:ea typeface="Roboto"/>
                <a:cs typeface="Roboto"/>
              </a:rPr>
              <a:t> that does not leave trial activities open to interpretation</a:t>
            </a:r>
          </a:p>
          <a:p>
            <a:pPr marL="171450" marR="0" lvl="0" indent="-171450">
              <a:spcBef>
                <a:spcPts val="0"/>
              </a:spcBef>
              <a:spcAft>
                <a:spcPts val="0"/>
              </a:spcAft>
              <a:buFont typeface="Arial" panose="020B0604020202020204" pitchFamily="34" charset="0"/>
              <a:buChar char="•"/>
            </a:pPr>
            <a:r>
              <a:rPr lang="en-US" noProof="0" dirty="0">
                <a:ea typeface="Roboto"/>
                <a:cs typeface="Roboto"/>
              </a:rPr>
              <a:t>Protocol</a:t>
            </a:r>
            <a:r>
              <a:rPr lang="en-US" noProof="0" dirty="0">
                <a:effectLst/>
                <a:ea typeface="Roboto"/>
                <a:cs typeface="Roboto"/>
              </a:rPr>
              <a:t> understanding is critical for the conduct of the trial through all stakeholders whatever the trial design</a:t>
            </a:r>
            <a:r>
              <a:rPr lang="en-US" noProof="0" dirty="0">
                <a:ea typeface="Roboto"/>
                <a:cs typeface="Roboto"/>
              </a:rPr>
              <a:t>, which means securing </a:t>
            </a:r>
            <a:r>
              <a:rPr lang="en-US" noProof="0" dirty="0">
                <a:effectLst/>
                <a:ea typeface="Roboto"/>
                <a:cs typeface="Roboto"/>
              </a:rPr>
              <a:t>controls over protocol adherence will </a:t>
            </a:r>
            <a:r>
              <a:rPr lang="en-US" noProof="0" dirty="0">
                <a:ea typeface="Roboto"/>
                <a:cs typeface="Roboto"/>
              </a:rPr>
              <a:t>be important to promoting</a:t>
            </a:r>
            <a:r>
              <a:rPr lang="en-US" noProof="0" dirty="0">
                <a:effectLst/>
                <a:ea typeface="Roboto"/>
                <a:cs typeface="Roboto"/>
              </a:rPr>
              <a:t> acceptable protocol compliance. </a:t>
            </a:r>
          </a:p>
          <a:p>
            <a:pPr marL="171450" indent="-171450">
              <a:spcBef>
                <a:spcPts val="0"/>
              </a:spcBef>
              <a:buFont typeface="Arial" panose="020B0604020202020204" pitchFamily="34" charset="0"/>
              <a:buChar char="•"/>
            </a:pPr>
            <a:r>
              <a:rPr lang="en-US" noProof="0" dirty="0">
                <a:ea typeface="Roboto"/>
                <a:cs typeface="Roboto"/>
              </a:rPr>
              <a:t>Consider applying risk-based</a:t>
            </a:r>
            <a:r>
              <a:rPr lang="en-US" noProof="0" dirty="0">
                <a:effectLst/>
                <a:ea typeface="Roboto"/>
                <a:cs typeface="Roboto"/>
              </a:rPr>
              <a:t> monitoring through additional measures (e.g., central monitoring) to detect important protocol deviations, and how its implementation </a:t>
            </a:r>
            <a:r>
              <a:rPr lang="en-US" noProof="0" dirty="0">
                <a:ea typeface="Roboto"/>
                <a:cs typeface="Roboto"/>
              </a:rPr>
              <a:t>may vary </a:t>
            </a:r>
            <a:r>
              <a:rPr lang="en-US" noProof="0" dirty="0">
                <a:effectLst/>
                <a:ea typeface="Roboto"/>
                <a:cs typeface="Roboto"/>
              </a:rPr>
              <a:t>across traditional, hybrid, and decentralized trials.</a:t>
            </a:r>
          </a:p>
          <a:p>
            <a:pPr marL="171450" marR="0" lvl="0" indent="-171450">
              <a:spcBef>
                <a:spcPts val="0"/>
              </a:spcBef>
              <a:spcAft>
                <a:spcPts val="0"/>
              </a:spcAft>
              <a:buFont typeface="Arial" panose="020B0604020202020204" pitchFamily="34" charset="0"/>
              <a:buChar char="•"/>
            </a:pPr>
            <a:r>
              <a:rPr lang="en-US" noProof="0" dirty="0">
                <a:effectLst/>
                <a:ea typeface="Roboto"/>
                <a:cs typeface="Roboto"/>
              </a:rPr>
              <a:t>Ascertain methods for identifying protocol deviations. Assess what can be automated versus what requires manual data review.</a:t>
            </a:r>
          </a:p>
          <a:p>
            <a:pPr marL="171450" indent="-171450">
              <a:spcBef>
                <a:spcPts val="0"/>
              </a:spcBef>
              <a:buFont typeface="Arial" panose="020B0604020202020204" pitchFamily="34" charset="0"/>
              <a:buChar char="•"/>
            </a:pPr>
            <a:r>
              <a:rPr lang="en-US" noProof="0" dirty="0">
                <a:ea typeface="Roboto"/>
                <a:cs typeface="Roboto"/>
              </a:rPr>
              <a:t>Consider the</a:t>
            </a:r>
            <a:r>
              <a:rPr lang="en-US" noProof="0" dirty="0">
                <a:effectLst/>
                <a:ea typeface="Roboto"/>
                <a:cs typeface="Roboto"/>
              </a:rPr>
              <a:t> use of Key Risk Indicators/Quality Tolerance Limits for early detection of protocol deviations, enabling timely and effective corrective actions.</a:t>
            </a:r>
          </a:p>
          <a:p>
            <a:pPr marL="171450" indent="-171450">
              <a:spcBef>
                <a:spcPts val="0"/>
              </a:spcBef>
              <a:buFont typeface="Arial" panose="020B0604020202020204" pitchFamily="34" charset="0"/>
              <a:buChar char="•"/>
            </a:pPr>
            <a:r>
              <a:rPr lang="en-US" noProof="0" dirty="0">
                <a:ea typeface="Roboto"/>
                <a:cs typeface="Times New Roman"/>
              </a:rPr>
              <a:t>Consider </a:t>
            </a:r>
            <a:r>
              <a:rPr lang="en-US" noProof="0" dirty="0">
                <a:ea typeface="+mn-lt"/>
                <a:cs typeface="+mn-lt"/>
              </a:rPr>
              <a:t>how technologies, such as Artificial Intelligence/ Machine Learning may enhance early detection</a:t>
            </a:r>
            <a:endParaRPr lang="en-US" noProof="0" dirty="0">
              <a:ea typeface="Roboto"/>
              <a:cs typeface="Roboto"/>
            </a:endParaRPr>
          </a:p>
          <a:p>
            <a:pPr marL="171450" marR="0" lvl="0" indent="-171450">
              <a:spcBef>
                <a:spcPts val="0"/>
              </a:spcBef>
              <a:spcAft>
                <a:spcPts val="0"/>
              </a:spcAft>
              <a:buFont typeface="Arial" panose="020B0604020202020204" pitchFamily="34" charset="0"/>
              <a:buChar char="•"/>
            </a:pPr>
            <a:r>
              <a:rPr lang="en-US" noProof="0" dirty="0">
                <a:effectLst/>
                <a:ea typeface="Roboto"/>
                <a:cs typeface="Roboto"/>
              </a:rPr>
              <a:t>Regular analysis of protocol deviations should be conducted to spot</a:t>
            </a:r>
            <a:r>
              <a:rPr lang="en-US" noProof="0" dirty="0">
                <a:effectLst/>
                <a:ea typeface="Times New Roman" panose="02020603050405020304" pitchFamily="18" charset="0"/>
                <a:cs typeface="Times New Roman"/>
              </a:rPr>
              <a:t> </a:t>
            </a:r>
            <a:r>
              <a:rPr lang="en-US" noProof="0" dirty="0">
                <a:effectLst/>
                <a:ea typeface="Roboto"/>
                <a:cs typeface="Roboto"/>
              </a:rPr>
              <a:t>signals and apply suitable mitigation tactics if needed. The feasibility of these tactics may be dependent on the trial design.</a:t>
            </a:r>
          </a:p>
          <a:p>
            <a:pPr marL="171450" marR="0" lvl="0" indent="-171450">
              <a:spcBef>
                <a:spcPts val="0"/>
              </a:spcBef>
              <a:spcAft>
                <a:spcPts val="0"/>
              </a:spcAft>
              <a:buFont typeface="Arial" panose="020B0604020202020204" pitchFamily="34" charset="0"/>
              <a:buChar char="•"/>
            </a:pPr>
            <a:endParaRPr lang="en-US" noProof="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b="1" u="sng" noProof="0" dirty="0">
                <a:effectLst/>
                <a:ea typeface="Times New Roman" panose="02020603050405020304" pitchFamily="18" charset="0"/>
                <a:cs typeface="Times New Roman" panose="02020603050405020304" pitchFamily="18" charset="0"/>
              </a:rPr>
              <a:t>Value and Potential Benefits of Using a Risk Proportionate Approach</a:t>
            </a:r>
            <a:endParaRPr lang="en-US" noProof="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noProof="0" dirty="0">
                <a:effectLst/>
                <a:ea typeface="Roboto" panose="02000000000000000000" pitchFamily="2" charset="0"/>
                <a:cs typeface="Roboto" panose="02000000000000000000" pitchFamily="2" charset="0"/>
              </a:rPr>
              <a:t>Effective identification of important protocol deviations minimizes irrelevant data (“noise”) and ensures significant findings (“signals”) are not overlooked during analysis.</a:t>
            </a:r>
          </a:p>
          <a:p>
            <a:pPr marL="0" marR="0">
              <a:spcBef>
                <a:spcPts val="0"/>
              </a:spcBef>
              <a:spcAft>
                <a:spcPts val="0"/>
              </a:spcAft>
            </a:pPr>
            <a:endParaRPr lang="en-US" noProof="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b="1" u="sng" noProof="0" dirty="0">
                <a:effectLst/>
                <a:ea typeface="Aptos" panose="020B0004020202020204" pitchFamily="34" charset="0"/>
                <a:cs typeface="Aptos" panose="020B0004020202020204" pitchFamily="34" charset="0"/>
              </a:rPr>
              <a:t>Tools and Resources (as of 31/JAN/2025)</a:t>
            </a:r>
            <a:r>
              <a:rPr lang="en-US" noProof="0" dirty="0">
                <a:effectLst/>
                <a:ea typeface="Arial" panose="020B0604020202020204" pitchFamily="34" charset="0"/>
                <a:cs typeface="Arial"/>
              </a:rPr>
              <a:t> </a:t>
            </a:r>
            <a:endParaRPr lang="en-US" noProof="0" dirty="0">
              <a:effectLst/>
              <a:ea typeface="Times New Roman" panose="02020603050405020304" pitchFamily="18" charset="0"/>
              <a:cs typeface="Arial"/>
            </a:endParaRPr>
          </a:p>
          <a:p>
            <a:pPr marL="171450" indent="-171450" algn="l">
              <a:spcBef>
                <a:spcPts val="0"/>
              </a:spcBef>
              <a:buFont typeface="Arial" panose="020B0604020202020204" pitchFamily="34" charset="0"/>
              <a:buChar char="•"/>
            </a:pPr>
            <a:r>
              <a:rPr lang="en-US" b="0" i="0" noProof="0" dirty="0">
                <a:solidFill>
                  <a:srgbClr val="111111"/>
                </a:solidFill>
                <a:effectLst/>
              </a:rPr>
              <a:t>Galuchie L, Stewart C, Meloni F. Protocol Deviations: A Holistic Approach from Defining to Reporting. Ther Innov Regul Sci. 2021;55:733-742. doi:10.1007/s43441-021-00269-w. Available from: </a:t>
            </a:r>
            <a:r>
              <a:rPr lang="en-US" b="0" i="0" noProof="0" dirty="0">
                <a:solidFill>
                  <a:srgbClr val="111111"/>
                </a:solidFill>
                <a:effectLst/>
                <a:hlinkClick r:id="rId2"/>
              </a:rPr>
              <a:t>https://rdcu.be/dzFXk</a:t>
            </a:r>
            <a:r>
              <a:rPr lang="en-US" b="0" i="0" noProof="0" dirty="0">
                <a:solidFill>
                  <a:srgbClr val="111111"/>
                </a:solidFill>
                <a:effectLst/>
              </a:rPr>
              <a:t> </a:t>
            </a:r>
          </a:p>
          <a:p>
            <a:pPr marL="171450" indent="-171450" algn="l">
              <a:spcBef>
                <a:spcPts val="0"/>
              </a:spcBef>
              <a:buFont typeface="Arial" panose="020B0604020202020204" pitchFamily="34" charset="0"/>
              <a:buChar char="•"/>
            </a:pPr>
            <a:r>
              <a:rPr lang="en-US" b="0" i="0" noProof="0" dirty="0">
                <a:solidFill>
                  <a:srgbClr val="111111"/>
                </a:solidFill>
                <a:effectLst/>
              </a:rPr>
              <a:t>TransCelerate Biopharma. Protocol Deviations. Available from: </a:t>
            </a:r>
            <a:r>
              <a:rPr lang="en-US" b="0" i="0" noProof="0" dirty="0">
                <a:solidFill>
                  <a:srgbClr val="111111"/>
                </a:solidFill>
                <a:effectLst/>
                <a:hlinkClick r:id="rId3"/>
              </a:rPr>
              <a:t>https://www.transceleratebiopharmainc.com/initiatives/protocol-deviations</a:t>
            </a:r>
            <a:r>
              <a:rPr lang="en-US" b="0" i="0" noProof="0" dirty="0">
                <a:solidFill>
                  <a:srgbClr val="111111"/>
                </a:solidFill>
                <a:effectLst/>
              </a:rPr>
              <a:t> </a:t>
            </a:r>
          </a:p>
          <a:p>
            <a:pPr marL="171450" indent="-171450" algn="l">
              <a:spcBef>
                <a:spcPts val="0"/>
              </a:spcBef>
              <a:buFont typeface="Arial" panose="020B0604020202020204" pitchFamily="34" charset="0"/>
              <a:buChar char="•"/>
            </a:pPr>
            <a:r>
              <a:rPr lang="en-US" b="0" i="0" noProof="0" dirty="0">
                <a:solidFill>
                  <a:srgbClr val="111111"/>
                </a:solidFill>
                <a:effectLst/>
              </a:rPr>
              <a:t>U.S. Food and Drug Administration (FDA). Guidance for Industry, E3 Structure and Content of Clinical Study Reports, Questions and Answers (R1). Available from: </a:t>
            </a:r>
            <a:r>
              <a:rPr lang="en-US" b="0" i="0" noProof="0" dirty="0">
                <a:solidFill>
                  <a:srgbClr val="111111"/>
                </a:solidFill>
                <a:effectLst/>
                <a:hlinkClick r:id="rId4"/>
              </a:rPr>
              <a:t>https://www.fda.gov/media/84857/download</a:t>
            </a:r>
            <a:r>
              <a:rPr lang="en-US" b="0" i="0" noProof="0" dirty="0">
                <a:solidFill>
                  <a:srgbClr val="111111"/>
                </a:solidFill>
                <a:effectLst/>
              </a:rPr>
              <a:t> </a:t>
            </a:r>
          </a:p>
        </p:txBody>
      </p:sp>
      <p:sp>
        <p:nvSpPr>
          <p:cNvPr id="3" name="Slide Number Placeholder 2">
            <a:extLst>
              <a:ext uri="{FF2B5EF4-FFF2-40B4-BE49-F238E27FC236}">
                <a16:creationId xmlns:a16="http://schemas.microsoft.com/office/drawing/2014/main" id="{EDB5F65F-10C6-4761-A4BF-C60A55C46093}"/>
              </a:ext>
            </a:extLst>
          </p:cNvPr>
          <p:cNvSpPr>
            <a:spLocks noGrp="1"/>
          </p:cNvSpPr>
          <p:nvPr>
            <p:ph type="sldNum" sz="quarter" idx="10"/>
          </p:nvPr>
        </p:nvSpPr>
        <p:spPr>
          <a:xfrm>
            <a:off x="11614151" y="6334276"/>
            <a:ext cx="440804" cy="285600"/>
          </a:xfrm>
        </p:spPr>
        <p:txBody>
          <a:bodyPr/>
          <a:lstStyle/>
          <a:p>
            <a:pPr lvl="0"/>
            <a:fld id="{48F63A3B-78C7-47BE-AE5E-E10140E04643}" type="slidenum">
              <a:rPr lang="en-US" noProof="0" smtClean="0"/>
              <a:pPr lvl="0"/>
              <a:t>22</a:t>
            </a:fld>
            <a:endParaRPr lang="en-US" noProof="0" dirty="0"/>
          </a:p>
        </p:txBody>
      </p:sp>
      <p:sp>
        <p:nvSpPr>
          <p:cNvPr id="4" name="Title 3">
            <a:extLst>
              <a:ext uri="{FF2B5EF4-FFF2-40B4-BE49-F238E27FC236}">
                <a16:creationId xmlns:a16="http://schemas.microsoft.com/office/drawing/2014/main" id="{B7201A73-9EA9-419F-BE98-666EB63A38CF}"/>
              </a:ext>
            </a:extLst>
          </p:cNvPr>
          <p:cNvSpPr>
            <a:spLocks noGrp="1"/>
          </p:cNvSpPr>
          <p:nvPr>
            <p:ph type="title"/>
          </p:nvPr>
        </p:nvSpPr>
        <p:spPr>
          <a:xfrm>
            <a:off x="765243" y="384048"/>
            <a:ext cx="10779058" cy="387798"/>
          </a:xfrm>
        </p:spPr>
        <p:txBody>
          <a:bodyPr/>
          <a:lstStyle/>
          <a:p>
            <a:r>
              <a:rPr lang="en-US" noProof="0" dirty="0"/>
              <a:t>Protocol Adherence</a:t>
            </a:r>
          </a:p>
        </p:txBody>
      </p:sp>
    </p:spTree>
    <p:extLst>
      <p:ext uri="{BB962C8B-B14F-4D97-AF65-F5344CB8AC3E}">
        <p14:creationId xmlns:p14="http://schemas.microsoft.com/office/powerpoint/2010/main" val="14292043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C90DFFD6-D034-C3F9-4281-D07E1FD188AF}"/>
              </a:ext>
            </a:extLst>
          </p:cNvPr>
          <p:cNvSpPr>
            <a:spLocks noGrp="1"/>
          </p:cNvSpPr>
          <p:nvPr>
            <p:ph idx="1"/>
          </p:nvPr>
        </p:nvSpPr>
        <p:spPr>
          <a:xfrm>
            <a:off x="777240" y="1170432"/>
            <a:ext cx="10793550" cy="4515698"/>
          </a:xfrm>
        </p:spPr>
        <p:txBody>
          <a:bodyPr lIns="0" tIns="45720" rIns="91440" bIns="45720" anchor="t"/>
          <a:lstStyle/>
          <a:p>
            <a:pPr marL="0" marR="0">
              <a:spcBef>
                <a:spcPts val="0"/>
              </a:spcBef>
              <a:spcAft>
                <a:spcPts val="0"/>
              </a:spcAft>
            </a:pPr>
            <a:r>
              <a:rPr lang="en-US" b="1" u="sng" noProof="0" dirty="0">
                <a:effectLst/>
                <a:ea typeface="Roboto" panose="02000000000000000000" pitchFamily="2" charset="0"/>
                <a:cs typeface="Roboto" panose="02000000000000000000" pitchFamily="2" charset="0"/>
              </a:rPr>
              <a:t>Evolution of Risk Based on Trial Design</a:t>
            </a:r>
            <a:endParaRPr lang="en-US" noProof="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noProof="0" dirty="0">
                <a:effectLst/>
                <a:ea typeface="Roboto"/>
                <a:cs typeface="Roboto"/>
              </a:rPr>
              <a:t>In the context of complex trial designs, particularly during the execution phase, it is crucial to understand the availability of all resources to guarantee that adequate resources are dedicated to properly conducting a trial for its duration. The resources required for the management of clinical trials, especially in the case of hybrid and decentralized trials, may need re-evaluation. This re-evaluation should emphasize a clear delineation of roles and responsibilities, which are pivotal to the Critical-to-Quality aspects of a trial. </a:t>
            </a:r>
          </a:p>
          <a:p>
            <a:pPr marL="0" marR="0">
              <a:spcBef>
                <a:spcPts val="0"/>
              </a:spcBef>
              <a:spcAft>
                <a:spcPts val="0"/>
              </a:spcAft>
            </a:pPr>
            <a:endParaRPr lang="en-US" noProof="0" dirty="0">
              <a:effectLst/>
              <a:ea typeface="Roboto" panose="02000000000000000000" pitchFamily="2" charset="0"/>
              <a:cs typeface="Roboto" panose="02000000000000000000" pitchFamily="2" charset="0"/>
            </a:endParaRPr>
          </a:p>
          <a:p>
            <a:pPr marL="0" marR="0">
              <a:spcBef>
                <a:spcPts val="0"/>
              </a:spcBef>
              <a:spcAft>
                <a:spcPts val="0"/>
              </a:spcAft>
            </a:pPr>
            <a:r>
              <a:rPr lang="en-US" noProof="0" dirty="0">
                <a:effectLst/>
                <a:ea typeface="Roboto" panose="02000000000000000000" pitchFamily="2" charset="0"/>
                <a:cs typeface="Roboto" panose="02000000000000000000" pitchFamily="2" charset="0"/>
              </a:rPr>
              <a:t>A thorough evaluation of resources is particularly pertinent for hybrid and decentralized trials, where assessments and procedures may take place in non-traditional settings, such as participant homes or local healthcare facilities, and are carried out by various parties including subcontractors, participants, or local healthcare professionals. In such scenarios, these activities may not be under the stringent control of a well-established, independent quality management system.</a:t>
            </a:r>
            <a:endParaRPr lang="en-US" noProof="0" dirty="0">
              <a:effectLst/>
              <a:ea typeface="Times New Roman" panose="02020603050405020304" pitchFamily="18" charset="0"/>
              <a:cs typeface="Times New Roman" panose="02020603050405020304" pitchFamily="18" charset="0"/>
            </a:endParaRPr>
          </a:p>
          <a:p>
            <a:pPr marL="0" marR="0">
              <a:spcBef>
                <a:spcPts val="0"/>
              </a:spcBef>
              <a:spcAft>
                <a:spcPts val="0"/>
              </a:spcAft>
            </a:pPr>
            <a:endParaRPr lang="en-US" b="1" u="sng" noProof="0" dirty="0">
              <a:effectLst/>
              <a:ea typeface="Roboto" panose="02000000000000000000" pitchFamily="2" charset="0"/>
              <a:cs typeface="Roboto" panose="02000000000000000000" pitchFamily="2" charset="0"/>
            </a:endParaRPr>
          </a:p>
          <a:p>
            <a:pPr marL="0" marR="0">
              <a:spcBef>
                <a:spcPts val="0"/>
              </a:spcBef>
              <a:spcAft>
                <a:spcPts val="0"/>
              </a:spcAft>
            </a:pPr>
            <a:r>
              <a:rPr lang="en-US" b="1" u="sng" noProof="0" dirty="0">
                <a:effectLst/>
                <a:ea typeface="Roboto" panose="02000000000000000000" pitchFamily="2" charset="0"/>
                <a:cs typeface="Roboto" panose="02000000000000000000" pitchFamily="2" charset="0"/>
              </a:rPr>
              <a:t>Key Stakeholders</a:t>
            </a:r>
            <a:endParaRPr lang="en-US" noProof="0" dirty="0">
              <a:effectLst/>
              <a:ea typeface="Times New Roman" panose="02020603050405020304" pitchFamily="18" charset="0"/>
              <a:cs typeface="Times New Roman" panose="02020603050405020304" pitchFamily="18" charset="0"/>
            </a:endParaRPr>
          </a:p>
          <a:p>
            <a:pPr marL="171450" marR="0" lvl="0" indent="-171450">
              <a:spcBef>
                <a:spcPts val="0"/>
              </a:spcBef>
              <a:spcAft>
                <a:spcPts val="0"/>
              </a:spcAft>
              <a:buFont typeface="Arial" panose="020B0604020202020204" pitchFamily="34" charset="0"/>
              <a:buChar char="•"/>
            </a:pPr>
            <a:r>
              <a:rPr lang="en-US" noProof="0" dirty="0">
                <a:effectLst/>
                <a:ea typeface="Roboto" panose="02000000000000000000" pitchFamily="2" charset="0"/>
                <a:cs typeface="Roboto" panose="02000000000000000000" pitchFamily="2" charset="0"/>
              </a:rPr>
              <a:t>Sponsor</a:t>
            </a:r>
            <a:endParaRPr lang="en-US" noProof="0" dirty="0">
              <a:effectLst/>
              <a:ea typeface="Times New Roman" panose="02020603050405020304" pitchFamily="18" charset="0"/>
              <a:cs typeface="Times New Roman" panose="02020603050405020304" pitchFamily="18" charset="0"/>
            </a:endParaRPr>
          </a:p>
          <a:p>
            <a:pPr marL="171450" marR="0" lvl="0" indent="-171450">
              <a:spcBef>
                <a:spcPts val="0"/>
              </a:spcBef>
              <a:spcAft>
                <a:spcPts val="0"/>
              </a:spcAft>
              <a:buFont typeface="Arial" panose="020B0604020202020204" pitchFamily="34" charset="0"/>
              <a:buChar char="•"/>
            </a:pPr>
            <a:r>
              <a:rPr lang="en-US" noProof="0" dirty="0">
                <a:effectLst/>
                <a:ea typeface="Roboto" panose="02000000000000000000" pitchFamily="2" charset="0"/>
                <a:cs typeface="Roboto" panose="02000000000000000000" pitchFamily="2" charset="0"/>
              </a:rPr>
              <a:t>Vendors / CROs</a:t>
            </a:r>
            <a:endParaRPr lang="en-US" noProof="0" dirty="0">
              <a:effectLst/>
              <a:ea typeface="Times New Roman" panose="02020603050405020304" pitchFamily="18" charset="0"/>
              <a:cs typeface="Times New Roman" panose="02020603050405020304" pitchFamily="18" charset="0"/>
            </a:endParaRPr>
          </a:p>
          <a:p>
            <a:pPr marL="171450" marR="0" lvl="0" indent="-171450">
              <a:spcBef>
                <a:spcPts val="0"/>
              </a:spcBef>
              <a:spcAft>
                <a:spcPts val="0"/>
              </a:spcAft>
              <a:buFont typeface="Arial" panose="020B0604020202020204" pitchFamily="34" charset="0"/>
              <a:buChar char="•"/>
            </a:pPr>
            <a:r>
              <a:rPr lang="en-US" noProof="0" dirty="0">
                <a:effectLst/>
                <a:ea typeface="Roboto" panose="02000000000000000000" pitchFamily="2" charset="0"/>
                <a:cs typeface="Roboto" panose="02000000000000000000" pitchFamily="2" charset="0"/>
              </a:rPr>
              <a:t>Institutions &amp; Investigators</a:t>
            </a:r>
            <a:endParaRPr lang="en-US" noProof="0" dirty="0">
              <a:effectLst/>
              <a:ea typeface="Times New Roman" panose="02020603050405020304" pitchFamily="18" charset="0"/>
              <a:cs typeface="Times New Roman" panose="02020603050405020304" pitchFamily="18" charset="0"/>
            </a:endParaRPr>
          </a:p>
          <a:p>
            <a:pPr marL="0" marR="0">
              <a:spcBef>
                <a:spcPts val="0"/>
              </a:spcBef>
              <a:spcAft>
                <a:spcPts val="0"/>
              </a:spcAft>
            </a:pPr>
            <a:endParaRPr lang="en-US" b="1" u="sng" noProof="0" dirty="0">
              <a:effectLst/>
              <a:ea typeface="Roboto" panose="02000000000000000000" pitchFamily="2" charset="0"/>
              <a:cs typeface="Roboto" panose="02000000000000000000" pitchFamily="2" charset="0"/>
            </a:endParaRPr>
          </a:p>
          <a:p>
            <a:pPr marL="0" marR="0">
              <a:spcBef>
                <a:spcPts val="0"/>
              </a:spcBef>
              <a:spcAft>
                <a:spcPts val="0"/>
              </a:spcAft>
            </a:pPr>
            <a:r>
              <a:rPr lang="en-US" b="1" u="sng" noProof="0" dirty="0">
                <a:effectLst/>
                <a:ea typeface="Roboto" panose="02000000000000000000" pitchFamily="2" charset="0"/>
                <a:cs typeface="Roboto" panose="02000000000000000000" pitchFamily="2" charset="0"/>
              </a:rPr>
              <a:t>Considerations to Manage, Minimize, or Accept Risk</a:t>
            </a:r>
            <a:endParaRPr lang="en-US" noProof="0" dirty="0">
              <a:effectLst/>
              <a:ea typeface="Times New Roman" panose="02020603050405020304" pitchFamily="18" charset="0"/>
              <a:cs typeface="Times New Roman" panose="02020603050405020304" pitchFamily="18" charset="0"/>
            </a:endParaRPr>
          </a:p>
          <a:p>
            <a:pPr marL="171450" indent="-171450">
              <a:spcBef>
                <a:spcPts val="0"/>
              </a:spcBef>
              <a:buFont typeface="Arial" panose="020B0604020202020204" pitchFamily="34" charset="0"/>
              <a:buChar char="•"/>
            </a:pPr>
            <a:r>
              <a:rPr lang="en-US" noProof="0" dirty="0">
                <a:ea typeface="Roboto"/>
                <a:cs typeface="Roboto"/>
              </a:rPr>
              <a:t>Robust</a:t>
            </a:r>
            <a:r>
              <a:rPr lang="en-US" noProof="0" dirty="0">
                <a:effectLst/>
                <a:ea typeface="Roboto"/>
                <a:cs typeface="Roboto"/>
              </a:rPr>
              <a:t> mapping of resources that influence Critical-To-Quality factors</a:t>
            </a:r>
            <a:r>
              <a:rPr lang="en-US" noProof="0" dirty="0">
                <a:ea typeface="Roboto"/>
                <a:cs typeface="Roboto"/>
              </a:rPr>
              <a:t>, at all levels (sponsor/vendor and investigator/institution levels)</a:t>
            </a:r>
            <a:r>
              <a:rPr lang="en-US" noProof="0" dirty="0">
                <a:effectLst/>
                <a:ea typeface="Roboto"/>
                <a:cs typeface="Roboto"/>
              </a:rPr>
              <a:t> to collectively ensure the safety of participants and the integrity of data.</a:t>
            </a:r>
          </a:p>
          <a:p>
            <a:pPr marL="171450" marR="0" lvl="0" indent="-171450">
              <a:spcBef>
                <a:spcPts val="0"/>
              </a:spcBef>
              <a:spcAft>
                <a:spcPts val="0"/>
              </a:spcAft>
              <a:buFont typeface="Arial" panose="020B0604020202020204" pitchFamily="34" charset="0"/>
              <a:buChar char="•"/>
            </a:pPr>
            <a:r>
              <a:rPr lang="en-US" noProof="0" dirty="0">
                <a:ea typeface="Roboto"/>
                <a:cs typeface="Roboto"/>
              </a:rPr>
              <a:t>Risk-based</a:t>
            </a:r>
            <a:r>
              <a:rPr lang="en-US" noProof="0" dirty="0">
                <a:effectLst/>
                <a:ea typeface="Roboto"/>
                <a:cs typeface="Roboto"/>
              </a:rPr>
              <a:t> and integrated approach to resource allocation, considering the diverse roles involved in the execution of clinical trials and adapting with the trial complexity (avoiding duplication of activities and roles)</a:t>
            </a:r>
          </a:p>
          <a:p>
            <a:pPr marL="171450" marR="0" lvl="0" indent="-171450">
              <a:spcBef>
                <a:spcPts val="0"/>
              </a:spcBef>
              <a:spcAft>
                <a:spcPts val="0"/>
              </a:spcAft>
              <a:buFont typeface="Arial" panose="020B0604020202020204" pitchFamily="34" charset="0"/>
              <a:buChar char="•"/>
            </a:pPr>
            <a:r>
              <a:rPr lang="en-US" noProof="0" dirty="0">
                <a:ea typeface="Roboto"/>
                <a:cs typeface="Roboto"/>
              </a:rPr>
              <a:t>Strong</a:t>
            </a:r>
            <a:r>
              <a:rPr lang="en-US" noProof="0" dirty="0">
                <a:effectLst/>
                <a:ea typeface="Roboto"/>
                <a:cs typeface="Roboto"/>
              </a:rPr>
              <a:t> and cooperative transition of responsibilities among stakeholders to maintain the continuity of assessments and procedures as mandated by the protocol, regardless of the location or the person performing the assessment/procedure.</a:t>
            </a:r>
          </a:p>
          <a:p>
            <a:pPr marL="171450" indent="-171450">
              <a:spcBef>
                <a:spcPts val="0"/>
              </a:spcBef>
              <a:buFont typeface="Arial" panose="020B0604020202020204" pitchFamily="34" charset="0"/>
              <a:buChar char="•"/>
            </a:pPr>
            <a:r>
              <a:rPr lang="en-US" noProof="0" dirty="0">
                <a:ea typeface="Roboto"/>
                <a:cs typeface="Roboto"/>
              </a:rPr>
              <a:t>Options for maintaining strong vendor oversight.</a:t>
            </a:r>
          </a:p>
        </p:txBody>
      </p:sp>
      <p:sp>
        <p:nvSpPr>
          <p:cNvPr id="3" name="Slide Number Placeholder 2">
            <a:extLst>
              <a:ext uri="{FF2B5EF4-FFF2-40B4-BE49-F238E27FC236}">
                <a16:creationId xmlns:a16="http://schemas.microsoft.com/office/drawing/2014/main" id="{EDB5F65F-10C6-4761-A4BF-C60A55C46093}"/>
              </a:ext>
            </a:extLst>
          </p:cNvPr>
          <p:cNvSpPr>
            <a:spLocks noGrp="1"/>
          </p:cNvSpPr>
          <p:nvPr>
            <p:ph type="sldNum" sz="quarter" idx="10"/>
          </p:nvPr>
        </p:nvSpPr>
        <p:spPr>
          <a:xfrm>
            <a:off x="11614151" y="6334276"/>
            <a:ext cx="440804" cy="285600"/>
          </a:xfrm>
        </p:spPr>
        <p:txBody>
          <a:bodyPr/>
          <a:lstStyle/>
          <a:p>
            <a:pPr lvl="0"/>
            <a:fld id="{48F63A3B-78C7-47BE-AE5E-E10140E04643}" type="slidenum">
              <a:rPr lang="en-US" noProof="0" smtClean="0"/>
              <a:pPr lvl="0"/>
              <a:t>23</a:t>
            </a:fld>
            <a:endParaRPr lang="en-US" noProof="0" dirty="0"/>
          </a:p>
        </p:txBody>
      </p:sp>
      <p:sp>
        <p:nvSpPr>
          <p:cNvPr id="4" name="Title 3">
            <a:extLst>
              <a:ext uri="{FF2B5EF4-FFF2-40B4-BE49-F238E27FC236}">
                <a16:creationId xmlns:a16="http://schemas.microsoft.com/office/drawing/2014/main" id="{B7201A73-9EA9-419F-BE98-666EB63A38CF}"/>
              </a:ext>
            </a:extLst>
          </p:cNvPr>
          <p:cNvSpPr>
            <a:spLocks noGrp="1"/>
          </p:cNvSpPr>
          <p:nvPr>
            <p:ph type="title"/>
          </p:nvPr>
        </p:nvSpPr>
        <p:spPr>
          <a:xfrm>
            <a:off x="765243" y="384048"/>
            <a:ext cx="10779058" cy="387798"/>
          </a:xfrm>
        </p:spPr>
        <p:txBody>
          <a:bodyPr/>
          <a:lstStyle/>
          <a:p>
            <a:r>
              <a:rPr lang="en-US" noProof="0" dirty="0"/>
              <a:t>Resources</a:t>
            </a:r>
          </a:p>
        </p:txBody>
      </p:sp>
    </p:spTree>
    <p:extLst>
      <p:ext uri="{BB962C8B-B14F-4D97-AF65-F5344CB8AC3E}">
        <p14:creationId xmlns:p14="http://schemas.microsoft.com/office/powerpoint/2010/main" val="18999852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C90DFFD6-D034-C3F9-4281-D07E1FD188AF}"/>
              </a:ext>
            </a:extLst>
          </p:cNvPr>
          <p:cNvSpPr>
            <a:spLocks noGrp="1"/>
          </p:cNvSpPr>
          <p:nvPr>
            <p:ph idx="1"/>
          </p:nvPr>
        </p:nvSpPr>
        <p:spPr/>
        <p:txBody>
          <a:bodyPr/>
          <a:lstStyle/>
          <a:p>
            <a:pPr marL="0" marR="0">
              <a:lnSpc>
                <a:spcPct val="116000"/>
              </a:lnSpc>
              <a:spcBef>
                <a:spcPts val="0"/>
              </a:spcBef>
              <a:spcAft>
                <a:spcPts val="0"/>
              </a:spcAft>
            </a:pPr>
            <a:r>
              <a:rPr lang="en-US" b="1" u="sng" noProof="0" dirty="0">
                <a:effectLst/>
                <a:ea typeface="Roboto" panose="02000000000000000000" pitchFamily="2" charset="0"/>
                <a:cs typeface="Roboto" panose="02000000000000000000" pitchFamily="2" charset="0"/>
              </a:rPr>
              <a:t>Value and Potential Benefits of Using a Risk Proportionate Approach</a:t>
            </a:r>
            <a:r>
              <a:rPr lang="en-US" noProof="0" dirty="0">
                <a:effectLst/>
                <a:ea typeface="Roboto" panose="02000000000000000000" pitchFamily="2" charset="0"/>
                <a:cs typeface="Roboto" panose="02000000000000000000" pitchFamily="2" charset="0"/>
              </a:rPr>
              <a:t> </a:t>
            </a:r>
            <a:endParaRPr lang="en-US" noProof="0" dirty="0">
              <a:effectLst/>
              <a:ea typeface="Times New Roman" panose="02020603050405020304" pitchFamily="18" charset="0"/>
              <a:cs typeface="Times New Roman" panose="02020603050405020304" pitchFamily="18" charset="0"/>
            </a:endParaRPr>
          </a:p>
          <a:p>
            <a:pPr marL="0" marR="0">
              <a:lnSpc>
                <a:spcPct val="116000"/>
              </a:lnSpc>
              <a:spcBef>
                <a:spcPts val="0"/>
              </a:spcBef>
              <a:spcAft>
                <a:spcPts val="0"/>
              </a:spcAft>
            </a:pPr>
            <a:r>
              <a:rPr lang="en-US" noProof="0" dirty="0">
                <a:effectLst/>
                <a:ea typeface="Roboto" panose="02000000000000000000" pitchFamily="2" charset="0"/>
                <a:cs typeface="Roboto" panose="02000000000000000000" pitchFamily="2" charset="0"/>
              </a:rPr>
              <a:t>Allocating resources effectively and efficiently to prioritize critical tasks, thereby reducing the load on non-essential activities.</a:t>
            </a:r>
          </a:p>
          <a:p>
            <a:pPr marL="0" marR="0">
              <a:lnSpc>
                <a:spcPct val="116000"/>
              </a:lnSpc>
              <a:spcBef>
                <a:spcPts val="0"/>
              </a:spcBef>
              <a:spcAft>
                <a:spcPts val="0"/>
              </a:spcAft>
            </a:pPr>
            <a:endParaRPr lang="en-US" noProof="0" dirty="0">
              <a:effectLst/>
              <a:ea typeface="Times New Roman" panose="02020603050405020304" pitchFamily="18" charset="0"/>
              <a:cs typeface="Times New Roman" panose="02020603050405020304" pitchFamily="18" charset="0"/>
            </a:endParaRPr>
          </a:p>
          <a:p>
            <a:pPr marL="0" marR="0">
              <a:lnSpc>
                <a:spcPct val="116000"/>
              </a:lnSpc>
              <a:spcBef>
                <a:spcPts val="0"/>
              </a:spcBef>
              <a:spcAft>
                <a:spcPts val="0"/>
              </a:spcAft>
            </a:pPr>
            <a:r>
              <a:rPr lang="en-US" b="1" u="sng" noProof="0" dirty="0">
                <a:effectLst/>
                <a:ea typeface="Aptos" panose="020B0004020202020204" pitchFamily="34" charset="0"/>
                <a:cs typeface="Aptos" panose="020B0004020202020204" pitchFamily="34" charset="0"/>
              </a:rPr>
              <a:t>Tools and Resources (as of 31/JAN/2025)</a:t>
            </a:r>
            <a:r>
              <a:rPr lang="en-US" noProof="0" dirty="0">
                <a:effectLst/>
                <a:ea typeface="Arial" panose="020B0604020202020204" pitchFamily="34" charset="0"/>
                <a:cs typeface="Arial" panose="020B0604020202020204" pitchFamily="34" charset="0"/>
              </a:rPr>
              <a:t> </a:t>
            </a:r>
            <a:endParaRPr lang="en-US" noProof="0" dirty="0">
              <a:effectLst/>
              <a:ea typeface="Times New Roman" panose="02020603050405020304" pitchFamily="18" charset="0"/>
              <a:cs typeface="Times New Roman" panose="02020603050405020304" pitchFamily="18" charset="0"/>
            </a:endParaRPr>
          </a:p>
          <a:p>
            <a:pPr marL="171450" indent="-171450" algn="l">
              <a:spcBef>
                <a:spcPts val="0"/>
              </a:spcBef>
              <a:buFont typeface="Arial" panose="020B0604020202020204" pitchFamily="34" charset="0"/>
              <a:buChar char="•"/>
            </a:pPr>
            <a:r>
              <a:rPr lang="en-US" b="0" i="0" noProof="0" dirty="0">
                <a:effectLst/>
              </a:rPr>
              <a:t>U.S. Food and Drug Administration (FDA). Guidance for Industry, E8(R1) General Considerations for Clinical Studies. Available from: </a:t>
            </a:r>
            <a:r>
              <a:rPr lang="en-US" noProof="0" dirty="0">
                <a:hlinkClick r:id="rId2"/>
              </a:rPr>
              <a:t>Guidance for Industry</a:t>
            </a:r>
            <a:endParaRPr lang="en-US" b="0" i="0" noProof="0" dirty="0">
              <a:solidFill>
                <a:srgbClr val="111111"/>
              </a:solidFill>
              <a:effectLst/>
            </a:endParaRPr>
          </a:p>
          <a:p>
            <a:pPr marL="171450" indent="-171450" algn="l">
              <a:spcBef>
                <a:spcPts val="0"/>
              </a:spcBef>
              <a:buFont typeface="Arial" panose="020B0604020202020204" pitchFamily="34" charset="0"/>
              <a:buChar char="•"/>
            </a:pPr>
            <a:r>
              <a:rPr lang="en-US" b="0" i="0" noProof="0" dirty="0">
                <a:effectLst/>
              </a:rPr>
              <a:t>International Council for Harmonisation (ICH). Final Concept Paper, ICH E6 (R3) Guideline for Good Clinical Practice Annex-2. Available from: </a:t>
            </a:r>
            <a:r>
              <a:rPr lang="pt-BR" dirty="0">
                <a:hlinkClick r:id="rId3"/>
              </a:rPr>
              <a:t>ICH_E6(R3)_Annex2_ConceptPaper_2023_0405.pdf </a:t>
            </a:r>
            <a:endParaRPr lang="pt-BR" dirty="0"/>
          </a:p>
          <a:p>
            <a:pPr marL="171450" indent="-171450" algn="l">
              <a:spcBef>
                <a:spcPts val="0"/>
              </a:spcBef>
              <a:buFont typeface="Arial" panose="020B0604020202020204" pitchFamily="34" charset="0"/>
              <a:buChar char="•"/>
            </a:pPr>
            <a:r>
              <a:rPr lang="en-US" b="0" i="0" noProof="0" dirty="0">
                <a:effectLst/>
              </a:rPr>
              <a:t>Wason JMS, Dimairo M, Biggs K, et al. Practical guidance for planning resources required to support publicly-funded adaptive clinical trials. Published 10 August 2022. Available from: </a:t>
            </a:r>
            <a:r>
              <a:rPr lang="en-US" noProof="0" dirty="0">
                <a:hlinkClick r:id="rId4"/>
              </a:rPr>
              <a:t>Practical guidance for planning resources required to support publicly-funded adaptive clinical trials | BMC Medicine | Full Text</a:t>
            </a:r>
            <a:endParaRPr lang="en-US" b="0" i="0" noProof="0" dirty="0">
              <a:solidFill>
                <a:srgbClr val="111111"/>
              </a:solidFill>
              <a:effectLst/>
            </a:endParaRPr>
          </a:p>
          <a:p>
            <a:pPr marL="171450" indent="-171450" algn="l">
              <a:spcBef>
                <a:spcPts val="0"/>
              </a:spcBef>
              <a:buFont typeface="Arial" panose="020B0604020202020204" pitchFamily="34" charset="0"/>
              <a:buChar char="•"/>
            </a:pPr>
            <a:r>
              <a:rPr lang="en-US" b="0" i="0" noProof="0" dirty="0">
                <a:effectLst/>
              </a:rPr>
              <a:t>Lyer S. Clinical trial management roles and responsibilities at Sponsor, CRO, and Clinical Site. Published 20 April 2023. Available from: </a:t>
            </a:r>
            <a:r>
              <a:rPr lang="en-US" noProof="0" dirty="0">
                <a:hlinkClick r:id="rId5"/>
              </a:rPr>
              <a:t>Clinical trial management roles and responsibilities at Sponsor, CRO, and Clinical Site</a:t>
            </a:r>
            <a:endParaRPr lang="en-US" b="0" i="0" noProof="0" dirty="0">
              <a:solidFill>
                <a:srgbClr val="111111"/>
              </a:solidFill>
              <a:effectLst/>
            </a:endParaRPr>
          </a:p>
          <a:p>
            <a:pPr marL="171450" indent="-171450" algn="l">
              <a:spcBef>
                <a:spcPts val="0"/>
              </a:spcBef>
              <a:buFont typeface="Arial" panose="020B0604020202020204" pitchFamily="34" charset="0"/>
              <a:buChar char="•"/>
            </a:pPr>
            <a:r>
              <a:rPr lang="en-US" b="0" i="0" noProof="0" dirty="0">
                <a:effectLst/>
              </a:rPr>
              <a:t>LinkedIn. Vendor-Sponsor Relationships: The Importance in Clinical Trials. Published 18 July 2023. Available from: </a:t>
            </a:r>
            <a:r>
              <a:rPr lang="en-US" noProof="0" dirty="0">
                <a:hlinkClick r:id="rId6"/>
              </a:rPr>
              <a:t>Vendor-Sponsor Relationships: The Importance in Clinical Trials - NoyMed CRO</a:t>
            </a:r>
            <a:endParaRPr lang="en-US" noProof="0" dirty="0"/>
          </a:p>
        </p:txBody>
      </p:sp>
      <p:sp>
        <p:nvSpPr>
          <p:cNvPr id="3" name="Slide Number Placeholder 2">
            <a:extLst>
              <a:ext uri="{FF2B5EF4-FFF2-40B4-BE49-F238E27FC236}">
                <a16:creationId xmlns:a16="http://schemas.microsoft.com/office/drawing/2014/main" id="{EDB5F65F-10C6-4761-A4BF-C60A55C46093}"/>
              </a:ext>
            </a:extLst>
          </p:cNvPr>
          <p:cNvSpPr>
            <a:spLocks noGrp="1"/>
          </p:cNvSpPr>
          <p:nvPr>
            <p:ph type="sldNum" sz="quarter" idx="10"/>
          </p:nvPr>
        </p:nvSpPr>
        <p:spPr>
          <a:xfrm>
            <a:off x="11614151" y="6334276"/>
            <a:ext cx="440804" cy="285600"/>
          </a:xfrm>
        </p:spPr>
        <p:txBody>
          <a:bodyPr/>
          <a:lstStyle/>
          <a:p>
            <a:pPr lvl="0"/>
            <a:fld id="{48F63A3B-78C7-47BE-AE5E-E10140E04643}" type="slidenum">
              <a:rPr lang="en-US" noProof="0" smtClean="0"/>
              <a:pPr lvl="0"/>
              <a:t>24</a:t>
            </a:fld>
            <a:endParaRPr lang="en-US" noProof="0" dirty="0"/>
          </a:p>
        </p:txBody>
      </p:sp>
      <p:sp>
        <p:nvSpPr>
          <p:cNvPr id="4" name="Title 3">
            <a:extLst>
              <a:ext uri="{FF2B5EF4-FFF2-40B4-BE49-F238E27FC236}">
                <a16:creationId xmlns:a16="http://schemas.microsoft.com/office/drawing/2014/main" id="{B7201A73-9EA9-419F-BE98-666EB63A38CF}"/>
              </a:ext>
            </a:extLst>
          </p:cNvPr>
          <p:cNvSpPr>
            <a:spLocks noGrp="1"/>
          </p:cNvSpPr>
          <p:nvPr>
            <p:ph type="title"/>
          </p:nvPr>
        </p:nvSpPr>
        <p:spPr>
          <a:xfrm>
            <a:off x="765243" y="384048"/>
            <a:ext cx="10779058" cy="387798"/>
          </a:xfrm>
        </p:spPr>
        <p:txBody>
          <a:bodyPr/>
          <a:lstStyle/>
          <a:p>
            <a:r>
              <a:rPr lang="en-US" noProof="0" dirty="0"/>
              <a:t>Resources</a:t>
            </a:r>
          </a:p>
        </p:txBody>
      </p:sp>
    </p:spTree>
    <p:extLst>
      <p:ext uri="{BB962C8B-B14F-4D97-AF65-F5344CB8AC3E}">
        <p14:creationId xmlns:p14="http://schemas.microsoft.com/office/powerpoint/2010/main" val="15693122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a:extLst>
              <a:ext uri="{FF2B5EF4-FFF2-40B4-BE49-F238E27FC236}">
                <a16:creationId xmlns:a16="http://schemas.microsoft.com/office/drawing/2014/main" id="{D1F2DB1B-5C30-9DCC-92AA-BDF415505CF8}"/>
              </a:ext>
            </a:extLst>
          </p:cNvPr>
          <p:cNvSpPr>
            <a:spLocks noGrp="1"/>
          </p:cNvSpPr>
          <p:nvPr>
            <p:ph idx="1"/>
          </p:nvPr>
        </p:nvSpPr>
        <p:spPr>
          <a:xfrm>
            <a:off x="765243" y="1166648"/>
            <a:ext cx="10793550" cy="4776952"/>
          </a:xfrm>
        </p:spPr>
        <p:txBody>
          <a:bodyPr/>
          <a:lstStyle/>
          <a:p>
            <a:pPr marL="0" marR="0">
              <a:spcBef>
                <a:spcPts val="0"/>
              </a:spcBef>
              <a:spcAft>
                <a:spcPts val="0"/>
              </a:spcAft>
            </a:pPr>
            <a:r>
              <a:rPr lang="en-US" b="1" u="sng" noProof="0" dirty="0">
                <a:effectLst/>
                <a:ea typeface="Roboto" panose="02000000000000000000" pitchFamily="2" charset="0"/>
                <a:cs typeface="Roboto" panose="02000000000000000000" pitchFamily="2" charset="0"/>
              </a:rPr>
              <a:t>Evolution of Risk Based on Trial Design</a:t>
            </a:r>
            <a:endParaRPr lang="en-US" noProof="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noProof="0" dirty="0">
                <a:effectLst/>
                <a:ea typeface="Roboto" panose="02000000000000000000" pitchFamily="2" charset="0"/>
                <a:cs typeface="Roboto" panose="02000000000000000000" pitchFamily="2" charset="0"/>
              </a:rPr>
              <a:t>Data capture and handling remain critical </a:t>
            </a:r>
            <a:r>
              <a:rPr lang="en-US" noProof="0" dirty="0">
                <a:ea typeface="Roboto" panose="02000000000000000000" pitchFamily="2" charset="0"/>
                <a:cs typeface="Roboto" panose="02000000000000000000" pitchFamily="2" charset="0"/>
              </a:rPr>
              <a:t>processes regardless of the type of trial </a:t>
            </a:r>
            <a:r>
              <a:rPr lang="en-US" noProof="0" dirty="0">
                <a:effectLst/>
                <a:ea typeface="Roboto" panose="02000000000000000000" pitchFamily="2" charset="0"/>
                <a:cs typeface="Roboto" panose="02000000000000000000" pitchFamily="2" charset="0"/>
              </a:rPr>
              <a:t>design.</a:t>
            </a:r>
            <a:r>
              <a:rPr lang="en-US" noProof="0" dirty="0">
                <a:ea typeface="Roboto" panose="02000000000000000000" pitchFamily="2" charset="0"/>
                <a:cs typeface="Times New Roman" panose="02020603050405020304" pitchFamily="18" charset="0"/>
              </a:rPr>
              <a:t> </a:t>
            </a:r>
            <a:r>
              <a:rPr lang="en-US" noProof="0" dirty="0">
                <a:effectLst/>
                <a:ea typeface="Roboto" panose="02000000000000000000" pitchFamily="2" charset="0"/>
                <a:cs typeface="Roboto" panose="02000000000000000000" pitchFamily="2" charset="0"/>
              </a:rPr>
              <a:t>The progression of data handling has been shaped by risk-based strategies, coupled with a Quality by Design philosophy, which prioritizes the significance of the data.</a:t>
            </a:r>
            <a:r>
              <a:rPr lang="en-US" noProof="0" dirty="0">
                <a:effectLst/>
                <a:ea typeface="Times New Roman" panose="02020603050405020304" pitchFamily="18" charset="0"/>
                <a:cs typeface="Times New Roman" panose="02020603050405020304" pitchFamily="18" charset="0"/>
              </a:rPr>
              <a:t>  </a:t>
            </a:r>
          </a:p>
          <a:p>
            <a:pPr marL="0" marR="0">
              <a:spcBef>
                <a:spcPts val="0"/>
              </a:spcBef>
              <a:spcAft>
                <a:spcPts val="0"/>
              </a:spcAft>
            </a:pPr>
            <a:r>
              <a:rPr lang="en-US" noProof="0" dirty="0">
                <a:effectLst/>
                <a:ea typeface="Roboto" panose="02000000000000000000" pitchFamily="2" charset="0"/>
                <a:cs typeface="Roboto" panose="02000000000000000000" pitchFamily="2" charset="0"/>
              </a:rPr>
              <a:t> </a:t>
            </a:r>
            <a:endParaRPr lang="en-US" noProof="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noProof="0" dirty="0">
                <a:effectLst/>
                <a:ea typeface="Roboto" panose="02000000000000000000" pitchFamily="2" charset="0"/>
                <a:cs typeface="Roboto" panose="02000000000000000000" pitchFamily="2" charset="0"/>
              </a:rPr>
              <a:t>The landscape of data capture and management has undergone significant changes due to intricate protocols, complex data flows, and the variability of data sources, such as biomarkers, participant wearables, and decentralized clinical trials. </a:t>
            </a:r>
          </a:p>
          <a:p>
            <a:pPr marL="0" marR="0">
              <a:spcBef>
                <a:spcPts val="0"/>
              </a:spcBef>
              <a:spcAft>
                <a:spcPts val="0"/>
              </a:spcAft>
            </a:pPr>
            <a:endParaRPr lang="en-US" noProof="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noProof="0" dirty="0">
                <a:effectLst/>
                <a:ea typeface="Roboto" panose="02000000000000000000" pitchFamily="2" charset="0"/>
                <a:cs typeface="Roboto" panose="02000000000000000000" pitchFamily="2" charset="0"/>
              </a:rPr>
              <a:t>As such, the process has evolved from a single site representative inputting data into one system to multiple trial representatives and participants entering data across various platforms.</a:t>
            </a:r>
          </a:p>
          <a:p>
            <a:pPr marL="0" marR="0">
              <a:spcBef>
                <a:spcPts val="0"/>
              </a:spcBef>
              <a:spcAft>
                <a:spcPts val="0"/>
              </a:spcAft>
            </a:pPr>
            <a:endParaRPr lang="en-US" noProof="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noProof="0" dirty="0">
                <a:effectLst/>
                <a:ea typeface="Roboto" panose="02000000000000000000" pitchFamily="2" charset="0"/>
                <a:cs typeface="Roboto" panose="02000000000000000000" pitchFamily="2" charset="0"/>
              </a:rPr>
              <a:t>These changes have underscored the importance of building resilience into the data that are crucial for maintaining trial effectiveness. As a result, there is a push to refine or create processes that are specifically tailored utilizing risk-based methods within a participant-focused framework but as </a:t>
            </a:r>
            <a:r>
              <a:rPr lang="en-US" noProof="0" dirty="0">
                <a:ea typeface="Roboto" panose="02000000000000000000" pitchFamily="2" charset="0"/>
                <a:cs typeface="Roboto" panose="02000000000000000000" pitchFamily="2" charset="0"/>
              </a:rPr>
              <a:t>well using interoperable systems and standards to minimize burden at site &amp; sponsor levels. </a:t>
            </a:r>
          </a:p>
          <a:p>
            <a:pPr marL="0" marR="0">
              <a:spcBef>
                <a:spcPts val="0"/>
              </a:spcBef>
              <a:spcAft>
                <a:spcPts val="0"/>
              </a:spcAft>
            </a:pPr>
            <a:endParaRPr lang="en-US" noProof="0" dirty="0">
              <a:ea typeface="Roboto" panose="02000000000000000000" pitchFamily="2" charset="0"/>
              <a:cs typeface="Roboto" panose="02000000000000000000" pitchFamily="2" charset="0"/>
            </a:endParaRPr>
          </a:p>
          <a:p>
            <a:pPr marL="0" marR="0">
              <a:spcBef>
                <a:spcPts val="0"/>
              </a:spcBef>
              <a:spcAft>
                <a:spcPts val="0"/>
              </a:spcAft>
            </a:pPr>
            <a:r>
              <a:rPr lang="en-US" b="1" u="sng" noProof="0" dirty="0">
                <a:effectLst/>
                <a:ea typeface="Roboto" panose="02000000000000000000" pitchFamily="2" charset="0"/>
                <a:cs typeface="Roboto" panose="02000000000000000000" pitchFamily="2" charset="0"/>
              </a:rPr>
              <a:t>Key Stakeholders</a:t>
            </a:r>
            <a:endParaRPr lang="en-US" noProof="0" dirty="0">
              <a:effectLst/>
              <a:ea typeface="Times New Roman" panose="02020603050405020304" pitchFamily="18" charset="0"/>
              <a:cs typeface="Times New Roman" panose="02020603050405020304" pitchFamily="18" charset="0"/>
            </a:endParaRPr>
          </a:p>
          <a:p>
            <a:pPr marL="171450" marR="0" lvl="0" indent="-171450">
              <a:spcBef>
                <a:spcPts val="0"/>
              </a:spcBef>
              <a:spcAft>
                <a:spcPts val="0"/>
              </a:spcAft>
              <a:buFont typeface="Arial" panose="020B0604020202020204" pitchFamily="34" charset="0"/>
              <a:buChar char="•"/>
            </a:pPr>
            <a:r>
              <a:rPr lang="en-US" noProof="0" dirty="0">
                <a:effectLst/>
                <a:ea typeface="Roboto" panose="02000000000000000000" pitchFamily="2" charset="0"/>
                <a:cs typeface="Roboto" panose="02000000000000000000" pitchFamily="2" charset="0"/>
              </a:rPr>
              <a:t>Sponsors</a:t>
            </a:r>
            <a:endParaRPr lang="en-US" noProof="0" dirty="0">
              <a:effectLst/>
              <a:ea typeface="Times New Roman" panose="02020603050405020304" pitchFamily="18" charset="0"/>
              <a:cs typeface="Times New Roman" panose="02020603050405020304" pitchFamily="18" charset="0"/>
            </a:endParaRPr>
          </a:p>
          <a:p>
            <a:pPr marL="171450" marR="0" lvl="0" indent="-171450">
              <a:spcBef>
                <a:spcPts val="0"/>
              </a:spcBef>
              <a:spcAft>
                <a:spcPts val="0"/>
              </a:spcAft>
              <a:buFont typeface="Arial" panose="020B0604020202020204" pitchFamily="34" charset="0"/>
              <a:buChar char="•"/>
            </a:pPr>
            <a:r>
              <a:rPr lang="en-US" noProof="0" dirty="0">
                <a:effectLst/>
                <a:ea typeface="Roboto" panose="02000000000000000000" pitchFamily="2" charset="0"/>
                <a:cs typeface="Roboto" panose="02000000000000000000" pitchFamily="2" charset="0"/>
              </a:rPr>
              <a:t>Vendors / CROs</a:t>
            </a:r>
            <a:endParaRPr lang="en-US" noProof="0" dirty="0">
              <a:effectLst/>
              <a:ea typeface="Times New Roman" panose="02020603050405020304" pitchFamily="18" charset="0"/>
              <a:cs typeface="Times New Roman" panose="02020603050405020304" pitchFamily="18" charset="0"/>
            </a:endParaRPr>
          </a:p>
          <a:p>
            <a:pPr marL="171450" marR="0" lvl="0" indent="-171450">
              <a:spcBef>
                <a:spcPts val="0"/>
              </a:spcBef>
              <a:spcAft>
                <a:spcPts val="0"/>
              </a:spcAft>
              <a:buFont typeface="Arial" panose="020B0604020202020204" pitchFamily="34" charset="0"/>
              <a:buChar char="•"/>
            </a:pPr>
            <a:r>
              <a:rPr lang="en-US" noProof="0" dirty="0">
                <a:effectLst/>
                <a:ea typeface="Roboto" panose="02000000000000000000" pitchFamily="2" charset="0"/>
                <a:cs typeface="Roboto" panose="02000000000000000000" pitchFamily="2" charset="0"/>
              </a:rPr>
              <a:t>Institutions &amp; Investigators</a:t>
            </a:r>
          </a:p>
          <a:p>
            <a:pPr marL="171450" marR="0" lvl="0" indent="-171450">
              <a:spcBef>
                <a:spcPts val="0"/>
              </a:spcBef>
              <a:spcAft>
                <a:spcPts val="0"/>
              </a:spcAft>
              <a:buFont typeface="Arial" panose="020B0604020202020204" pitchFamily="34" charset="0"/>
              <a:buChar char="•"/>
            </a:pPr>
            <a:r>
              <a:rPr lang="en-US" noProof="0" dirty="0">
                <a:ea typeface="Roboto" panose="02000000000000000000" pitchFamily="2" charset="0"/>
                <a:cs typeface="Roboto" panose="02000000000000000000" pitchFamily="2" charset="0"/>
              </a:rPr>
              <a:t>Trial Participants </a:t>
            </a:r>
            <a:endParaRPr lang="en-US" noProof="0" dirty="0">
              <a:effectLst/>
              <a:ea typeface="Times New Roman" panose="02020603050405020304" pitchFamily="18"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EDB5F65F-10C6-4761-A4BF-C60A55C46093}"/>
              </a:ext>
            </a:extLst>
          </p:cNvPr>
          <p:cNvSpPr>
            <a:spLocks noGrp="1"/>
          </p:cNvSpPr>
          <p:nvPr>
            <p:ph type="sldNum" sz="quarter" idx="10"/>
          </p:nvPr>
        </p:nvSpPr>
        <p:spPr>
          <a:xfrm>
            <a:off x="11614151" y="6334276"/>
            <a:ext cx="440804" cy="285600"/>
          </a:xfrm>
        </p:spPr>
        <p:txBody>
          <a:bodyPr/>
          <a:lstStyle/>
          <a:p>
            <a:pPr lvl="0"/>
            <a:fld id="{48F63A3B-78C7-47BE-AE5E-E10140E04643}" type="slidenum">
              <a:rPr lang="en-US" noProof="0" smtClean="0"/>
              <a:pPr lvl="0"/>
              <a:t>25</a:t>
            </a:fld>
            <a:endParaRPr lang="en-US" noProof="0" dirty="0"/>
          </a:p>
        </p:txBody>
      </p:sp>
      <p:sp>
        <p:nvSpPr>
          <p:cNvPr id="4" name="Title 3">
            <a:extLst>
              <a:ext uri="{FF2B5EF4-FFF2-40B4-BE49-F238E27FC236}">
                <a16:creationId xmlns:a16="http://schemas.microsoft.com/office/drawing/2014/main" id="{B7201A73-9EA9-419F-BE98-666EB63A38CF}"/>
              </a:ext>
            </a:extLst>
          </p:cNvPr>
          <p:cNvSpPr>
            <a:spLocks noGrp="1"/>
          </p:cNvSpPr>
          <p:nvPr>
            <p:ph type="title"/>
          </p:nvPr>
        </p:nvSpPr>
        <p:spPr>
          <a:xfrm>
            <a:off x="765243" y="384048"/>
            <a:ext cx="10779058" cy="387798"/>
          </a:xfrm>
        </p:spPr>
        <p:txBody>
          <a:bodyPr/>
          <a:lstStyle/>
          <a:p>
            <a:r>
              <a:rPr lang="en-US" noProof="0" dirty="0"/>
              <a:t>Data Capture and Handling</a:t>
            </a:r>
          </a:p>
        </p:txBody>
      </p:sp>
    </p:spTree>
    <p:extLst>
      <p:ext uri="{BB962C8B-B14F-4D97-AF65-F5344CB8AC3E}">
        <p14:creationId xmlns:p14="http://schemas.microsoft.com/office/powerpoint/2010/main" val="15122055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a:extLst>
              <a:ext uri="{FF2B5EF4-FFF2-40B4-BE49-F238E27FC236}">
                <a16:creationId xmlns:a16="http://schemas.microsoft.com/office/drawing/2014/main" id="{D1F2DB1B-5C30-9DCC-92AA-BDF415505CF8}"/>
              </a:ext>
            </a:extLst>
          </p:cNvPr>
          <p:cNvSpPr>
            <a:spLocks noGrp="1"/>
          </p:cNvSpPr>
          <p:nvPr>
            <p:ph idx="1"/>
          </p:nvPr>
        </p:nvSpPr>
        <p:spPr/>
        <p:txBody>
          <a:bodyPr lIns="0" tIns="45720" rIns="91440" bIns="45720" anchor="t"/>
          <a:lstStyle/>
          <a:p>
            <a:pPr marL="0" marR="0">
              <a:spcBef>
                <a:spcPts val="0"/>
              </a:spcBef>
            </a:pPr>
            <a:r>
              <a:rPr lang="en-US" b="1" u="sng" noProof="0" dirty="0">
                <a:effectLst/>
                <a:ea typeface="Roboto" panose="02000000000000000000" pitchFamily="2" charset="0"/>
                <a:cs typeface="Roboto" panose="02000000000000000000" pitchFamily="2" charset="0"/>
              </a:rPr>
              <a:t>Considerations to Manage, Minimize, or Accept Risk</a:t>
            </a:r>
            <a:endParaRPr lang="en-US" noProof="0" dirty="0">
              <a:effectLst/>
              <a:ea typeface="Times New Roman" panose="02020603050405020304" pitchFamily="18" charset="0"/>
              <a:cs typeface="Times New Roman" panose="02020603050405020304" pitchFamily="18" charset="0"/>
            </a:endParaRPr>
          </a:p>
          <a:p>
            <a:pPr marL="171450" indent="-171450">
              <a:spcBef>
                <a:spcPts val="0"/>
              </a:spcBef>
              <a:buFont typeface="Arial" panose="020B0604020202020204" pitchFamily="34" charset="0"/>
              <a:buChar char="•"/>
            </a:pPr>
            <a:r>
              <a:rPr lang="en-US" noProof="0" dirty="0">
                <a:ea typeface="Roboto"/>
                <a:cs typeface="Roboto"/>
              </a:rPr>
              <a:t>Consider approaches for developing </a:t>
            </a:r>
            <a:r>
              <a:rPr lang="en-US" noProof="0" dirty="0">
                <a:effectLst/>
                <a:ea typeface="Roboto"/>
                <a:cs typeface="Roboto"/>
              </a:rPr>
              <a:t>protocols with a Quality by Design approach</a:t>
            </a:r>
            <a:r>
              <a:rPr lang="en-US" noProof="0" dirty="0">
                <a:effectLst/>
                <a:ea typeface="Times New Roman" panose="02020603050405020304" pitchFamily="18" charset="0"/>
                <a:cs typeface="Times New Roman"/>
              </a:rPr>
              <a:t>  </a:t>
            </a:r>
          </a:p>
          <a:p>
            <a:pPr marL="171450" indent="-171450">
              <a:spcBef>
                <a:spcPts val="0"/>
              </a:spcBef>
              <a:buFont typeface="Arial" panose="020B0604020202020204" pitchFamily="34" charset="0"/>
              <a:buChar char="•"/>
            </a:pPr>
            <a:r>
              <a:rPr lang="en-US" noProof="0" dirty="0">
                <a:ea typeface="Roboto"/>
                <a:cs typeface="Roboto"/>
              </a:rPr>
              <a:t>Focus on data that is pivotal to the trial’s success</a:t>
            </a:r>
          </a:p>
          <a:p>
            <a:pPr marL="171450" indent="-171450">
              <a:spcBef>
                <a:spcPts val="0"/>
              </a:spcBef>
              <a:buFont typeface="Arial" panose="020B0604020202020204" pitchFamily="34" charset="0"/>
              <a:buChar char="•"/>
            </a:pPr>
            <a:r>
              <a:rPr lang="en-US" noProof="0" dirty="0">
                <a:ea typeface="Roboto"/>
                <a:cs typeface="Roboto"/>
              </a:rPr>
              <a:t>Explore options for:</a:t>
            </a:r>
          </a:p>
          <a:p>
            <a:pPr marL="455295" lvl="1" indent="-171450">
              <a:spcBef>
                <a:spcPts val="0"/>
              </a:spcBef>
            </a:pPr>
            <a:r>
              <a:rPr lang="en-US" noProof="0" dirty="0">
                <a:effectLst/>
                <a:ea typeface="Roboto"/>
                <a:cs typeface="Roboto"/>
              </a:rPr>
              <a:t>risk-based </a:t>
            </a:r>
            <a:r>
              <a:rPr lang="en-US" noProof="0" dirty="0">
                <a:ea typeface="Roboto"/>
                <a:cs typeface="Roboto"/>
              </a:rPr>
              <a:t>methods</a:t>
            </a:r>
            <a:r>
              <a:rPr lang="en-US" noProof="0" dirty="0">
                <a:effectLst/>
                <a:ea typeface="Roboto"/>
                <a:cs typeface="Roboto"/>
              </a:rPr>
              <a:t> for data </a:t>
            </a:r>
            <a:r>
              <a:rPr lang="en-US" noProof="0" dirty="0">
                <a:ea typeface="Roboto"/>
                <a:cs typeface="Roboto"/>
              </a:rPr>
              <a:t>validation that focus, </a:t>
            </a:r>
            <a:r>
              <a:rPr lang="en-US" noProof="0" dirty="0">
                <a:effectLst/>
                <a:ea typeface="Roboto"/>
                <a:cs typeface="Roboto"/>
              </a:rPr>
              <a:t>primarily on essential data</a:t>
            </a:r>
          </a:p>
          <a:p>
            <a:pPr marL="455295" lvl="1" indent="-171450">
              <a:spcBef>
                <a:spcPts val="0"/>
              </a:spcBef>
            </a:pPr>
            <a:r>
              <a:rPr lang="en-US" noProof="0" dirty="0">
                <a:effectLst/>
                <a:ea typeface="Roboto"/>
                <a:cs typeface="Roboto"/>
              </a:rPr>
              <a:t>data validation processes that are driven by real-time data quality from sites</a:t>
            </a:r>
          </a:p>
          <a:p>
            <a:pPr marL="455295" lvl="1" indent="-171450">
              <a:spcBef>
                <a:spcPts val="0"/>
              </a:spcBef>
            </a:pPr>
            <a:r>
              <a:rPr lang="en-US" noProof="0" dirty="0">
                <a:ea typeface="Roboto"/>
                <a:cs typeface="Roboto"/>
              </a:rPr>
              <a:t>Consider the use of technologies, e.g., Artificial Intelligence/Machine Learning, may be helpful.</a:t>
            </a:r>
            <a:endParaRPr lang="en-US" noProof="0" dirty="0">
              <a:effectLst/>
              <a:ea typeface="Roboto"/>
              <a:cs typeface="Roboto"/>
            </a:endParaRPr>
          </a:p>
          <a:p>
            <a:pPr marL="171450" marR="0" lvl="0" indent="-171450">
              <a:spcBef>
                <a:spcPts val="0"/>
              </a:spcBef>
              <a:buFont typeface="Arial" panose="020B0604020202020204" pitchFamily="34" charset="0"/>
              <a:buChar char="•"/>
            </a:pPr>
            <a:endParaRPr lang="en-US" noProof="0" dirty="0">
              <a:effectLst/>
              <a:ea typeface="Times New Roman" panose="02020603050405020304" pitchFamily="18" charset="0"/>
              <a:cs typeface="Times New Roman" panose="02020603050405020304" pitchFamily="18" charset="0"/>
            </a:endParaRPr>
          </a:p>
          <a:p>
            <a:pPr marL="0" marR="0">
              <a:spcBef>
                <a:spcPts val="0"/>
              </a:spcBef>
            </a:pPr>
            <a:r>
              <a:rPr lang="en-US" b="1" u="sng" noProof="0" dirty="0">
                <a:effectLst/>
                <a:ea typeface="Times New Roman" panose="02020603050405020304" pitchFamily="18" charset="0"/>
                <a:cs typeface="Times New Roman" panose="02020603050405020304" pitchFamily="18" charset="0"/>
              </a:rPr>
              <a:t>Value and Potential Benefits of Using a Risk Proportionate Approach</a:t>
            </a:r>
            <a:endParaRPr lang="en-US" noProof="0" dirty="0">
              <a:effectLst/>
              <a:ea typeface="Times New Roman" panose="02020603050405020304" pitchFamily="18" charset="0"/>
              <a:cs typeface="Times New Roman" panose="02020603050405020304" pitchFamily="18" charset="0"/>
            </a:endParaRPr>
          </a:p>
          <a:p>
            <a:pPr marL="171450" marR="0" lvl="0" indent="-171450">
              <a:spcBef>
                <a:spcPts val="0"/>
              </a:spcBef>
              <a:buFont typeface="Arial" panose="020B0604020202020204" pitchFamily="34" charset="0"/>
              <a:buChar char="•"/>
            </a:pPr>
            <a:r>
              <a:rPr lang="en-US" noProof="0" dirty="0">
                <a:effectLst/>
                <a:ea typeface="Roboto" panose="02000000000000000000" pitchFamily="2" charset="0"/>
                <a:cs typeface="Roboto" panose="02000000000000000000" pitchFamily="2" charset="0"/>
              </a:rPr>
              <a:t>Prioritizing data that are essential for the trial</a:t>
            </a:r>
            <a:endParaRPr lang="en-US" noProof="0" dirty="0">
              <a:effectLst/>
              <a:ea typeface="Times New Roman" panose="02020603050405020304" pitchFamily="18" charset="0"/>
              <a:cs typeface="Times New Roman" panose="02020603050405020304" pitchFamily="18" charset="0"/>
            </a:endParaRPr>
          </a:p>
          <a:p>
            <a:pPr marL="171450" marR="0" lvl="0" indent="-171450">
              <a:spcBef>
                <a:spcPts val="0"/>
              </a:spcBef>
              <a:buFont typeface="Arial" panose="020B0604020202020204" pitchFamily="34" charset="0"/>
              <a:buChar char="•"/>
            </a:pPr>
            <a:r>
              <a:rPr lang="en-US" noProof="0" dirty="0">
                <a:effectLst/>
                <a:ea typeface="Roboto" panose="02000000000000000000" pitchFamily="2" charset="0"/>
                <a:cs typeface="Roboto" panose="02000000000000000000" pitchFamily="2" charset="0"/>
              </a:rPr>
              <a:t>Enhancing the efficiency and quality of trial conduct through targeted data collection</a:t>
            </a:r>
            <a:endParaRPr lang="en-US" noProof="0" dirty="0">
              <a:effectLst/>
              <a:ea typeface="Times New Roman" panose="02020603050405020304" pitchFamily="18" charset="0"/>
              <a:cs typeface="Times New Roman" panose="02020603050405020304" pitchFamily="18" charset="0"/>
            </a:endParaRPr>
          </a:p>
          <a:p>
            <a:pPr marL="171450" marR="0" lvl="0" indent="-171450">
              <a:spcBef>
                <a:spcPts val="0"/>
              </a:spcBef>
              <a:buFont typeface="Arial" panose="020B0604020202020204" pitchFamily="34" charset="0"/>
              <a:buChar char="•"/>
            </a:pPr>
            <a:r>
              <a:rPr lang="en-US" noProof="0" dirty="0">
                <a:effectLst/>
                <a:ea typeface="Roboto" panose="02000000000000000000" pitchFamily="2" charset="0"/>
                <a:cs typeface="Roboto" panose="02000000000000000000" pitchFamily="2" charset="0"/>
              </a:rPr>
              <a:t>Alleviating the workload associated with gathering non-essential data</a:t>
            </a:r>
            <a:endParaRPr lang="en-US" noProof="0" dirty="0">
              <a:effectLst/>
              <a:ea typeface="Times New Roman" panose="02020603050405020304" pitchFamily="18" charset="0"/>
              <a:cs typeface="Times New Roman" panose="02020603050405020304" pitchFamily="18" charset="0"/>
            </a:endParaRPr>
          </a:p>
          <a:p>
            <a:pPr marL="171450" marR="0" lvl="0" indent="-171450">
              <a:spcBef>
                <a:spcPts val="0"/>
              </a:spcBef>
              <a:buFont typeface="Arial" panose="020B0604020202020204" pitchFamily="34" charset="0"/>
              <a:buChar char="•"/>
            </a:pPr>
            <a:r>
              <a:rPr lang="en-US" noProof="0" dirty="0">
                <a:effectLst/>
                <a:ea typeface="Roboto" panose="02000000000000000000" pitchFamily="2" charset="0"/>
                <a:cs typeface="Roboto" panose="02000000000000000000" pitchFamily="2" charset="0"/>
              </a:rPr>
              <a:t>Proactively addressing data quality issues to ensure the integrity of data outcomes</a:t>
            </a:r>
          </a:p>
          <a:p>
            <a:pPr marL="171450" marR="0" lvl="0" indent="-171450">
              <a:spcBef>
                <a:spcPts val="0"/>
              </a:spcBef>
              <a:buFont typeface="Arial" panose="020B0604020202020204" pitchFamily="34" charset="0"/>
              <a:buChar char="•"/>
            </a:pPr>
            <a:endParaRPr lang="en-US" noProof="0" dirty="0">
              <a:effectLst/>
              <a:ea typeface="Times New Roman" panose="02020603050405020304" pitchFamily="18" charset="0"/>
              <a:cs typeface="Times New Roman" panose="02020603050405020304" pitchFamily="18" charset="0"/>
            </a:endParaRPr>
          </a:p>
          <a:p>
            <a:pPr marL="0" marR="0">
              <a:spcBef>
                <a:spcPts val="0"/>
              </a:spcBef>
            </a:pPr>
            <a:r>
              <a:rPr lang="en-US" b="1" u="sng" noProof="0" dirty="0">
                <a:effectLst/>
                <a:ea typeface="Aptos" panose="020B0004020202020204" pitchFamily="34" charset="0"/>
                <a:cs typeface="Aptos" panose="020B0004020202020204" pitchFamily="34" charset="0"/>
              </a:rPr>
              <a:t>Tools and Resources (as of 31/JAN/2025)</a:t>
            </a:r>
            <a:r>
              <a:rPr lang="en-US" noProof="0" dirty="0">
                <a:effectLst/>
                <a:ea typeface="Arial" panose="020B0604020202020204" pitchFamily="34" charset="0"/>
                <a:cs typeface="Arial"/>
              </a:rPr>
              <a:t> </a:t>
            </a:r>
            <a:endParaRPr lang="en-US" noProof="0" dirty="0">
              <a:effectLst/>
              <a:ea typeface="Times New Roman" panose="02020603050405020304" pitchFamily="18" charset="0"/>
              <a:cs typeface="Arial"/>
            </a:endParaRPr>
          </a:p>
          <a:p>
            <a:pPr marL="171450" indent="-171450" algn="l">
              <a:spcBef>
                <a:spcPts val="0"/>
              </a:spcBef>
              <a:buFont typeface="Arial" panose="020B0604020202020204" pitchFamily="34" charset="0"/>
              <a:buChar char="•"/>
            </a:pPr>
            <a:r>
              <a:rPr lang="en-US" b="0" i="0" noProof="0" dirty="0">
                <a:solidFill>
                  <a:srgbClr val="111111"/>
                </a:solidFill>
                <a:effectLst/>
              </a:rPr>
              <a:t>U.S. Food and Drug Administration (FDA). Digital Health Technologies for Remote Data Acquisition in Clinical Investigations. Available from: </a:t>
            </a:r>
            <a:r>
              <a:rPr lang="en-US" dirty="0">
                <a:hlinkClick r:id="rId2"/>
              </a:rPr>
              <a:t>Digital Health Technologies for Remote Data Acquisition in Clinical Investigations | FDA</a:t>
            </a:r>
            <a:endParaRPr lang="en-US" dirty="0"/>
          </a:p>
          <a:p>
            <a:pPr marL="171450" indent="-171450" algn="l">
              <a:spcBef>
                <a:spcPts val="0"/>
              </a:spcBef>
              <a:buFont typeface="Arial" panose="020B0604020202020204" pitchFamily="34" charset="0"/>
              <a:buChar char="•"/>
            </a:pPr>
            <a:r>
              <a:rPr lang="en-US" b="0" i="0" noProof="0" dirty="0">
                <a:solidFill>
                  <a:srgbClr val="111111"/>
                </a:solidFill>
                <a:effectLst/>
              </a:rPr>
              <a:t>European Medicines Agency (EMA). Guideline on Computerised Systems and Electronic Data in Clinical Trials. Published 09 March 2023. Available from: </a:t>
            </a:r>
            <a:r>
              <a:rPr lang="en-US" dirty="0">
                <a:hlinkClick r:id="rId3"/>
              </a:rPr>
              <a:t>Guideline on </a:t>
            </a:r>
            <a:r>
              <a:rPr lang="en-US" dirty="0" err="1">
                <a:hlinkClick r:id="rId3"/>
              </a:rPr>
              <a:t>computerised</a:t>
            </a:r>
            <a:r>
              <a:rPr lang="en-US" dirty="0">
                <a:hlinkClick r:id="rId3"/>
              </a:rPr>
              <a:t> systems and electronic data in clinical trials</a:t>
            </a:r>
            <a:endParaRPr lang="en-US" b="0" i="0" noProof="0" dirty="0">
              <a:solidFill>
                <a:srgbClr val="111111"/>
              </a:solidFill>
              <a:effectLst/>
            </a:endParaRPr>
          </a:p>
        </p:txBody>
      </p:sp>
      <p:sp>
        <p:nvSpPr>
          <p:cNvPr id="3" name="Slide Number Placeholder 2">
            <a:extLst>
              <a:ext uri="{FF2B5EF4-FFF2-40B4-BE49-F238E27FC236}">
                <a16:creationId xmlns:a16="http://schemas.microsoft.com/office/drawing/2014/main" id="{EDB5F65F-10C6-4761-A4BF-C60A55C46093}"/>
              </a:ext>
            </a:extLst>
          </p:cNvPr>
          <p:cNvSpPr>
            <a:spLocks noGrp="1"/>
          </p:cNvSpPr>
          <p:nvPr>
            <p:ph type="sldNum" sz="quarter" idx="10"/>
          </p:nvPr>
        </p:nvSpPr>
        <p:spPr>
          <a:xfrm>
            <a:off x="11614151" y="6334276"/>
            <a:ext cx="440804" cy="285600"/>
          </a:xfrm>
        </p:spPr>
        <p:txBody>
          <a:bodyPr/>
          <a:lstStyle/>
          <a:p>
            <a:pPr lvl="0"/>
            <a:fld id="{48F63A3B-78C7-47BE-AE5E-E10140E04643}" type="slidenum">
              <a:rPr lang="en-US" noProof="0" smtClean="0"/>
              <a:pPr lvl="0"/>
              <a:t>26</a:t>
            </a:fld>
            <a:endParaRPr lang="en-US" noProof="0" dirty="0"/>
          </a:p>
        </p:txBody>
      </p:sp>
      <p:sp>
        <p:nvSpPr>
          <p:cNvPr id="4" name="Title 3">
            <a:extLst>
              <a:ext uri="{FF2B5EF4-FFF2-40B4-BE49-F238E27FC236}">
                <a16:creationId xmlns:a16="http://schemas.microsoft.com/office/drawing/2014/main" id="{B7201A73-9EA9-419F-BE98-666EB63A38CF}"/>
              </a:ext>
            </a:extLst>
          </p:cNvPr>
          <p:cNvSpPr>
            <a:spLocks noGrp="1"/>
          </p:cNvSpPr>
          <p:nvPr>
            <p:ph type="title"/>
          </p:nvPr>
        </p:nvSpPr>
        <p:spPr>
          <a:xfrm>
            <a:off x="765243" y="384048"/>
            <a:ext cx="10779058" cy="387798"/>
          </a:xfrm>
        </p:spPr>
        <p:txBody>
          <a:bodyPr/>
          <a:lstStyle/>
          <a:p>
            <a:r>
              <a:rPr lang="en-US" noProof="0" dirty="0"/>
              <a:t>Data Capture and Handling</a:t>
            </a:r>
          </a:p>
        </p:txBody>
      </p:sp>
    </p:spTree>
    <p:extLst>
      <p:ext uri="{BB962C8B-B14F-4D97-AF65-F5344CB8AC3E}">
        <p14:creationId xmlns:p14="http://schemas.microsoft.com/office/powerpoint/2010/main" val="2356587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F5DB51D5-2A7E-0B65-CBFF-53BCFA011794}"/>
              </a:ext>
            </a:extLst>
          </p:cNvPr>
          <p:cNvSpPr>
            <a:spLocks noGrp="1"/>
          </p:cNvSpPr>
          <p:nvPr>
            <p:ph idx="1"/>
          </p:nvPr>
        </p:nvSpPr>
        <p:spPr/>
        <p:txBody>
          <a:bodyPr lIns="0" tIns="45720" rIns="91440" bIns="45720" anchor="t"/>
          <a:lstStyle/>
          <a:p>
            <a:pPr marL="0" marR="0">
              <a:spcBef>
                <a:spcPts val="0"/>
              </a:spcBef>
            </a:pPr>
            <a:r>
              <a:rPr lang="en-US" b="1" u="sng" noProof="0" dirty="0">
                <a:effectLst/>
                <a:ea typeface="Roboto" panose="02000000000000000000" pitchFamily="2" charset="0"/>
                <a:cs typeface="Roboto" panose="02000000000000000000" pitchFamily="2" charset="0"/>
              </a:rPr>
              <a:t>Evolution of Risk Based on Trial Design</a:t>
            </a:r>
            <a:endParaRPr lang="en-US" noProof="0" dirty="0">
              <a:effectLst/>
              <a:ea typeface="Times New Roman" panose="02020603050405020304" pitchFamily="18" charset="0"/>
              <a:cs typeface="Times New Roman" panose="02020603050405020304" pitchFamily="18" charset="0"/>
            </a:endParaRPr>
          </a:p>
          <a:p>
            <a:pPr marL="0" marR="0">
              <a:spcBef>
                <a:spcPts val="0"/>
              </a:spcBef>
            </a:pPr>
            <a:r>
              <a:rPr lang="en-US" noProof="0" dirty="0">
                <a:effectLst/>
                <a:ea typeface="Roboto"/>
                <a:cs typeface="Roboto"/>
              </a:rPr>
              <a:t>Monitoring strategies have evolved over the years and risk-based monitoring was introduced with ICH E6 R2. Earlier the on-site monitoring with 100% review and verification of data was the key monitoring strategy that was available and used. With the advent of technological advances, there are multiple ways to accomplish monitoring using the different tools available like, electronic medical records (EMR), decentralized capabilities, eSource data [for example, ePRO, eCOA], dashboards allowing for a more remote and centralized monitoring.</a:t>
            </a:r>
          </a:p>
          <a:p>
            <a:pPr marL="0" marR="0">
              <a:spcBef>
                <a:spcPts val="0"/>
              </a:spcBef>
            </a:pPr>
            <a:endParaRPr lang="en-US" noProof="0" dirty="0">
              <a:effectLst/>
              <a:ea typeface="Times New Roman" panose="02020603050405020304" pitchFamily="18" charset="0"/>
              <a:cs typeface="Times New Roman" panose="02020603050405020304" pitchFamily="18" charset="0"/>
            </a:endParaRPr>
          </a:p>
          <a:p>
            <a:pPr>
              <a:spcBef>
                <a:spcPts val="0"/>
              </a:spcBef>
            </a:pPr>
            <a:r>
              <a:rPr lang="en-US" noProof="0" dirty="0">
                <a:effectLst/>
                <a:ea typeface="Roboto"/>
                <a:cs typeface="Roboto"/>
              </a:rPr>
              <a:t>Tailoring monitoring strategies is essential and should be based on the risks identified for the trial that could affect participant safety, data integrity, and the reliability of trial outcomes.</a:t>
            </a:r>
            <a:r>
              <a:rPr lang="en-US" noProof="0" dirty="0">
                <a:ea typeface="Roboto"/>
                <a:cs typeface="Roboto"/>
              </a:rPr>
              <a:t> It is important for the </a:t>
            </a:r>
            <a:r>
              <a:rPr lang="en-US" noProof="0" dirty="0">
                <a:effectLst/>
                <a:ea typeface="Roboto"/>
                <a:cs typeface="Roboto"/>
              </a:rPr>
              <a:t>chosen monitoring strategies </a:t>
            </a:r>
            <a:r>
              <a:rPr lang="en-US" noProof="0" dirty="0">
                <a:ea typeface="Roboto"/>
                <a:cs typeface="Roboto"/>
              </a:rPr>
              <a:t>to </a:t>
            </a:r>
            <a:r>
              <a:rPr lang="en-US" noProof="0" dirty="0">
                <a:effectLst/>
                <a:ea typeface="Roboto"/>
                <a:cs typeface="Roboto"/>
              </a:rPr>
              <a:t>align with the Critical-To-Quality factors determined by the trial design and could include a combination of on-site, remote, and central monitoring. The strategy should match the level of risk to ensure proper conduct of the trial.  Risk-based monitoring would include a combination of on-site and central monitoring which are complementary.</a:t>
            </a:r>
          </a:p>
          <a:p>
            <a:pPr marL="0" marR="0">
              <a:spcBef>
                <a:spcPts val="0"/>
              </a:spcBef>
            </a:pPr>
            <a:endParaRPr lang="en-US" noProof="0" dirty="0">
              <a:effectLst/>
              <a:ea typeface="Roboto" panose="02000000000000000000" pitchFamily="2" charset="0"/>
              <a:cs typeface="Roboto" panose="02000000000000000000" pitchFamily="2" charset="0"/>
            </a:endParaRPr>
          </a:p>
          <a:p>
            <a:pPr marL="0" marR="0">
              <a:spcBef>
                <a:spcPts val="0"/>
              </a:spcBef>
            </a:pPr>
            <a:r>
              <a:rPr lang="en-US" noProof="0" dirty="0">
                <a:effectLst/>
                <a:ea typeface="Roboto" panose="02000000000000000000" pitchFamily="2" charset="0"/>
                <a:cs typeface="Roboto" panose="02000000000000000000" pitchFamily="2" charset="0"/>
              </a:rPr>
              <a:t>As trial designs progress, the degree of involvement among stakeholders may change. In decentralized trials, for example, the Sponsor might take a more active role in central monitoring, while Investigators ensure the decentralized processes are correctly applied for their participants. A risk-based monitoring framework can clarify the level of engagement needed from each stakeholder.</a:t>
            </a:r>
            <a:endParaRPr lang="en-US" noProof="0" dirty="0">
              <a:effectLst/>
              <a:ea typeface="Times New Roman" panose="02020603050405020304" pitchFamily="18" charset="0"/>
              <a:cs typeface="Times New Roman" panose="02020603050405020304" pitchFamily="18" charset="0"/>
            </a:endParaRPr>
          </a:p>
          <a:p>
            <a:pPr marL="0" marR="0">
              <a:spcBef>
                <a:spcPts val="0"/>
              </a:spcBef>
            </a:pPr>
            <a:endParaRPr lang="en-US" b="1" u="sng" noProof="0" dirty="0">
              <a:effectLst/>
              <a:ea typeface="Roboto" panose="02000000000000000000" pitchFamily="2" charset="0"/>
              <a:cs typeface="Roboto" panose="02000000000000000000" pitchFamily="2" charset="0"/>
            </a:endParaRPr>
          </a:p>
          <a:p>
            <a:pPr marL="0" marR="0">
              <a:spcBef>
                <a:spcPts val="0"/>
              </a:spcBef>
            </a:pPr>
            <a:r>
              <a:rPr lang="en-US" b="1" u="sng" noProof="0" dirty="0">
                <a:effectLst/>
                <a:ea typeface="Roboto" panose="02000000000000000000" pitchFamily="2" charset="0"/>
                <a:cs typeface="Roboto" panose="02000000000000000000" pitchFamily="2" charset="0"/>
              </a:rPr>
              <a:t>Key Stakeholders</a:t>
            </a:r>
            <a:endParaRPr lang="en-US" noProof="0" dirty="0">
              <a:effectLst/>
              <a:ea typeface="Times New Roman" panose="02020603050405020304" pitchFamily="18" charset="0"/>
              <a:cs typeface="Times New Roman" panose="02020603050405020304" pitchFamily="18" charset="0"/>
            </a:endParaRPr>
          </a:p>
          <a:p>
            <a:pPr marL="0" marR="0">
              <a:spcBef>
                <a:spcPts val="0"/>
              </a:spcBef>
            </a:pPr>
            <a:r>
              <a:rPr lang="en-US" noProof="0" dirty="0">
                <a:effectLst/>
                <a:ea typeface="Roboto" panose="02000000000000000000" pitchFamily="2" charset="0"/>
                <a:cs typeface="Roboto" panose="02000000000000000000" pitchFamily="2" charset="0"/>
              </a:rPr>
              <a:t>The following stakeholders pay a key role in monitoring:</a:t>
            </a:r>
            <a:endParaRPr lang="en-US" noProof="0" dirty="0">
              <a:effectLst/>
              <a:ea typeface="Times New Roman" panose="02020603050405020304" pitchFamily="18" charset="0"/>
              <a:cs typeface="Times New Roman" panose="02020603050405020304" pitchFamily="18" charset="0"/>
            </a:endParaRPr>
          </a:p>
          <a:p>
            <a:pPr marL="171450" marR="0" lvl="0" indent="-171450">
              <a:spcBef>
                <a:spcPts val="0"/>
              </a:spcBef>
              <a:buFont typeface="Arial" panose="020B0604020202020204" pitchFamily="34" charset="0"/>
              <a:buChar char="•"/>
            </a:pPr>
            <a:r>
              <a:rPr lang="en-US" noProof="0" dirty="0">
                <a:effectLst/>
                <a:ea typeface="Roboto" panose="02000000000000000000" pitchFamily="2" charset="0"/>
                <a:cs typeface="Roboto" panose="02000000000000000000" pitchFamily="2" charset="0"/>
              </a:rPr>
              <a:t>Sponsor</a:t>
            </a:r>
            <a:endParaRPr lang="en-US" noProof="0" dirty="0">
              <a:effectLst/>
              <a:ea typeface="Times New Roman" panose="02020603050405020304" pitchFamily="18" charset="0"/>
              <a:cs typeface="Times New Roman" panose="02020603050405020304" pitchFamily="18" charset="0"/>
            </a:endParaRPr>
          </a:p>
          <a:p>
            <a:pPr marL="171450" marR="0" lvl="0" indent="-171450">
              <a:spcBef>
                <a:spcPts val="0"/>
              </a:spcBef>
              <a:buFont typeface="Arial" panose="020B0604020202020204" pitchFamily="34" charset="0"/>
              <a:buChar char="•"/>
            </a:pPr>
            <a:r>
              <a:rPr lang="en-US" noProof="0" dirty="0">
                <a:effectLst/>
                <a:ea typeface="Roboto" panose="02000000000000000000" pitchFamily="2" charset="0"/>
                <a:cs typeface="Roboto" panose="02000000000000000000" pitchFamily="2" charset="0"/>
              </a:rPr>
              <a:t>Institutions &amp; Investigators</a:t>
            </a:r>
            <a:endParaRPr lang="en-US" noProof="0" dirty="0">
              <a:effectLst/>
              <a:ea typeface="Times New Roman" panose="02020603050405020304" pitchFamily="18" charset="0"/>
              <a:cs typeface="Times New Roman" panose="02020603050405020304" pitchFamily="18" charset="0"/>
            </a:endParaRPr>
          </a:p>
          <a:p>
            <a:pPr marL="171450" marR="0" lvl="0" indent="-171450">
              <a:spcBef>
                <a:spcPts val="0"/>
              </a:spcBef>
              <a:buFont typeface="Arial" panose="020B0604020202020204" pitchFamily="34" charset="0"/>
              <a:buChar char="•"/>
            </a:pPr>
            <a:r>
              <a:rPr lang="en-US" noProof="0" dirty="0">
                <a:effectLst/>
                <a:ea typeface="Roboto" panose="02000000000000000000" pitchFamily="2" charset="0"/>
                <a:cs typeface="Roboto" panose="02000000000000000000" pitchFamily="2" charset="0"/>
              </a:rPr>
              <a:t>Vendors / CROs</a:t>
            </a:r>
          </a:p>
          <a:p>
            <a:pPr marR="0" lvl="0">
              <a:spcBef>
                <a:spcPts val="0"/>
              </a:spcBef>
            </a:pPr>
            <a:endParaRPr lang="en-US" noProof="0" dirty="0">
              <a:effectLst/>
              <a:ea typeface="Times New Roman" panose="02020603050405020304" pitchFamily="18" charset="0"/>
              <a:cs typeface="Times New Roman" panose="02020603050405020304" pitchFamily="18" charset="0"/>
            </a:endParaRPr>
          </a:p>
          <a:p>
            <a:pPr marL="0" marR="0">
              <a:spcBef>
                <a:spcPts val="0"/>
              </a:spcBef>
            </a:pPr>
            <a:r>
              <a:rPr lang="en-US" b="1" u="sng" noProof="0" dirty="0">
                <a:effectLst/>
                <a:ea typeface="Roboto" panose="02000000000000000000" pitchFamily="2" charset="0"/>
                <a:cs typeface="Roboto" panose="02000000000000000000" pitchFamily="2" charset="0"/>
              </a:rPr>
              <a:t>Considerations to Manage, Minimize, or Accept Risk</a:t>
            </a:r>
            <a:endParaRPr lang="en-US" noProof="0" dirty="0">
              <a:effectLst/>
              <a:ea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noProof="0" dirty="0">
                <a:ea typeface="Roboto"/>
                <a:cs typeface="Roboto"/>
              </a:rPr>
              <a:t>Consider monitoring strategies that will help maintain a central focus on participant </a:t>
            </a:r>
            <a:r>
              <a:rPr lang="en-US" noProof="0" dirty="0">
                <a:effectLst/>
                <a:ea typeface="Roboto"/>
                <a:cs typeface="Roboto"/>
              </a:rPr>
              <a:t>safety, primary endpoints, and key secondary endpoints. </a:t>
            </a:r>
          </a:p>
          <a:p>
            <a:pPr marL="171450" indent="-171450">
              <a:buFont typeface="Arial" panose="020B0604020202020204" pitchFamily="34" charset="0"/>
              <a:buChar char="•"/>
            </a:pPr>
            <a:r>
              <a:rPr lang="en-US" noProof="0" dirty="0">
                <a:ea typeface="Roboto"/>
                <a:cs typeface="Roboto"/>
              </a:rPr>
              <a:t>Explore </a:t>
            </a:r>
            <a:r>
              <a:rPr lang="en-US" noProof="0" dirty="0">
                <a:effectLst/>
                <a:ea typeface="Roboto"/>
                <a:cs typeface="Roboto"/>
              </a:rPr>
              <a:t>risk-based monitoring </a:t>
            </a:r>
            <a:r>
              <a:rPr lang="en-US" noProof="0" dirty="0">
                <a:ea typeface="Roboto"/>
                <a:cs typeface="Roboto"/>
              </a:rPr>
              <a:t>approaches that will facilitate </a:t>
            </a:r>
            <a:r>
              <a:rPr lang="en-US" noProof="0" dirty="0">
                <a:effectLst/>
                <a:ea typeface="Roboto"/>
                <a:cs typeface="Roboto"/>
              </a:rPr>
              <a:t>identifying Critical-to-Quality factors, evaluating their associated risks, and developing mitigation strategies accordingly. </a:t>
            </a:r>
            <a:endParaRPr lang="en-US" noProof="0" dirty="0">
              <a:ea typeface="Roboto"/>
              <a:cs typeface="Roboto"/>
            </a:endParaRPr>
          </a:p>
          <a:p>
            <a:pPr marL="171450" marR="0" indent="-171450">
              <a:spcBef>
                <a:spcPts val="0"/>
              </a:spcBef>
              <a:buFont typeface="Arial" panose="020B0604020202020204" pitchFamily="34" charset="0"/>
              <a:buChar char="•"/>
            </a:pPr>
            <a:r>
              <a:rPr lang="en-US" noProof="0" dirty="0">
                <a:effectLst/>
                <a:ea typeface="Roboto" panose="02000000000000000000" pitchFamily="2" charset="0"/>
                <a:cs typeface="Roboto" panose="02000000000000000000" pitchFamily="2" charset="0"/>
              </a:rPr>
              <a:t>As trial designs evolve, monitoring strategies can concentrate on more centralized methods through metrics, trends, and signal detection.</a:t>
            </a:r>
            <a:endParaRPr lang="en-US" noProof="0" dirty="0"/>
          </a:p>
        </p:txBody>
      </p:sp>
      <p:sp>
        <p:nvSpPr>
          <p:cNvPr id="3" name="Slide Number Placeholder 2">
            <a:extLst>
              <a:ext uri="{FF2B5EF4-FFF2-40B4-BE49-F238E27FC236}">
                <a16:creationId xmlns:a16="http://schemas.microsoft.com/office/drawing/2014/main" id="{EDB5F65F-10C6-4761-A4BF-C60A55C46093}"/>
              </a:ext>
            </a:extLst>
          </p:cNvPr>
          <p:cNvSpPr>
            <a:spLocks noGrp="1"/>
          </p:cNvSpPr>
          <p:nvPr>
            <p:ph type="sldNum" sz="quarter" idx="10"/>
          </p:nvPr>
        </p:nvSpPr>
        <p:spPr>
          <a:xfrm>
            <a:off x="11614151" y="6334276"/>
            <a:ext cx="440804" cy="285600"/>
          </a:xfrm>
        </p:spPr>
        <p:txBody>
          <a:bodyPr/>
          <a:lstStyle/>
          <a:p>
            <a:pPr lvl="0"/>
            <a:fld id="{48F63A3B-78C7-47BE-AE5E-E10140E04643}" type="slidenum">
              <a:rPr lang="en-US" noProof="0" smtClean="0"/>
              <a:pPr lvl="0"/>
              <a:t>27</a:t>
            </a:fld>
            <a:endParaRPr lang="en-US" noProof="0" dirty="0"/>
          </a:p>
        </p:txBody>
      </p:sp>
      <p:sp>
        <p:nvSpPr>
          <p:cNvPr id="4" name="Title 3">
            <a:extLst>
              <a:ext uri="{FF2B5EF4-FFF2-40B4-BE49-F238E27FC236}">
                <a16:creationId xmlns:a16="http://schemas.microsoft.com/office/drawing/2014/main" id="{B7201A73-9EA9-419F-BE98-666EB63A38CF}"/>
              </a:ext>
            </a:extLst>
          </p:cNvPr>
          <p:cNvSpPr>
            <a:spLocks noGrp="1"/>
          </p:cNvSpPr>
          <p:nvPr>
            <p:ph type="title"/>
          </p:nvPr>
        </p:nvSpPr>
        <p:spPr>
          <a:xfrm>
            <a:off x="765243" y="384048"/>
            <a:ext cx="10779058" cy="387798"/>
          </a:xfrm>
        </p:spPr>
        <p:txBody>
          <a:bodyPr/>
          <a:lstStyle/>
          <a:p>
            <a:r>
              <a:rPr lang="en-US" noProof="0" dirty="0">
                <a:solidFill>
                  <a:schemeClr val="tx1"/>
                </a:solidFill>
              </a:rPr>
              <a:t>Extent and Nature of Trial Monitoring</a:t>
            </a:r>
          </a:p>
        </p:txBody>
      </p:sp>
    </p:spTree>
    <p:extLst>
      <p:ext uri="{BB962C8B-B14F-4D97-AF65-F5344CB8AC3E}">
        <p14:creationId xmlns:p14="http://schemas.microsoft.com/office/powerpoint/2010/main" val="14783420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F5DB51D5-2A7E-0B65-CBFF-53BCFA011794}"/>
              </a:ext>
            </a:extLst>
          </p:cNvPr>
          <p:cNvSpPr>
            <a:spLocks noGrp="1"/>
          </p:cNvSpPr>
          <p:nvPr>
            <p:ph idx="1"/>
          </p:nvPr>
        </p:nvSpPr>
        <p:spPr/>
        <p:txBody>
          <a:bodyPr lIns="0" tIns="45720" rIns="91440" bIns="45720" anchor="t"/>
          <a:lstStyle/>
          <a:p>
            <a:pPr marL="0" marR="0">
              <a:spcBef>
                <a:spcPts val="0"/>
              </a:spcBef>
            </a:pPr>
            <a:r>
              <a:rPr lang="en-US" b="1" u="sng" noProof="0" dirty="0">
                <a:effectLst/>
                <a:ea typeface="Roboto" panose="02000000000000000000" pitchFamily="2" charset="0"/>
                <a:cs typeface="Roboto" panose="02000000000000000000" pitchFamily="2" charset="0"/>
              </a:rPr>
              <a:t>Value and Potential Benefits of Using a Risk Proportionate Approach</a:t>
            </a:r>
            <a:endParaRPr lang="en-US" noProof="0" dirty="0">
              <a:effectLst/>
              <a:ea typeface="Times New Roman" panose="02020603050405020304" pitchFamily="18" charset="0"/>
              <a:cs typeface="Times New Roman" panose="02020603050405020304" pitchFamily="18" charset="0"/>
            </a:endParaRPr>
          </a:p>
          <a:p>
            <a:pPr marL="0" marR="0">
              <a:spcBef>
                <a:spcPts val="0"/>
              </a:spcBef>
            </a:pPr>
            <a:r>
              <a:rPr lang="en-US" noProof="0" dirty="0">
                <a:effectLst/>
                <a:ea typeface="Roboto" panose="02000000000000000000" pitchFamily="2" charset="0"/>
                <a:cs typeface="Roboto" panose="02000000000000000000" pitchFamily="2" charset="0"/>
              </a:rPr>
              <a:t>Risk-based monitoring allows for:</a:t>
            </a:r>
            <a:endParaRPr lang="en-US" noProof="0" dirty="0">
              <a:effectLst/>
              <a:ea typeface="Times New Roman" panose="02020603050405020304" pitchFamily="18" charset="0"/>
              <a:cs typeface="Times New Roman" panose="02020603050405020304" pitchFamily="18" charset="0"/>
            </a:endParaRPr>
          </a:p>
          <a:p>
            <a:pPr marL="171450" marR="0" lvl="0" indent="-171450">
              <a:spcBef>
                <a:spcPts val="0"/>
              </a:spcBef>
              <a:buFont typeface="Arial" panose="020B0604020202020204" pitchFamily="34" charset="0"/>
              <a:buChar char="•"/>
            </a:pPr>
            <a:r>
              <a:rPr lang="en-US" noProof="0" dirty="0">
                <a:effectLst/>
                <a:ea typeface="Roboto" panose="02000000000000000000" pitchFamily="2" charset="0"/>
                <a:cs typeface="Roboto" panose="02000000000000000000" pitchFamily="2" charset="0"/>
              </a:rPr>
              <a:t>Appropriate oversight of the relevant data and processes.</a:t>
            </a:r>
            <a:endParaRPr lang="en-US" noProof="0" dirty="0">
              <a:effectLst/>
              <a:ea typeface="Times New Roman" panose="02020603050405020304" pitchFamily="18" charset="0"/>
              <a:cs typeface="Times New Roman" panose="02020603050405020304" pitchFamily="18" charset="0"/>
            </a:endParaRPr>
          </a:p>
          <a:p>
            <a:pPr marL="171450" marR="0" lvl="0" indent="-171450">
              <a:spcBef>
                <a:spcPts val="0"/>
              </a:spcBef>
              <a:buFont typeface="Arial" panose="020B0604020202020204" pitchFamily="34" charset="0"/>
              <a:buChar char="•"/>
            </a:pPr>
            <a:r>
              <a:rPr lang="en-US" noProof="0" dirty="0">
                <a:effectLst/>
                <a:ea typeface="Roboto" panose="02000000000000000000" pitchFamily="2" charset="0"/>
                <a:cs typeface="Roboto" panose="02000000000000000000" pitchFamily="2" charset="0"/>
              </a:rPr>
              <a:t>Focus on essential aspects to ensure the trial is conducted correctly.</a:t>
            </a:r>
            <a:endParaRPr lang="en-US" noProof="0" dirty="0">
              <a:effectLst/>
              <a:ea typeface="Times New Roman" panose="02020603050405020304" pitchFamily="18" charset="0"/>
              <a:cs typeface="Times New Roman" panose="02020603050405020304" pitchFamily="18" charset="0"/>
            </a:endParaRPr>
          </a:p>
          <a:p>
            <a:pPr marL="171450" indent="-171450">
              <a:spcBef>
                <a:spcPts val="0"/>
              </a:spcBef>
              <a:buFont typeface="Arial" panose="020B0604020202020204" pitchFamily="34" charset="0"/>
              <a:buChar char="•"/>
            </a:pPr>
            <a:r>
              <a:rPr lang="en-US" noProof="0" dirty="0">
                <a:ea typeface="Roboto"/>
                <a:cs typeface="Roboto"/>
              </a:rPr>
              <a:t>Management of</a:t>
            </a:r>
            <a:r>
              <a:rPr lang="en-US" noProof="0" dirty="0">
                <a:effectLst/>
                <a:ea typeface="Roboto"/>
                <a:cs typeface="Roboto"/>
              </a:rPr>
              <a:t> participant safety, data quality, and reliability throughout the trial.</a:t>
            </a:r>
            <a:r>
              <a:rPr lang="en-US" noProof="0" dirty="0">
                <a:ea typeface="Roboto"/>
                <a:cs typeface="Roboto"/>
              </a:rPr>
              <a:t> </a:t>
            </a:r>
            <a:endParaRPr lang="en-US" noProof="0" dirty="0">
              <a:effectLst/>
              <a:ea typeface="Roboto"/>
              <a:cs typeface="Roboto"/>
            </a:endParaRPr>
          </a:p>
          <a:p>
            <a:pPr marL="171450" marR="0" lvl="0" indent="-171450">
              <a:spcBef>
                <a:spcPts val="0"/>
              </a:spcBef>
              <a:buFont typeface="Arial" panose="020B0604020202020204" pitchFamily="34" charset="0"/>
              <a:buChar char="•"/>
            </a:pPr>
            <a:endParaRPr lang="en-US" noProof="0" dirty="0">
              <a:effectLst/>
              <a:ea typeface="Times New Roman" panose="02020603050405020304" pitchFamily="18" charset="0"/>
              <a:cs typeface="Times New Roman" panose="02020603050405020304" pitchFamily="18" charset="0"/>
            </a:endParaRPr>
          </a:p>
          <a:p>
            <a:pPr marL="0" marR="0">
              <a:spcBef>
                <a:spcPts val="0"/>
              </a:spcBef>
            </a:pPr>
            <a:r>
              <a:rPr lang="en-US" b="1" u="sng" noProof="0" dirty="0">
                <a:effectLst/>
                <a:ea typeface="Aptos" panose="020B0004020202020204" pitchFamily="34" charset="0"/>
                <a:cs typeface="Aptos" panose="020B0004020202020204" pitchFamily="34" charset="0"/>
              </a:rPr>
              <a:t>Tools and Resources (as of 31/JAN/2025)</a:t>
            </a:r>
            <a:r>
              <a:rPr lang="en-US" noProof="0" dirty="0">
                <a:effectLst/>
                <a:ea typeface="Arial" panose="020B0604020202020204" pitchFamily="34" charset="0"/>
                <a:cs typeface="Arial"/>
              </a:rPr>
              <a:t> </a:t>
            </a:r>
            <a:endParaRPr lang="en-US" noProof="0" dirty="0">
              <a:effectLst/>
              <a:ea typeface="Times New Roman" panose="02020603050405020304" pitchFamily="18" charset="0"/>
              <a:cs typeface="Arial"/>
            </a:endParaRPr>
          </a:p>
          <a:p>
            <a:pPr marL="171450" indent="-171450" algn="l">
              <a:spcBef>
                <a:spcPts val="0"/>
              </a:spcBef>
              <a:buFont typeface="Arial" panose="020B0604020202020204" pitchFamily="34" charset="0"/>
              <a:buChar char="•"/>
            </a:pPr>
            <a:r>
              <a:rPr lang="en-US" b="0" i="0" noProof="0" dirty="0">
                <a:solidFill>
                  <a:srgbClr val="111111"/>
                </a:solidFill>
                <a:effectLst/>
              </a:rPr>
              <a:t>U.S. Food and Drug Administration (FDA). A Risk-Based Approach to Monitoring of Clinical Investigations Questions and Answers. Available from: </a:t>
            </a:r>
            <a:r>
              <a:rPr lang="en-US" b="0" i="0" noProof="0" dirty="0">
                <a:solidFill>
                  <a:srgbClr val="111111"/>
                </a:solidFill>
                <a:effectLst/>
                <a:hlinkClick r:id="rId2"/>
              </a:rPr>
              <a:t>https://www.fda.gov/regulatory-information/search-fda-guidance-documents/risk-based-approach-monitoring-clinical-investigations-questions-and-answers</a:t>
            </a:r>
            <a:r>
              <a:rPr lang="en-US" b="0" i="0" noProof="0" dirty="0">
                <a:solidFill>
                  <a:srgbClr val="111111"/>
                </a:solidFill>
                <a:effectLst/>
              </a:rPr>
              <a:t> </a:t>
            </a:r>
          </a:p>
          <a:p>
            <a:pPr marL="171450" indent="-171450" algn="l">
              <a:spcBef>
                <a:spcPts val="0"/>
              </a:spcBef>
              <a:buFont typeface="Arial" panose="020B0604020202020204" pitchFamily="34" charset="0"/>
              <a:buChar char="•"/>
            </a:pPr>
            <a:r>
              <a:rPr lang="en-US" b="0" i="0" noProof="0" dirty="0">
                <a:solidFill>
                  <a:srgbClr val="111111"/>
                </a:solidFill>
                <a:effectLst/>
              </a:rPr>
              <a:t>U.S. Food and Drug Administration (FDA). Oversight of Clinical Investigations — A Risk-Based Approach to Monitoring. Available from: </a:t>
            </a:r>
            <a:r>
              <a:rPr lang="en-US" b="0" i="0" noProof="0" dirty="0">
                <a:solidFill>
                  <a:srgbClr val="111111"/>
                </a:solidFill>
                <a:effectLst/>
                <a:hlinkClick r:id="rId3"/>
              </a:rPr>
              <a:t>https://www.fda.gov/regulatory-information/search-fda-guidance-documents/oversight-clinical-investigations-risk-based-approach-monitoring</a:t>
            </a:r>
            <a:r>
              <a:rPr lang="en-US" b="0" i="0" noProof="0" dirty="0">
                <a:solidFill>
                  <a:srgbClr val="111111"/>
                </a:solidFill>
                <a:effectLst/>
              </a:rPr>
              <a:t> </a:t>
            </a:r>
          </a:p>
          <a:p>
            <a:pPr marL="171450" indent="-171450" algn="l">
              <a:spcBef>
                <a:spcPts val="0"/>
              </a:spcBef>
              <a:buFont typeface="Arial" panose="020B0604020202020204" pitchFamily="34" charset="0"/>
              <a:buChar char="•"/>
            </a:pPr>
            <a:r>
              <a:rPr lang="en-US" b="0" i="0" noProof="0" dirty="0">
                <a:solidFill>
                  <a:srgbClr val="111111"/>
                </a:solidFill>
                <a:effectLst/>
              </a:rPr>
              <a:t>European Medicines Agency (EMA). Reflection paper on risk-based quality management in clinical trials. Available from: </a:t>
            </a:r>
            <a:r>
              <a:rPr lang="en-US" b="0" i="0" noProof="0" dirty="0">
                <a:solidFill>
                  <a:srgbClr val="111111"/>
                </a:solidFill>
                <a:effectLst/>
                <a:hlinkClick r:id="rId4"/>
              </a:rPr>
              <a:t>https://www.ema.europa.eu/en/documents/scientific-guideline/reflection-paper-risk-based-quality-management-clinical-trials_en.pdf</a:t>
            </a:r>
            <a:r>
              <a:rPr lang="en-US" b="0" i="0" noProof="0" dirty="0">
                <a:solidFill>
                  <a:srgbClr val="111111"/>
                </a:solidFill>
                <a:effectLst/>
              </a:rPr>
              <a:t> </a:t>
            </a:r>
          </a:p>
          <a:p>
            <a:endParaRPr lang="en-US" noProof="0" dirty="0"/>
          </a:p>
        </p:txBody>
      </p:sp>
      <p:sp>
        <p:nvSpPr>
          <p:cNvPr id="3" name="Slide Number Placeholder 2">
            <a:extLst>
              <a:ext uri="{FF2B5EF4-FFF2-40B4-BE49-F238E27FC236}">
                <a16:creationId xmlns:a16="http://schemas.microsoft.com/office/drawing/2014/main" id="{EDB5F65F-10C6-4761-A4BF-C60A55C46093}"/>
              </a:ext>
            </a:extLst>
          </p:cNvPr>
          <p:cNvSpPr>
            <a:spLocks noGrp="1"/>
          </p:cNvSpPr>
          <p:nvPr>
            <p:ph type="sldNum" sz="quarter" idx="10"/>
          </p:nvPr>
        </p:nvSpPr>
        <p:spPr>
          <a:xfrm>
            <a:off x="11614151" y="6334276"/>
            <a:ext cx="440804" cy="285600"/>
          </a:xfrm>
        </p:spPr>
        <p:txBody>
          <a:bodyPr/>
          <a:lstStyle/>
          <a:p>
            <a:pPr lvl="0"/>
            <a:fld id="{48F63A3B-78C7-47BE-AE5E-E10140E04643}" type="slidenum">
              <a:rPr lang="en-US" noProof="0" smtClean="0"/>
              <a:pPr lvl="0"/>
              <a:t>28</a:t>
            </a:fld>
            <a:endParaRPr lang="en-US" noProof="0" dirty="0"/>
          </a:p>
        </p:txBody>
      </p:sp>
      <p:sp>
        <p:nvSpPr>
          <p:cNvPr id="4" name="Title 3">
            <a:extLst>
              <a:ext uri="{FF2B5EF4-FFF2-40B4-BE49-F238E27FC236}">
                <a16:creationId xmlns:a16="http://schemas.microsoft.com/office/drawing/2014/main" id="{B7201A73-9EA9-419F-BE98-666EB63A38CF}"/>
              </a:ext>
            </a:extLst>
          </p:cNvPr>
          <p:cNvSpPr>
            <a:spLocks noGrp="1"/>
          </p:cNvSpPr>
          <p:nvPr>
            <p:ph type="title"/>
          </p:nvPr>
        </p:nvSpPr>
        <p:spPr>
          <a:xfrm>
            <a:off x="765243" y="384048"/>
            <a:ext cx="10779058" cy="387798"/>
          </a:xfrm>
        </p:spPr>
        <p:txBody>
          <a:bodyPr/>
          <a:lstStyle/>
          <a:p>
            <a:r>
              <a:rPr lang="en-US" noProof="0" dirty="0">
                <a:solidFill>
                  <a:schemeClr val="tx1"/>
                </a:solidFill>
              </a:rPr>
              <a:t>Extent and Nature of Trial Monitoring</a:t>
            </a:r>
          </a:p>
        </p:txBody>
      </p:sp>
    </p:spTree>
    <p:extLst>
      <p:ext uri="{BB962C8B-B14F-4D97-AF65-F5344CB8AC3E}">
        <p14:creationId xmlns:p14="http://schemas.microsoft.com/office/powerpoint/2010/main" val="39081291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7CF4F355-4D37-E9D3-6032-C1779C04E608}"/>
              </a:ext>
            </a:extLst>
          </p:cNvPr>
          <p:cNvSpPr>
            <a:spLocks noGrp="1"/>
          </p:cNvSpPr>
          <p:nvPr>
            <p:ph idx="1"/>
          </p:nvPr>
        </p:nvSpPr>
        <p:spPr/>
        <p:txBody>
          <a:bodyPr lIns="0" tIns="45720" rIns="91440" bIns="45720" anchor="t"/>
          <a:lstStyle/>
          <a:p>
            <a:pPr marL="0" marR="0">
              <a:spcBef>
                <a:spcPts val="0"/>
              </a:spcBef>
            </a:pPr>
            <a:r>
              <a:rPr lang="en-US" b="1" u="sng" noProof="0" dirty="0">
                <a:effectLst/>
                <a:ea typeface="Times New Roman" panose="02020603050405020304" pitchFamily="18" charset="0"/>
                <a:cs typeface="Times New Roman" panose="02020603050405020304" pitchFamily="18" charset="0"/>
              </a:rPr>
              <a:t>Evolution of Risk Based on Trial Design</a:t>
            </a:r>
            <a:endParaRPr lang="en-US" noProof="0" dirty="0">
              <a:effectLst/>
              <a:ea typeface="Times New Roman" panose="02020603050405020304" pitchFamily="18" charset="0"/>
              <a:cs typeface="Times New Roman" panose="02020603050405020304" pitchFamily="18" charset="0"/>
            </a:endParaRPr>
          </a:p>
          <a:p>
            <a:pPr marL="0" marR="0">
              <a:spcBef>
                <a:spcPts val="0"/>
              </a:spcBef>
            </a:pPr>
            <a:r>
              <a:rPr lang="en-US" noProof="0" dirty="0">
                <a:effectLst/>
                <a:ea typeface="Times New Roman" panose="02020603050405020304" pitchFamily="18" charset="0"/>
                <a:cs typeface="Times New Roman" panose="02020603050405020304" pitchFamily="18" charset="0"/>
              </a:rPr>
              <a:t>The concept of a sponsor’s responsibilities and oversight is not new, having been established with the initial implementation of ICH E6 in 1997. The 2017 amendment introduced the risk-based approach concept. At that time, risk proportionality and the risk-based approach were already interchangeable terms (1).</a:t>
            </a:r>
          </a:p>
          <a:p>
            <a:pPr marL="0" marR="0">
              <a:spcBef>
                <a:spcPts val="0"/>
              </a:spcBef>
            </a:pPr>
            <a:endParaRPr lang="en-US" noProof="0" dirty="0">
              <a:effectLst/>
              <a:ea typeface="Times New Roman" panose="02020603050405020304" pitchFamily="18" charset="0"/>
              <a:cs typeface="Times New Roman" panose="02020603050405020304" pitchFamily="18" charset="0"/>
            </a:endParaRPr>
          </a:p>
          <a:p>
            <a:pPr marL="0" marR="0">
              <a:spcBef>
                <a:spcPts val="0"/>
              </a:spcBef>
            </a:pPr>
            <a:r>
              <a:rPr lang="en-US" noProof="0" dirty="0">
                <a:effectLst/>
                <a:ea typeface="Times New Roman" panose="02020603050405020304" pitchFamily="18" charset="0"/>
                <a:cs typeface="Times New Roman" panose="02020603050405020304" pitchFamily="18" charset="0"/>
              </a:rPr>
              <a:t>Initially, risk proportionality, as defined in ICH E6 R2, was associated with sponsor responsibilities for monitoring and validating computerized systems (2017). However, it effectively covered all aspects of clinical trial development and management. Regulatory bodies affirmed this broader interpretation when they called for increased flexibility, particularly evident during the Covid-19 pandemic, which necessitated the decentralization of clinical trial management (2). </a:t>
            </a:r>
          </a:p>
          <a:p>
            <a:pPr marL="0" marR="0">
              <a:spcBef>
                <a:spcPts val="0"/>
              </a:spcBef>
            </a:pPr>
            <a:endParaRPr lang="en-US" noProof="0" dirty="0">
              <a:ea typeface="Times New Roman" panose="02020603050405020304" pitchFamily="18" charset="0"/>
              <a:cs typeface="Times New Roman" panose="02020603050405020304" pitchFamily="18" charset="0"/>
            </a:endParaRPr>
          </a:p>
          <a:p>
            <a:pPr marL="0" marR="0">
              <a:spcBef>
                <a:spcPts val="0"/>
              </a:spcBef>
            </a:pPr>
            <a:r>
              <a:rPr lang="en-US" noProof="0" dirty="0">
                <a:ea typeface="Times New Roman" panose="02020603050405020304" pitchFamily="18" charset="0"/>
                <a:cs typeface="Times New Roman" panose="02020603050405020304" pitchFamily="18" charset="0"/>
              </a:rPr>
              <a:t>With the introduction of decentralized elements, trial complexities are increased, and the need for further comprehensive, proportionate oversight is required, such as</a:t>
            </a:r>
            <a:r>
              <a:rPr lang="en-US" noProof="0" dirty="0">
                <a:effectLst/>
                <a:ea typeface="Times New Roman" panose="02020603050405020304" pitchFamily="18" charset="0"/>
                <a:cs typeface="Times New Roman" panose="02020603050405020304" pitchFamily="18" charset="0"/>
              </a:rPr>
              <a:t> enhancing task delegation definitions and documentation, establishing clear oversight methods, and expanding communication channels with all stakeholders.</a:t>
            </a:r>
          </a:p>
          <a:p>
            <a:pPr marL="0" marR="0">
              <a:spcBef>
                <a:spcPts val="0"/>
              </a:spcBef>
            </a:pPr>
            <a:endParaRPr lang="en-US" noProof="0" dirty="0">
              <a:effectLst/>
              <a:ea typeface="Times New Roman" panose="02020603050405020304" pitchFamily="18" charset="0"/>
              <a:cs typeface="Times New Roman" panose="02020603050405020304" pitchFamily="18" charset="0"/>
            </a:endParaRPr>
          </a:p>
          <a:p>
            <a:pPr marL="0" marR="0">
              <a:spcBef>
                <a:spcPts val="0"/>
              </a:spcBef>
            </a:pPr>
            <a:r>
              <a:rPr lang="en-US" b="1" u="sng" noProof="0" dirty="0">
                <a:effectLst/>
                <a:ea typeface="Times New Roman" panose="02020603050405020304" pitchFamily="18" charset="0"/>
                <a:cs typeface="Times New Roman" panose="02020603050405020304" pitchFamily="18" charset="0"/>
              </a:rPr>
              <a:t>Key Stakeholders</a:t>
            </a:r>
            <a:endParaRPr lang="en-US" noProof="0" dirty="0">
              <a:effectLst/>
              <a:ea typeface="Times New Roman" panose="02020603050405020304" pitchFamily="18" charset="0"/>
              <a:cs typeface="Times New Roman" panose="02020603050405020304" pitchFamily="18" charset="0"/>
            </a:endParaRPr>
          </a:p>
          <a:p>
            <a:pPr marL="171450" marR="0" indent="-171450">
              <a:spcBef>
                <a:spcPts val="0"/>
              </a:spcBef>
              <a:buFont typeface="Arial" panose="020B0604020202020204" pitchFamily="34" charset="0"/>
              <a:buChar char="•"/>
            </a:pPr>
            <a:r>
              <a:rPr lang="en-US" noProof="0" dirty="0">
                <a:effectLst/>
                <a:ea typeface="Times New Roman" panose="02020603050405020304" pitchFamily="18" charset="0"/>
                <a:cs typeface="Times New Roman" panose="02020603050405020304" pitchFamily="18" charset="0"/>
              </a:rPr>
              <a:t>Sponsors</a:t>
            </a:r>
          </a:p>
          <a:p>
            <a:pPr marL="171450" marR="0" indent="-171450">
              <a:spcBef>
                <a:spcPts val="0"/>
              </a:spcBef>
              <a:buFont typeface="Arial" panose="020B0604020202020204" pitchFamily="34" charset="0"/>
              <a:buChar char="•"/>
            </a:pPr>
            <a:endParaRPr lang="en-US" noProof="0" dirty="0">
              <a:effectLst/>
              <a:ea typeface="Times New Roman" panose="02020603050405020304" pitchFamily="18" charset="0"/>
              <a:cs typeface="Times New Roman" panose="02020603050405020304" pitchFamily="18" charset="0"/>
            </a:endParaRPr>
          </a:p>
          <a:p>
            <a:pPr marL="0" marR="0">
              <a:spcBef>
                <a:spcPts val="0"/>
              </a:spcBef>
            </a:pPr>
            <a:r>
              <a:rPr lang="en-US" b="1" u="sng" noProof="0" dirty="0">
                <a:effectLst/>
                <a:ea typeface="Times New Roman" panose="02020603050405020304" pitchFamily="18" charset="0"/>
                <a:cs typeface="Times New Roman" panose="02020603050405020304" pitchFamily="18" charset="0"/>
              </a:rPr>
              <a:t>Considerations to Manage, Minimize, or Accept Risk</a:t>
            </a:r>
            <a:endParaRPr lang="en-US" noProof="0" dirty="0">
              <a:effectLst/>
              <a:ea typeface="Times New Roman" panose="02020603050405020304" pitchFamily="18" charset="0"/>
              <a:cs typeface="Times New Roman" panose="02020603050405020304" pitchFamily="18" charset="0"/>
            </a:endParaRPr>
          </a:p>
          <a:p>
            <a:pPr marL="171450" indent="-171450">
              <a:spcBef>
                <a:spcPts val="0"/>
              </a:spcBef>
              <a:buFont typeface="Arial" panose="020B0604020202020204" pitchFamily="34" charset="0"/>
              <a:buChar char="•"/>
            </a:pPr>
            <a:r>
              <a:rPr lang="en-US" noProof="0" dirty="0">
                <a:ea typeface="Times New Roman" panose="02020603050405020304" pitchFamily="18" charset="0"/>
                <a:cs typeface="Times New Roman"/>
              </a:rPr>
              <a:t>Consider how to ensure </a:t>
            </a:r>
            <a:r>
              <a:rPr lang="en-US" noProof="0" dirty="0">
                <a:effectLst/>
                <a:ea typeface="Times New Roman" panose="02020603050405020304" pitchFamily="18" charset="0"/>
                <a:cs typeface="Times New Roman"/>
              </a:rPr>
              <a:t>all sponsor personnel and departments are fully engaged in clinical trial management, from design to reporting, as outlined in ICH GCP from its inception.</a:t>
            </a:r>
          </a:p>
          <a:p>
            <a:pPr marL="171450" marR="0" indent="-171450">
              <a:spcBef>
                <a:spcPts val="0"/>
              </a:spcBef>
              <a:buFont typeface="Arial" panose="020B0604020202020204" pitchFamily="34" charset="0"/>
              <a:buChar char="•"/>
            </a:pPr>
            <a:r>
              <a:rPr lang="en-US" noProof="0" dirty="0">
                <a:effectLst/>
                <a:ea typeface="Times New Roman" panose="02020603050405020304" pitchFamily="18" charset="0"/>
                <a:cs typeface="Times New Roman" panose="02020603050405020304" pitchFamily="18" charset="0"/>
              </a:rPr>
              <a:t>Develop a clinical protocol in line with ICH guidelines.</a:t>
            </a:r>
          </a:p>
          <a:p>
            <a:pPr marL="171450" indent="-171450">
              <a:spcBef>
                <a:spcPts val="0"/>
              </a:spcBef>
              <a:buFont typeface="Arial" panose="020B0604020202020204" pitchFamily="34" charset="0"/>
              <a:buChar char="•"/>
            </a:pPr>
            <a:r>
              <a:rPr lang="en-US" noProof="0" dirty="0">
                <a:ea typeface="Times New Roman" panose="02020603050405020304" pitchFamily="18" charset="0"/>
                <a:cs typeface="Times New Roman"/>
              </a:rPr>
              <a:t>Identify approaches for documenting </a:t>
            </a:r>
            <a:r>
              <a:rPr lang="en-US" noProof="0" dirty="0">
                <a:effectLst/>
                <a:ea typeface="Times New Roman" panose="02020603050405020304" pitchFamily="18" charset="0"/>
                <a:cs typeface="Times New Roman"/>
              </a:rPr>
              <a:t>all sponsor tasks, including those delegated to third parties.</a:t>
            </a:r>
          </a:p>
          <a:p>
            <a:pPr marL="171450" indent="-171450">
              <a:spcBef>
                <a:spcPts val="0"/>
              </a:spcBef>
              <a:buFont typeface="Arial" panose="020B0604020202020204" pitchFamily="34" charset="0"/>
              <a:buChar char="•"/>
            </a:pPr>
            <a:r>
              <a:rPr lang="en-US" noProof="0" dirty="0">
                <a:ea typeface="Times New Roman" panose="02020603050405020304" pitchFamily="18" charset="0"/>
                <a:cs typeface="Times New Roman"/>
              </a:rPr>
              <a:t>Explore options for </a:t>
            </a:r>
            <a:r>
              <a:rPr lang="en-US" noProof="0" dirty="0">
                <a:effectLst/>
                <a:ea typeface="Times New Roman" panose="02020603050405020304" pitchFamily="18" charset="0"/>
                <a:cs typeface="Times New Roman"/>
              </a:rPr>
              <a:t>effective communication strategies with all stakeholders, particularly investigators/institutions and vendors.</a:t>
            </a:r>
            <a:endParaRPr lang="en-US" noProof="0" dirty="0">
              <a:cs typeface="Times New Roman"/>
            </a:endParaRPr>
          </a:p>
        </p:txBody>
      </p:sp>
      <p:sp>
        <p:nvSpPr>
          <p:cNvPr id="3" name="Slide Number Placeholder 2">
            <a:extLst>
              <a:ext uri="{FF2B5EF4-FFF2-40B4-BE49-F238E27FC236}">
                <a16:creationId xmlns:a16="http://schemas.microsoft.com/office/drawing/2014/main" id="{EDB5F65F-10C6-4761-A4BF-C60A55C46093}"/>
              </a:ext>
            </a:extLst>
          </p:cNvPr>
          <p:cNvSpPr>
            <a:spLocks noGrp="1"/>
          </p:cNvSpPr>
          <p:nvPr>
            <p:ph type="sldNum" sz="quarter" idx="10"/>
          </p:nvPr>
        </p:nvSpPr>
        <p:spPr>
          <a:xfrm>
            <a:off x="11614151" y="6334276"/>
            <a:ext cx="440804" cy="285600"/>
          </a:xfrm>
        </p:spPr>
        <p:txBody>
          <a:bodyPr/>
          <a:lstStyle/>
          <a:p>
            <a:pPr lvl="0"/>
            <a:fld id="{48F63A3B-78C7-47BE-AE5E-E10140E04643}" type="slidenum">
              <a:rPr lang="en-US" noProof="0" smtClean="0"/>
              <a:pPr lvl="0"/>
              <a:t>29</a:t>
            </a:fld>
            <a:endParaRPr lang="en-US" noProof="0" dirty="0"/>
          </a:p>
        </p:txBody>
      </p:sp>
      <p:sp>
        <p:nvSpPr>
          <p:cNvPr id="4" name="Title 3">
            <a:extLst>
              <a:ext uri="{FF2B5EF4-FFF2-40B4-BE49-F238E27FC236}">
                <a16:creationId xmlns:a16="http://schemas.microsoft.com/office/drawing/2014/main" id="{B7201A73-9EA9-419F-BE98-666EB63A38CF}"/>
              </a:ext>
            </a:extLst>
          </p:cNvPr>
          <p:cNvSpPr>
            <a:spLocks noGrp="1"/>
          </p:cNvSpPr>
          <p:nvPr>
            <p:ph type="title"/>
          </p:nvPr>
        </p:nvSpPr>
        <p:spPr>
          <a:xfrm>
            <a:off x="765243" y="384048"/>
            <a:ext cx="10779058" cy="387798"/>
          </a:xfrm>
        </p:spPr>
        <p:txBody>
          <a:bodyPr/>
          <a:lstStyle/>
          <a:p>
            <a:r>
              <a:rPr lang="en-US" noProof="0" dirty="0"/>
              <a:t>Sponsor Oversight	</a:t>
            </a:r>
          </a:p>
        </p:txBody>
      </p:sp>
    </p:spTree>
    <p:extLst>
      <p:ext uri="{BB962C8B-B14F-4D97-AF65-F5344CB8AC3E}">
        <p14:creationId xmlns:p14="http://schemas.microsoft.com/office/powerpoint/2010/main" val="634484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16052E8-A76D-2EE9-4F31-4C7F12EE3A64}"/>
              </a:ext>
            </a:extLst>
          </p:cNvPr>
          <p:cNvPicPr>
            <a:picLocks noChangeAspect="1"/>
          </p:cNvPicPr>
          <p:nvPr/>
        </p:nvPicPr>
        <p:blipFill>
          <a:blip r:embed="rId2"/>
          <a:stretch>
            <a:fillRect/>
          </a:stretch>
        </p:blipFill>
        <p:spPr>
          <a:xfrm>
            <a:off x="5174846" y="5023947"/>
            <a:ext cx="4344865" cy="473301"/>
          </a:xfrm>
          <a:prstGeom prst="rect">
            <a:avLst/>
          </a:prstGeom>
        </p:spPr>
      </p:pic>
      <p:sp>
        <p:nvSpPr>
          <p:cNvPr id="2" name="Content Placeholder 1">
            <a:extLst>
              <a:ext uri="{FF2B5EF4-FFF2-40B4-BE49-F238E27FC236}">
                <a16:creationId xmlns:a16="http://schemas.microsoft.com/office/drawing/2014/main" id="{251B6812-17FF-2F75-D6C1-A0ED231A1AFC}"/>
              </a:ext>
            </a:extLst>
          </p:cNvPr>
          <p:cNvSpPr>
            <a:spLocks noGrp="1"/>
          </p:cNvSpPr>
          <p:nvPr>
            <p:ph idx="1"/>
          </p:nvPr>
        </p:nvSpPr>
        <p:spPr/>
        <p:txBody>
          <a:bodyPr lIns="0" tIns="45720" rIns="91440" bIns="45720" anchor="t"/>
          <a:lstStyle/>
          <a:p>
            <a:pPr marL="0" indent="0">
              <a:spcAft>
                <a:spcPts val="0"/>
              </a:spcAft>
              <a:buNone/>
            </a:pPr>
            <a:r>
              <a:rPr lang="en-US" b="1" noProof="0" dirty="0">
                <a:cs typeface="Calibri Light"/>
              </a:rPr>
              <a:t>What is the Risk Proportionality Framework?</a:t>
            </a:r>
          </a:p>
          <a:p>
            <a:pPr marL="0" indent="0">
              <a:buNone/>
            </a:pPr>
            <a:r>
              <a:rPr lang="en-US" noProof="0" dirty="0">
                <a:cs typeface="Calibri Light"/>
              </a:rPr>
              <a:t>The interactive Risk Proportionality Framework is a set of practical considerations to support the GCP interested parties with understanding and considering risk proportionality across various Critical to Quality factors (CtQs) and trial designs. The framework explores thirteen potential CtQs chosen by the workstream and includes sample considerations a user may consider to assess the risk associated with each, given the circumstances of the particular trial at issue. The CtQs featured in this document do not represent an exhaustive set of all potential CtQs, i.e., there may be CtQs in addition to those mentioned herein that a sponsor may wish or need to consider based on their trial design. Conversely, not all of the CTQs addressed in this Framework will be relevant in every case, and some may be more important than others.  Each user should base their selection and weighting of CTQs on the circumstances of the particular trial they are designing.</a:t>
            </a:r>
            <a:endParaRPr lang="en-US" b="1" noProof="0" dirty="0"/>
          </a:p>
          <a:p>
            <a:pPr marL="0" indent="0">
              <a:spcAft>
                <a:spcPts val="0"/>
              </a:spcAft>
              <a:buNone/>
            </a:pPr>
            <a:r>
              <a:rPr lang="en-US" b="1" noProof="0" dirty="0">
                <a:cs typeface="Calibri Light"/>
              </a:rPr>
              <a:t>How to navigate the tool?</a:t>
            </a:r>
          </a:p>
          <a:p>
            <a:pPr>
              <a:spcAft>
                <a:spcPts val="0"/>
              </a:spcAft>
            </a:pPr>
            <a:r>
              <a:rPr lang="en-US" noProof="0" dirty="0">
                <a:cs typeface="Calibri Light"/>
              </a:rPr>
              <a:t>Once in presentation mode, click on any sample CtQ tile found on slide 6 to learn about the evolution of the risk based on trial design, interested parties, risk management consideration, and potential value and benefit of a risk proportionate approach.</a:t>
            </a:r>
            <a:br>
              <a:rPr lang="en-US" noProof="0" dirty="0"/>
            </a:br>
            <a:endParaRPr lang="en-US" noProof="0" dirty="0">
              <a:cs typeface="Calibri Light"/>
            </a:endParaRPr>
          </a:p>
          <a:p>
            <a:pPr>
              <a:spcAft>
                <a:spcPts val="0"/>
              </a:spcAft>
            </a:pPr>
            <a:r>
              <a:rPr lang="en-US" noProof="0" dirty="0">
                <a:cs typeface="Calibri Light"/>
              </a:rPr>
              <a:t>When you want to return to the risk proportionality trial dashboard, click the “return home” image available at the top right of the slide.</a:t>
            </a:r>
          </a:p>
          <a:p>
            <a:pPr>
              <a:spcAft>
                <a:spcPts val="0"/>
              </a:spcAft>
            </a:pPr>
            <a:endParaRPr lang="en-US" noProof="0" dirty="0"/>
          </a:p>
        </p:txBody>
      </p:sp>
      <p:sp>
        <p:nvSpPr>
          <p:cNvPr id="3" name="Slide Number Placeholder 2">
            <a:extLst>
              <a:ext uri="{FF2B5EF4-FFF2-40B4-BE49-F238E27FC236}">
                <a16:creationId xmlns:a16="http://schemas.microsoft.com/office/drawing/2014/main" id="{A2B2A8D7-533E-A8B8-1CBA-847A7C325800}"/>
              </a:ext>
            </a:extLst>
          </p:cNvPr>
          <p:cNvSpPr>
            <a:spLocks noGrp="1"/>
          </p:cNvSpPr>
          <p:nvPr>
            <p:ph type="sldNum" sz="quarter" idx="10"/>
          </p:nvPr>
        </p:nvSpPr>
        <p:spPr/>
        <p:txBody>
          <a:bodyPr/>
          <a:lstStyle/>
          <a:p>
            <a:fld id="{48F63A3B-78C7-47BE-AE5E-E10140E04643}" type="slidenum">
              <a:rPr lang="en-US" noProof="0" smtClean="0"/>
              <a:pPr/>
              <a:t>3</a:t>
            </a:fld>
            <a:endParaRPr lang="en-US" noProof="0" dirty="0"/>
          </a:p>
        </p:txBody>
      </p:sp>
      <p:sp>
        <p:nvSpPr>
          <p:cNvPr id="4" name="Title 3">
            <a:extLst>
              <a:ext uri="{FF2B5EF4-FFF2-40B4-BE49-F238E27FC236}">
                <a16:creationId xmlns:a16="http://schemas.microsoft.com/office/drawing/2014/main" id="{4117743A-0A0D-F245-A858-5CD07C43C04A}"/>
              </a:ext>
            </a:extLst>
          </p:cNvPr>
          <p:cNvSpPr>
            <a:spLocks noGrp="1"/>
          </p:cNvSpPr>
          <p:nvPr>
            <p:ph type="title"/>
          </p:nvPr>
        </p:nvSpPr>
        <p:spPr/>
        <p:txBody>
          <a:bodyPr/>
          <a:lstStyle/>
          <a:p>
            <a:r>
              <a:rPr lang="en-US" noProof="0" dirty="0"/>
              <a:t>How to Use this Framework</a:t>
            </a:r>
          </a:p>
        </p:txBody>
      </p:sp>
      <p:grpSp>
        <p:nvGrpSpPr>
          <p:cNvPr id="21" name="Group 20">
            <a:extLst>
              <a:ext uri="{FF2B5EF4-FFF2-40B4-BE49-F238E27FC236}">
                <a16:creationId xmlns:a16="http://schemas.microsoft.com/office/drawing/2014/main" id="{D483BEEA-0EDC-2965-1C7C-349DF26A3BD4}"/>
              </a:ext>
            </a:extLst>
          </p:cNvPr>
          <p:cNvGrpSpPr>
            <a:grpSpLocks noChangeAspect="1"/>
          </p:cNvGrpSpPr>
          <p:nvPr/>
        </p:nvGrpSpPr>
        <p:grpSpPr>
          <a:xfrm>
            <a:off x="1297144" y="5023947"/>
            <a:ext cx="2926080" cy="731520"/>
            <a:chOff x="1559335" y="2637282"/>
            <a:chExt cx="3657600" cy="917842"/>
          </a:xfrm>
        </p:grpSpPr>
        <p:pic>
          <p:nvPicPr>
            <p:cNvPr id="15" name="Picture 14">
              <a:extLst>
                <a:ext uri="{FF2B5EF4-FFF2-40B4-BE49-F238E27FC236}">
                  <a16:creationId xmlns:a16="http://schemas.microsoft.com/office/drawing/2014/main" id="{C1E91319-B1AD-5181-8249-E8DEC91E8B52}"/>
                </a:ext>
              </a:extLst>
            </p:cNvPr>
            <p:cNvPicPr>
              <a:picLocks noChangeAspect="1"/>
            </p:cNvPicPr>
            <p:nvPr/>
          </p:nvPicPr>
          <p:blipFill>
            <a:blip r:embed="rId3"/>
            <a:stretch>
              <a:fillRect/>
            </a:stretch>
          </p:blipFill>
          <p:spPr>
            <a:xfrm>
              <a:off x="1559335" y="2637282"/>
              <a:ext cx="3657600" cy="917842"/>
            </a:xfrm>
            <a:prstGeom prst="rect">
              <a:avLst/>
            </a:prstGeom>
          </p:spPr>
        </p:pic>
        <p:sp>
          <p:nvSpPr>
            <p:cNvPr id="19" name="Rectangle 18">
              <a:extLst>
                <a:ext uri="{FF2B5EF4-FFF2-40B4-BE49-F238E27FC236}">
                  <a16:creationId xmlns:a16="http://schemas.microsoft.com/office/drawing/2014/main" id="{BEC2EFF3-5032-EBB3-23EF-D699F1A19ADC}"/>
                </a:ext>
              </a:extLst>
            </p:cNvPr>
            <p:cNvSpPr/>
            <p:nvPr/>
          </p:nvSpPr>
          <p:spPr>
            <a:xfrm>
              <a:off x="1666959" y="2848396"/>
              <a:ext cx="453154" cy="706728"/>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Rectangle 19">
              <a:extLst>
                <a:ext uri="{FF2B5EF4-FFF2-40B4-BE49-F238E27FC236}">
                  <a16:creationId xmlns:a16="http://schemas.microsoft.com/office/drawing/2014/main" id="{B51A5F48-566A-09E2-EA76-8B7596240B81}"/>
                </a:ext>
              </a:extLst>
            </p:cNvPr>
            <p:cNvSpPr/>
            <p:nvPr/>
          </p:nvSpPr>
          <p:spPr>
            <a:xfrm>
              <a:off x="4628239" y="2637282"/>
              <a:ext cx="588696" cy="311926"/>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5" name="Group 4">
            <a:extLst>
              <a:ext uri="{FF2B5EF4-FFF2-40B4-BE49-F238E27FC236}">
                <a16:creationId xmlns:a16="http://schemas.microsoft.com/office/drawing/2014/main" id="{C83CD0A1-9961-ADBB-EB7E-F51C72454BEB}"/>
              </a:ext>
            </a:extLst>
          </p:cNvPr>
          <p:cNvGrpSpPr/>
          <p:nvPr/>
        </p:nvGrpSpPr>
        <p:grpSpPr>
          <a:xfrm>
            <a:off x="10112324" y="4969375"/>
            <a:ext cx="466947" cy="695334"/>
            <a:chOff x="11645842" y="0"/>
            <a:chExt cx="466947" cy="695334"/>
          </a:xfrm>
        </p:grpSpPr>
        <p:sp>
          <p:nvSpPr>
            <p:cNvPr id="6" name="TextBox 5">
              <a:hlinkClick r:id="rId4" action="ppaction://hlinksldjump"/>
              <a:extLst>
                <a:ext uri="{FF2B5EF4-FFF2-40B4-BE49-F238E27FC236}">
                  <a16:creationId xmlns:a16="http://schemas.microsoft.com/office/drawing/2014/main" id="{C44841FC-86B0-C58D-4640-675ABE09622B}"/>
                </a:ext>
              </a:extLst>
            </p:cNvPr>
            <p:cNvSpPr txBox="1"/>
            <p:nvPr userDrawn="1"/>
          </p:nvSpPr>
          <p:spPr>
            <a:xfrm>
              <a:off x="11655588" y="387557"/>
              <a:ext cx="457201" cy="307777"/>
            </a:xfrm>
            <a:prstGeom prst="rect">
              <a:avLst/>
            </a:prstGeom>
            <a:noFill/>
            <a:effectLst>
              <a:outerShdw blurRad="50800" dist="38100" dir="2700000" algn="tl" rotWithShape="0">
                <a:prstClr val="black">
                  <a:alpha val="40000"/>
                </a:prstClr>
              </a:outerShdw>
            </a:effectLst>
          </p:spPr>
          <p:txBody>
            <a:bodyPr wrap="square" lIns="0" tIns="0" rIns="0" bIns="0" rtlCol="0">
              <a:spAutoFit/>
            </a:bodyPr>
            <a:lstStyle/>
            <a:p>
              <a:pPr algn="ctr" defTabSz="727128"/>
              <a:r>
                <a:rPr lang="en-US" sz="1000" noProof="0" dirty="0"/>
                <a:t>Return </a:t>
              </a:r>
            </a:p>
            <a:p>
              <a:pPr algn="ctr" defTabSz="727128"/>
              <a:r>
                <a:rPr lang="en-US" sz="1000" noProof="0" dirty="0"/>
                <a:t>home</a:t>
              </a:r>
            </a:p>
          </p:txBody>
        </p:sp>
        <p:pic>
          <p:nvPicPr>
            <p:cNvPr id="7" name="Graphic 6" descr="House with solid fill">
              <a:hlinkClick r:id="rId4" action="ppaction://hlinksldjump"/>
              <a:extLst>
                <a:ext uri="{FF2B5EF4-FFF2-40B4-BE49-F238E27FC236}">
                  <a16:creationId xmlns:a16="http://schemas.microsoft.com/office/drawing/2014/main" id="{4A9A8900-C0CD-AC9E-FC88-0CD686ADE0F6}"/>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11645842" y="0"/>
              <a:ext cx="457200" cy="457200"/>
            </a:xfrm>
            <a:prstGeom prst="rect">
              <a:avLst/>
            </a:prstGeom>
          </p:spPr>
        </p:pic>
      </p:grpSp>
      <p:pic>
        <p:nvPicPr>
          <p:cNvPr id="9" name="Graphic 8" descr="Badge 3 with solid fill">
            <a:extLst>
              <a:ext uri="{FF2B5EF4-FFF2-40B4-BE49-F238E27FC236}">
                <a16:creationId xmlns:a16="http://schemas.microsoft.com/office/drawing/2014/main" id="{2DD23393-A6AA-2CC6-D44F-115416E64C9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9702081" y="4963605"/>
            <a:ext cx="457200" cy="457200"/>
          </a:xfrm>
          <a:prstGeom prst="rect">
            <a:avLst/>
          </a:prstGeom>
        </p:spPr>
      </p:pic>
      <p:pic>
        <p:nvPicPr>
          <p:cNvPr id="12" name="Graphic 11" descr="Badge with solid fill">
            <a:extLst>
              <a:ext uri="{FF2B5EF4-FFF2-40B4-BE49-F238E27FC236}">
                <a16:creationId xmlns:a16="http://schemas.microsoft.com/office/drawing/2014/main" id="{5E7CDCFD-AAD9-C588-3AC7-A7DECA5DFF1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756086" y="4963605"/>
            <a:ext cx="457200" cy="457200"/>
          </a:xfrm>
          <a:prstGeom prst="rect">
            <a:avLst/>
          </a:prstGeom>
        </p:spPr>
      </p:pic>
      <p:pic>
        <p:nvPicPr>
          <p:cNvPr id="14" name="Graphic 13" descr="Badge 1 with solid fill">
            <a:extLst>
              <a:ext uri="{FF2B5EF4-FFF2-40B4-BE49-F238E27FC236}">
                <a16:creationId xmlns:a16="http://schemas.microsoft.com/office/drawing/2014/main" id="{C8A79E42-FF94-C45E-79A8-272FF3FB453F}"/>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869806" y="4965771"/>
            <a:ext cx="457200" cy="457200"/>
          </a:xfrm>
          <a:prstGeom prst="rect">
            <a:avLst/>
          </a:prstGeom>
        </p:spPr>
      </p:pic>
      <p:pic>
        <p:nvPicPr>
          <p:cNvPr id="17" name="Graphic 16" descr="Cursor with solid fill">
            <a:extLst>
              <a:ext uri="{FF2B5EF4-FFF2-40B4-BE49-F238E27FC236}">
                <a16:creationId xmlns:a16="http://schemas.microsoft.com/office/drawing/2014/main" id="{5AF83E0A-4A9D-6257-E5DE-D02AA1FE58CD}"/>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7644612" y="5252547"/>
            <a:ext cx="274320" cy="274320"/>
          </a:xfrm>
          <a:prstGeom prst="rect">
            <a:avLst/>
          </a:prstGeom>
        </p:spPr>
      </p:pic>
    </p:spTree>
    <p:extLst>
      <p:ext uri="{BB962C8B-B14F-4D97-AF65-F5344CB8AC3E}">
        <p14:creationId xmlns:p14="http://schemas.microsoft.com/office/powerpoint/2010/main" val="32406507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7CF4F355-4D37-E9D3-6032-C1779C04E608}"/>
              </a:ext>
            </a:extLst>
          </p:cNvPr>
          <p:cNvSpPr>
            <a:spLocks noGrp="1"/>
          </p:cNvSpPr>
          <p:nvPr>
            <p:ph idx="1"/>
          </p:nvPr>
        </p:nvSpPr>
        <p:spPr/>
        <p:txBody>
          <a:bodyPr/>
          <a:lstStyle/>
          <a:p>
            <a:pPr marL="0" marR="0">
              <a:spcBef>
                <a:spcPts val="0"/>
              </a:spcBef>
            </a:pPr>
            <a:r>
              <a:rPr lang="en-US" b="1" u="sng" noProof="0" dirty="0">
                <a:effectLst/>
                <a:ea typeface="Times New Roman" panose="02020603050405020304" pitchFamily="18" charset="0"/>
                <a:cs typeface="Times New Roman" panose="02020603050405020304" pitchFamily="18" charset="0"/>
              </a:rPr>
              <a:t>Value and Potential Benefits of Using a Risk Proportionate Approach</a:t>
            </a:r>
            <a:endParaRPr lang="en-US" noProof="0" dirty="0">
              <a:effectLst/>
              <a:ea typeface="Times New Roman" panose="02020603050405020304" pitchFamily="18" charset="0"/>
              <a:cs typeface="Times New Roman" panose="02020603050405020304" pitchFamily="18" charset="0"/>
            </a:endParaRPr>
          </a:p>
          <a:p>
            <a:pPr marL="0" marR="0">
              <a:spcBef>
                <a:spcPts val="0"/>
              </a:spcBef>
            </a:pPr>
            <a:r>
              <a:rPr lang="en-US" noProof="0" dirty="0">
                <a:effectLst/>
                <a:ea typeface="Times New Roman" panose="02020603050405020304" pitchFamily="18" charset="0"/>
                <a:cs typeface="Times New Roman" panose="02020603050405020304" pitchFamily="18" charset="0"/>
              </a:rPr>
              <a:t>As complexity grows with the decentralization of activities and the involvement of more parties, focusing on areas of higher risk becomes crucial. This focus allows for the application of the proportionate approach envisioned since ICH E6 R2.</a:t>
            </a:r>
          </a:p>
          <a:p>
            <a:pPr marL="0" marR="0">
              <a:spcBef>
                <a:spcPts val="0"/>
              </a:spcBef>
            </a:pPr>
            <a:endParaRPr lang="en-US" noProof="0" dirty="0">
              <a:effectLst/>
              <a:ea typeface="Times New Roman" panose="02020603050405020304" pitchFamily="18" charset="0"/>
              <a:cs typeface="Times New Roman" panose="02020603050405020304" pitchFamily="18" charset="0"/>
            </a:endParaRPr>
          </a:p>
          <a:p>
            <a:pPr marL="0" marR="0" fontAlgn="base">
              <a:spcBef>
                <a:spcPts val="0"/>
              </a:spcBef>
            </a:pPr>
            <a:r>
              <a:rPr lang="en-US" b="1" u="sng" noProof="0" dirty="0">
                <a:effectLst/>
                <a:ea typeface="Times New Roman" panose="02020603050405020304" pitchFamily="18" charset="0"/>
                <a:cs typeface="Segoe UI" panose="020B0502040204020203" pitchFamily="34" charset="0"/>
              </a:rPr>
              <a:t>Tools and Resources (as of 31/JAN/2025)</a:t>
            </a:r>
            <a:r>
              <a:rPr lang="en-US" noProof="0" dirty="0">
                <a:effectLst/>
                <a:ea typeface="Times New Roman" panose="02020603050405020304" pitchFamily="18" charset="0"/>
              </a:rPr>
              <a:t>​</a:t>
            </a:r>
            <a:r>
              <a:rPr lang="en-US" noProof="0" dirty="0">
                <a:effectLst/>
                <a:ea typeface="Times New Roman" panose="02020603050405020304" pitchFamily="18" charset="0"/>
                <a:cs typeface="Arial" panose="020B0604020202020204" pitchFamily="34" charset="0"/>
              </a:rPr>
              <a:t> </a:t>
            </a:r>
          </a:p>
          <a:p>
            <a:pPr marL="171450" indent="-171450" fontAlgn="base">
              <a:spcBef>
                <a:spcPts val="0"/>
              </a:spcBef>
              <a:buFont typeface="Arial" panose="020B0604020202020204" pitchFamily="34" charset="0"/>
              <a:buChar char="•"/>
            </a:pPr>
            <a:r>
              <a:rPr lang="en-US" noProof="0" dirty="0">
                <a:solidFill>
                  <a:srgbClr val="111111"/>
                </a:solidFill>
              </a:rPr>
              <a:t>Recommendations of the expert group on clinical trials for the implementation of Regulation (EU) No 536/2014 on clinical trials on medicinal products for human use. Risk proportionate approaches in clinical trials. Published 25 April 2017. Available from: </a:t>
            </a:r>
            <a:r>
              <a:rPr lang="en-US" noProof="0" dirty="0">
                <a:hlinkClick r:id="rId2"/>
              </a:rPr>
              <a:t>2017_04_25_risk_proportionate_approaches_in_ct_0.pdf</a:t>
            </a:r>
            <a:endParaRPr lang="en-US" noProof="0" dirty="0">
              <a:effectLst/>
              <a:ea typeface="Times New Roman" panose="02020603050405020304" pitchFamily="18" charset="0"/>
            </a:endParaRPr>
          </a:p>
          <a:p>
            <a:pPr marL="171450" indent="-171450" algn="l">
              <a:spcBef>
                <a:spcPts val="0"/>
              </a:spcBef>
              <a:buFont typeface="Arial" panose="020B0604020202020204" pitchFamily="34" charset="0"/>
              <a:buChar char="•"/>
            </a:pPr>
            <a:r>
              <a:rPr lang="en-US" b="0" i="0" noProof="0" dirty="0">
                <a:solidFill>
                  <a:srgbClr val="111111"/>
                </a:solidFill>
                <a:effectLst/>
              </a:rPr>
              <a:t>HMA-European Commission – EMA. Recommendation paper on decentralised elements in clinical trials. Published 13 December 2022. Available from: </a:t>
            </a:r>
            <a:r>
              <a:rPr lang="en-US" noProof="0" dirty="0">
                <a:hlinkClick r:id="rId3"/>
              </a:rPr>
              <a:t>2ccc46bf-2739-4b9a-ab6b-6f425db78c61_en</a:t>
            </a:r>
            <a:endParaRPr lang="en-US" b="0" i="0" noProof="0" dirty="0">
              <a:solidFill>
                <a:srgbClr val="111111"/>
              </a:solidFill>
              <a:effectLst/>
            </a:endParaRPr>
          </a:p>
          <a:p>
            <a:pPr marL="171450" indent="-171450" algn="l">
              <a:spcBef>
                <a:spcPts val="0"/>
              </a:spcBef>
              <a:buFont typeface="Arial" panose="020B0604020202020204" pitchFamily="34" charset="0"/>
              <a:buChar char="•"/>
            </a:pPr>
            <a:r>
              <a:rPr lang="en-US" b="0" i="0" noProof="0" dirty="0">
                <a:solidFill>
                  <a:srgbClr val="111111"/>
                </a:solidFill>
                <a:effectLst/>
              </a:rPr>
              <a:t>Sidley Austin LLP. Final FDA Guidance Reinforces the Importance of Sponsor Oversight and Quality Risk Management in All Clinical Trials. Published 19 April 2023. Available from: </a:t>
            </a:r>
            <a:r>
              <a:rPr lang="en-US" noProof="0" dirty="0">
                <a:hlinkClick r:id="rId4"/>
              </a:rPr>
              <a:t>Final FDA Guidance Reinforces the Importance of Sponsor Oversight and Quality Risk Management in All Clinical Trials | Insights | Sidley Austin LLP</a:t>
            </a:r>
            <a:endParaRPr lang="en-US" b="0" i="0" noProof="0" dirty="0">
              <a:solidFill>
                <a:srgbClr val="111111"/>
              </a:solidFill>
              <a:effectLst/>
            </a:endParaRPr>
          </a:p>
          <a:p>
            <a:pPr marL="171450" indent="-171450" algn="l">
              <a:spcBef>
                <a:spcPts val="0"/>
              </a:spcBef>
              <a:buFont typeface="Arial" panose="020B0604020202020204" pitchFamily="34" charset="0"/>
              <a:buChar char="•"/>
            </a:pPr>
            <a:r>
              <a:rPr lang="en-US" b="0" i="0" noProof="0" dirty="0">
                <a:solidFill>
                  <a:srgbClr val="111111"/>
                </a:solidFill>
                <a:effectLst/>
              </a:rPr>
              <a:t>Avoca, a WCG company. ICH E6 (R2) Requirements for Vendor Oversight. Available from: </a:t>
            </a:r>
            <a:r>
              <a:rPr lang="en-US" b="0" i="0" noProof="0" dirty="0">
                <a:solidFill>
                  <a:srgbClr val="111111"/>
                </a:solidFill>
                <a:effectLst/>
                <a:hlinkClick r:id="rId5"/>
              </a:rPr>
              <a:t>https://www.theavocagroup.com/ich-e6-r2-requirements-for-vendor-oversight</a:t>
            </a:r>
            <a:r>
              <a:rPr lang="en-US" b="0" i="0" noProof="0" dirty="0">
                <a:solidFill>
                  <a:srgbClr val="111111"/>
                </a:solidFill>
                <a:effectLst/>
              </a:rPr>
              <a:t> </a:t>
            </a:r>
          </a:p>
        </p:txBody>
      </p:sp>
      <p:sp>
        <p:nvSpPr>
          <p:cNvPr id="3" name="Slide Number Placeholder 2">
            <a:extLst>
              <a:ext uri="{FF2B5EF4-FFF2-40B4-BE49-F238E27FC236}">
                <a16:creationId xmlns:a16="http://schemas.microsoft.com/office/drawing/2014/main" id="{EDB5F65F-10C6-4761-A4BF-C60A55C46093}"/>
              </a:ext>
            </a:extLst>
          </p:cNvPr>
          <p:cNvSpPr>
            <a:spLocks noGrp="1"/>
          </p:cNvSpPr>
          <p:nvPr>
            <p:ph type="sldNum" sz="quarter" idx="10"/>
          </p:nvPr>
        </p:nvSpPr>
        <p:spPr>
          <a:xfrm>
            <a:off x="11614151" y="6334276"/>
            <a:ext cx="440804" cy="285600"/>
          </a:xfrm>
        </p:spPr>
        <p:txBody>
          <a:bodyPr/>
          <a:lstStyle/>
          <a:p>
            <a:pPr lvl="0"/>
            <a:fld id="{48F63A3B-78C7-47BE-AE5E-E10140E04643}" type="slidenum">
              <a:rPr lang="en-US" noProof="0" smtClean="0"/>
              <a:pPr lvl="0"/>
              <a:t>30</a:t>
            </a:fld>
            <a:endParaRPr lang="en-US" noProof="0" dirty="0"/>
          </a:p>
        </p:txBody>
      </p:sp>
      <p:sp>
        <p:nvSpPr>
          <p:cNvPr id="4" name="Title 3">
            <a:extLst>
              <a:ext uri="{FF2B5EF4-FFF2-40B4-BE49-F238E27FC236}">
                <a16:creationId xmlns:a16="http://schemas.microsoft.com/office/drawing/2014/main" id="{B7201A73-9EA9-419F-BE98-666EB63A38CF}"/>
              </a:ext>
            </a:extLst>
          </p:cNvPr>
          <p:cNvSpPr>
            <a:spLocks noGrp="1"/>
          </p:cNvSpPr>
          <p:nvPr>
            <p:ph type="title"/>
          </p:nvPr>
        </p:nvSpPr>
        <p:spPr>
          <a:xfrm>
            <a:off x="765243" y="384048"/>
            <a:ext cx="10779058" cy="387798"/>
          </a:xfrm>
        </p:spPr>
        <p:txBody>
          <a:bodyPr/>
          <a:lstStyle/>
          <a:p>
            <a:r>
              <a:rPr lang="en-US" noProof="0" dirty="0"/>
              <a:t>Sponsor Oversight	</a:t>
            </a:r>
          </a:p>
        </p:txBody>
      </p:sp>
    </p:spTree>
    <p:extLst>
      <p:ext uri="{BB962C8B-B14F-4D97-AF65-F5344CB8AC3E}">
        <p14:creationId xmlns:p14="http://schemas.microsoft.com/office/powerpoint/2010/main" val="42644368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98CF4347-4C82-1455-545E-BED41736B033}"/>
              </a:ext>
            </a:extLst>
          </p:cNvPr>
          <p:cNvSpPr>
            <a:spLocks noGrp="1"/>
          </p:cNvSpPr>
          <p:nvPr>
            <p:ph idx="1"/>
          </p:nvPr>
        </p:nvSpPr>
        <p:spPr/>
        <p:txBody>
          <a:bodyPr/>
          <a:lstStyle/>
          <a:p>
            <a:pPr marL="0" marR="0">
              <a:spcBef>
                <a:spcPts val="0"/>
              </a:spcBef>
            </a:pPr>
            <a:r>
              <a:rPr lang="en-US" b="1" u="sng" noProof="0" dirty="0">
                <a:effectLst/>
                <a:ea typeface="Times New Roman" panose="02020603050405020304" pitchFamily="18" charset="0"/>
                <a:cs typeface="Times New Roman" panose="02020603050405020304" pitchFamily="18" charset="0"/>
              </a:rPr>
              <a:t>Evolution of Risk Based on Trial Design</a:t>
            </a:r>
            <a:endParaRPr lang="en-US" noProof="0" dirty="0">
              <a:effectLst/>
              <a:ea typeface="Times New Roman" panose="02020603050405020304" pitchFamily="18" charset="0"/>
              <a:cs typeface="Times New Roman" panose="02020603050405020304" pitchFamily="18" charset="0"/>
            </a:endParaRPr>
          </a:p>
          <a:p>
            <a:pPr marL="0" marR="0">
              <a:spcBef>
                <a:spcPts val="0"/>
              </a:spcBef>
            </a:pPr>
            <a:r>
              <a:rPr lang="en-US" noProof="0" dirty="0">
                <a:effectLst/>
                <a:ea typeface="Times New Roman" panose="02020603050405020304" pitchFamily="18" charset="0"/>
                <a:cs typeface="Times New Roman" panose="02020603050405020304" pitchFamily="18" charset="0"/>
              </a:rPr>
              <a:t>Conducting risk assessments for all critical processes and systems, from participant intervention to data generation, and considering the significant stakeholders involved, are key to implementing proportionate QA/QC actions. </a:t>
            </a:r>
          </a:p>
          <a:p>
            <a:pPr marL="0" marR="0">
              <a:spcBef>
                <a:spcPts val="0"/>
              </a:spcBef>
            </a:pPr>
            <a:endParaRPr lang="en-US" noProof="0" dirty="0">
              <a:ea typeface="Times New Roman" panose="02020603050405020304" pitchFamily="18" charset="0"/>
              <a:cs typeface="Times New Roman" panose="02020603050405020304" pitchFamily="18" charset="0"/>
            </a:endParaRPr>
          </a:p>
          <a:p>
            <a:pPr marL="0" marR="0">
              <a:spcBef>
                <a:spcPts val="0"/>
              </a:spcBef>
            </a:pPr>
            <a:r>
              <a:rPr lang="en-US" noProof="0" dirty="0">
                <a:effectLst/>
                <a:ea typeface="Times New Roman" panose="02020603050405020304" pitchFamily="18" charset="0"/>
                <a:cs typeface="Times New Roman" panose="02020603050405020304" pitchFamily="18" charset="0"/>
              </a:rPr>
              <a:t>Interdependencies across processes, systems and key stakeholders remain essential, but for decentralized trial designs, it may be more difficult to manage these three elements than in traditional trial designs because of increased complexities. More holistic understanding of the interdependence of the three critical elements may help implement risk-adaptive and integrated QA/QC strategy. As trial designs progress, the Critical-To-Quality factors may shift. </a:t>
            </a:r>
          </a:p>
          <a:p>
            <a:pPr marL="0" marR="0">
              <a:spcBef>
                <a:spcPts val="0"/>
              </a:spcBef>
            </a:pPr>
            <a:endParaRPr lang="en-US" noProof="0" dirty="0">
              <a:ea typeface="Times New Roman" panose="02020603050405020304" pitchFamily="18" charset="0"/>
              <a:cs typeface="Times New Roman" panose="02020603050405020304" pitchFamily="18" charset="0"/>
            </a:endParaRPr>
          </a:p>
          <a:p>
            <a:pPr marL="0" marR="0">
              <a:spcBef>
                <a:spcPts val="0"/>
              </a:spcBef>
            </a:pPr>
            <a:r>
              <a:rPr lang="en-US" noProof="0" dirty="0">
                <a:effectLst/>
                <a:ea typeface="Times New Roman" panose="02020603050405020304" pitchFamily="18" charset="0"/>
                <a:cs typeface="Times New Roman" panose="02020603050405020304" pitchFamily="18" charset="0"/>
              </a:rPr>
              <a:t>For instance:</a:t>
            </a:r>
          </a:p>
          <a:p>
            <a:pPr marL="171450" marR="0" lvl="0" indent="-171450">
              <a:spcBef>
                <a:spcPts val="0"/>
              </a:spcBef>
              <a:buSzPts val="1000"/>
              <a:buFont typeface="Arial" panose="020B0604020202020204" pitchFamily="34" charset="0"/>
              <a:buChar char="•"/>
              <a:tabLst>
                <a:tab pos="457200" algn="l"/>
              </a:tabLst>
            </a:pPr>
            <a:r>
              <a:rPr lang="en-US" b="1" noProof="0" dirty="0">
                <a:effectLst/>
                <a:ea typeface="Times New Roman" panose="02020603050405020304" pitchFamily="18" charset="0"/>
                <a:cs typeface="Times New Roman" panose="02020603050405020304" pitchFamily="18" charset="0"/>
              </a:rPr>
              <a:t>Traditional</a:t>
            </a:r>
            <a:r>
              <a:rPr lang="en-US" noProof="0" dirty="0">
                <a:effectLst/>
                <a:ea typeface="Times New Roman" panose="02020603050405020304" pitchFamily="18" charset="0"/>
                <a:cs typeface="Times New Roman" panose="02020603050405020304" pitchFamily="18" charset="0"/>
              </a:rPr>
              <a:t>: Established processes and systems can be assessed using conventional QA/QC methods, such as retrospective evaluations, to glean insights from past trials to refine future designs and operations.</a:t>
            </a:r>
          </a:p>
          <a:p>
            <a:pPr marL="171450" marR="0" lvl="0" indent="-171450">
              <a:spcBef>
                <a:spcPts val="0"/>
              </a:spcBef>
              <a:buSzPts val="1000"/>
              <a:buFont typeface="Arial" panose="020B0604020202020204" pitchFamily="34" charset="0"/>
              <a:buChar char="•"/>
              <a:tabLst>
                <a:tab pos="457200" algn="l"/>
              </a:tabLst>
            </a:pPr>
            <a:r>
              <a:rPr lang="en-US" b="1" noProof="0" dirty="0">
                <a:effectLst/>
                <a:ea typeface="Times New Roman" panose="02020603050405020304" pitchFamily="18" charset="0"/>
                <a:cs typeface="Times New Roman" panose="02020603050405020304" pitchFamily="18" charset="0"/>
              </a:rPr>
              <a:t>Hybrid</a:t>
            </a:r>
            <a:r>
              <a:rPr lang="en-US" noProof="0" dirty="0">
                <a:effectLst/>
                <a:ea typeface="Times New Roman" panose="02020603050405020304" pitchFamily="18" charset="0"/>
                <a:cs typeface="Times New Roman" panose="02020603050405020304" pitchFamily="18" charset="0"/>
              </a:rPr>
              <a:t>: A better understanding of the integration of technology and Decentralized Clinical Trial (DCT) components in critical processes and data collection requires a more targeted approach to executing cohesive QA/QC strategies.</a:t>
            </a:r>
          </a:p>
          <a:p>
            <a:pPr marL="171450" marR="0" lvl="0" indent="-171450">
              <a:spcBef>
                <a:spcPts val="0"/>
              </a:spcBef>
              <a:buSzPts val="1000"/>
              <a:buFont typeface="Arial" panose="020B0604020202020204" pitchFamily="34" charset="0"/>
              <a:buChar char="•"/>
              <a:tabLst>
                <a:tab pos="457200" algn="l"/>
              </a:tabLst>
            </a:pPr>
            <a:r>
              <a:rPr lang="en-US" b="1" noProof="0" dirty="0">
                <a:effectLst/>
                <a:ea typeface="Times New Roman" panose="02020603050405020304" pitchFamily="18" charset="0"/>
                <a:cs typeface="Times New Roman" panose="02020603050405020304" pitchFamily="18" charset="0"/>
              </a:rPr>
              <a:t>Decentralized</a:t>
            </a:r>
            <a:r>
              <a:rPr lang="en-US" noProof="0" dirty="0">
                <a:effectLst/>
                <a:ea typeface="Times New Roman" panose="02020603050405020304" pitchFamily="18" charset="0"/>
                <a:cs typeface="Times New Roman" panose="02020603050405020304" pitchFamily="18" charset="0"/>
              </a:rPr>
              <a:t>: It’s increasingly important to understand not just the involvement of technology and DCT components in critical processes and data collection but also the specifics of where and by whom each process is performed.</a:t>
            </a:r>
          </a:p>
          <a:p>
            <a:pPr marL="0" marR="0">
              <a:spcBef>
                <a:spcPts val="0"/>
              </a:spcBef>
            </a:pPr>
            <a:endParaRPr lang="en-US" noProof="0" dirty="0">
              <a:effectLst/>
              <a:ea typeface="Times New Roman" panose="02020603050405020304" pitchFamily="18" charset="0"/>
              <a:cs typeface="Times New Roman" panose="02020603050405020304" pitchFamily="18" charset="0"/>
            </a:endParaRPr>
          </a:p>
          <a:p>
            <a:pPr marL="0" marR="0">
              <a:spcBef>
                <a:spcPts val="0"/>
              </a:spcBef>
            </a:pPr>
            <a:r>
              <a:rPr lang="en-US" noProof="0" dirty="0">
                <a:effectLst/>
                <a:ea typeface="Times New Roman" panose="02020603050405020304" pitchFamily="18" charset="0"/>
                <a:cs typeface="Times New Roman" panose="02020603050405020304" pitchFamily="18" charset="0"/>
              </a:rPr>
              <a:t>Regardless of the trial design, sponsor’s oversight (that includes QA/QC) remains essential.</a:t>
            </a:r>
          </a:p>
          <a:p>
            <a:pPr marL="0" marR="0">
              <a:spcBef>
                <a:spcPts val="0"/>
              </a:spcBef>
            </a:pPr>
            <a:endParaRPr lang="en-US" b="1" u="sng" noProof="0" dirty="0">
              <a:effectLst/>
              <a:ea typeface="Roboto" panose="02000000000000000000" pitchFamily="2" charset="0"/>
              <a:cs typeface="Roboto" panose="02000000000000000000" pitchFamily="2" charset="0"/>
            </a:endParaRPr>
          </a:p>
          <a:p>
            <a:pPr marL="0" marR="0">
              <a:spcBef>
                <a:spcPts val="0"/>
              </a:spcBef>
            </a:pPr>
            <a:r>
              <a:rPr lang="en-US" b="1" u="sng" noProof="0" dirty="0">
                <a:effectLst/>
                <a:ea typeface="Roboto" panose="02000000000000000000" pitchFamily="2" charset="0"/>
                <a:cs typeface="Roboto" panose="02000000000000000000" pitchFamily="2" charset="0"/>
              </a:rPr>
              <a:t>Key Stakeholders</a:t>
            </a:r>
            <a:endParaRPr lang="en-US" noProof="0" dirty="0">
              <a:effectLst/>
              <a:ea typeface="Times New Roman" panose="02020603050405020304" pitchFamily="18" charset="0"/>
              <a:cs typeface="Times New Roman" panose="02020603050405020304" pitchFamily="18" charset="0"/>
            </a:endParaRPr>
          </a:p>
          <a:p>
            <a:pPr marL="171450" marR="0" lvl="0" indent="-171450">
              <a:spcBef>
                <a:spcPts val="0"/>
              </a:spcBef>
              <a:buSzPts val="1000"/>
              <a:buFont typeface="Arial" panose="020B0604020202020204" pitchFamily="34" charset="0"/>
              <a:buChar char="•"/>
              <a:tabLst>
                <a:tab pos="457200" algn="l"/>
              </a:tabLst>
            </a:pPr>
            <a:r>
              <a:rPr lang="en-US" noProof="0" dirty="0">
                <a:effectLst/>
                <a:ea typeface="Times New Roman" panose="02020603050405020304" pitchFamily="18" charset="0"/>
                <a:cs typeface="Times New Roman" panose="02020603050405020304" pitchFamily="18" charset="0"/>
              </a:rPr>
              <a:t>Sponsors</a:t>
            </a:r>
          </a:p>
          <a:p>
            <a:pPr marL="171450" marR="0" lvl="0" indent="-171450">
              <a:spcBef>
                <a:spcPts val="0"/>
              </a:spcBef>
              <a:buSzPts val="1000"/>
              <a:buFont typeface="Arial" panose="020B0604020202020204" pitchFamily="34" charset="0"/>
              <a:buChar char="•"/>
              <a:tabLst>
                <a:tab pos="457200" algn="l"/>
              </a:tabLst>
            </a:pPr>
            <a:r>
              <a:rPr lang="en-US" noProof="0" dirty="0">
                <a:effectLst/>
                <a:ea typeface="Times New Roman" panose="02020603050405020304" pitchFamily="18" charset="0"/>
                <a:cs typeface="Times New Roman" panose="02020603050405020304" pitchFamily="18" charset="0"/>
              </a:rPr>
              <a:t>Vendors / CROs</a:t>
            </a:r>
          </a:p>
          <a:p>
            <a:pPr marL="171450" marR="0" lvl="0" indent="-171450">
              <a:spcBef>
                <a:spcPts val="0"/>
              </a:spcBef>
              <a:buSzPts val="1000"/>
              <a:buFont typeface="Arial" panose="020B0604020202020204" pitchFamily="34" charset="0"/>
              <a:buChar char="•"/>
              <a:tabLst>
                <a:tab pos="457200" algn="l"/>
              </a:tabLst>
            </a:pPr>
            <a:r>
              <a:rPr lang="en-US" noProof="0" dirty="0">
                <a:effectLst/>
                <a:ea typeface="Times New Roman" panose="02020603050405020304" pitchFamily="18" charset="0"/>
                <a:cs typeface="Times New Roman" panose="02020603050405020304" pitchFamily="18" charset="0"/>
              </a:rPr>
              <a:t>Institutions &amp; Investigators, Local Healthcare Providers*</a:t>
            </a:r>
          </a:p>
          <a:p>
            <a:pPr marL="171450" marR="0" lvl="0" indent="-171450">
              <a:spcBef>
                <a:spcPts val="0"/>
              </a:spcBef>
              <a:buSzPts val="1000"/>
              <a:buFont typeface="Arial" panose="020B0604020202020204" pitchFamily="34" charset="0"/>
              <a:buChar char="•"/>
              <a:tabLst>
                <a:tab pos="457200" algn="l"/>
              </a:tabLst>
            </a:pPr>
            <a:r>
              <a:rPr lang="en-US" noProof="0" dirty="0">
                <a:effectLst/>
                <a:ea typeface="Times New Roman" panose="02020603050405020304" pitchFamily="18" charset="0"/>
                <a:cs typeface="Times New Roman" panose="02020603050405020304" pitchFamily="18" charset="0"/>
              </a:rPr>
              <a:t>Trial Participants*</a:t>
            </a:r>
          </a:p>
          <a:p>
            <a:pPr marL="0" marR="0">
              <a:spcBef>
                <a:spcPts val="0"/>
              </a:spcBef>
            </a:pPr>
            <a:r>
              <a:rPr lang="en-US" noProof="0" dirty="0">
                <a:effectLst/>
                <a:ea typeface="Times New Roman" panose="02020603050405020304" pitchFamily="18" charset="0"/>
                <a:cs typeface="Times New Roman" panose="02020603050405020304" pitchFamily="18" charset="0"/>
              </a:rPr>
              <a:t>*Especially pertinent for hybrid and DCT models.</a:t>
            </a:r>
            <a:endParaRPr lang="en-US" noProof="0" dirty="0"/>
          </a:p>
        </p:txBody>
      </p:sp>
      <p:sp>
        <p:nvSpPr>
          <p:cNvPr id="3" name="Slide Number Placeholder 2">
            <a:extLst>
              <a:ext uri="{FF2B5EF4-FFF2-40B4-BE49-F238E27FC236}">
                <a16:creationId xmlns:a16="http://schemas.microsoft.com/office/drawing/2014/main" id="{EDB5F65F-10C6-4761-A4BF-C60A55C46093}"/>
              </a:ext>
            </a:extLst>
          </p:cNvPr>
          <p:cNvSpPr>
            <a:spLocks noGrp="1"/>
          </p:cNvSpPr>
          <p:nvPr>
            <p:ph type="sldNum" sz="quarter" idx="10"/>
          </p:nvPr>
        </p:nvSpPr>
        <p:spPr>
          <a:xfrm>
            <a:off x="11614151" y="6334276"/>
            <a:ext cx="440804" cy="285600"/>
          </a:xfrm>
        </p:spPr>
        <p:txBody>
          <a:bodyPr/>
          <a:lstStyle/>
          <a:p>
            <a:pPr lvl="0"/>
            <a:fld id="{48F63A3B-78C7-47BE-AE5E-E10140E04643}" type="slidenum">
              <a:rPr lang="en-US" noProof="0" smtClean="0"/>
              <a:pPr lvl="0"/>
              <a:t>31</a:t>
            </a:fld>
            <a:endParaRPr lang="en-US" noProof="0" dirty="0"/>
          </a:p>
        </p:txBody>
      </p:sp>
      <p:sp>
        <p:nvSpPr>
          <p:cNvPr id="4" name="Title 3">
            <a:extLst>
              <a:ext uri="{FF2B5EF4-FFF2-40B4-BE49-F238E27FC236}">
                <a16:creationId xmlns:a16="http://schemas.microsoft.com/office/drawing/2014/main" id="{B7201A73-9EA9-419F-BE98-666EB63A38CF}"/>
              </a:ext>
            </a:extLst>
          </p:cNvPr>
          <p:cNvSpPr>
            <a:spLocks noGrp="1"/>
          </p:cNvSpPr>
          <p:nvPr>
            <p:ph type="title"/>
          </p:nvPr>
        </p:nvSpPr>
        <p:spPr>
          <a:xfrm>
            <a:off x="765243" y="384048"/>
            <a:ext cx="10779058" cy="387798"/>
          </a:xfrm>
        </p:spPr>
        <p:txBody>
          <a:bodyPr/>
          <a:lstStyle/>
          <a:p>
            <a:r>
              <a:rPr lang="en-US" noProof="0" dirty="0"/>
              <a:t>Quality Assurance and Quality Control</a:t>
            </a:r>
          </a:p>
        </p:txBody>
      </p:sp>
    </p:spTree>
    <p:extLst>
      <p:ext uri="{BB962C8B-B14F-4D97-AF65-F5344CB8AC3E}">
        <p14:creationId xmlns:p14="http://schemas.microsoft.com/office/powerpoint/2010/main" val="13784861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98CF4347-4C82-1455-545E-BED41736B033}"/>
              </a:ext>
            </a:extLst>
          </p:cNvPr>
          <p:cNvSpPr>
            <a:spLocks noGrp="1"/>
          </p:cNvSpPr>
          <p:nvPr>
            <p:ph idx="1"/>
          </p:nvPr>
        </p:nvSpPr>
        <p:spPr/>
        <p:txBody>
          <a:bodyPr lIns="0" tIns="45720" rIns="91440" bIns="45720" anchor="t"/>
          <a:lstStyle/>
          <a:p>
            <a:pPr marL="0" marR="0">
              <a:spcBef>
                <a:spcPts val="0"/>
              </a:spcBef>
            </a:pPr>
            <a:r>
              <a:rPr lang="en-US" b="1" u="sng" noProof="0" dirty="0">
                <a:effectLst/>
                <a:ea typeface="Times New Roman" panose="02020603050405020304" pitchFamily="18" charset="0"/>
                <a:cs typeface="Times New Roman" panose="02020603050405020304" pitchFamily="18" charset="0"/>
              </a:rPr>
              <a:t>Considerations to Manage, Minimize, or Accept Risk</a:t>
            </a:r>
            <a:endParaRPr lang="en-US" noProof="0" dirty="0">
              <a:effectLst/>
              <a:ea typeface="Times New Roman" panose="02020603050405020304" pitchFamily="18" charset="0"/>
              <a:cs typeface="Times New Roman" panose="02020603050405020304" pitchFamily="18" charset="0"/>
            </a:endParaRPr>
          </a:p>
          <a:p>
            <a:pPr marL="171450" indent="-171450">
              <a:spcBef>
                <a:spcPts val="0"/>
              </a:spcBef>
              <a:buFont typeface="Arial" panose="020B0604020202020204" pitchFamily="34" charset="0"/>
              <a:buChar char="•"/>
            </a:pPr>
            <a:r>
              <a:rPr lang="en-US" noProof="0" dirty="0">
                <a:ea typeface="Times New Roman" panose="02020603050405020304" pitchFamily="18" charset="0"/>
                <a:cs typeface="Times New Roman"/>
              </a:rPr>
              <a:t>Consider methods that are dynamic</a:t>
            </a:r>
            <a:r>
              <a:rPr lang="en-US" noProof="0" dirty="0">
                <a:effectLst/>
                <a:ea typeface="Times New Roman" panose="02020603050405020304" pitchFamily="18" charset="0"/>
                <a:cs typeface="Times New Roman"/>
              </a:rPr>
              <a:t>, thorough, and comprehensive to </a:t>
            </a:r>
            <a:r>
              <a:rPr lang="en-US" noProof="0" dirty="0">
                <a:ea typeface="Times New Roman" panose="02020603050405020304" pitchFamily="18" charset="0"/>
                <a:cs typeface="Times New Roman"/>
              </a:rPr>
              <a:t>help </a:t>
            </a:r>
            <a:r>
              <a:rPr lang="en-US" noProof="0" dirty="0">
                <a:effectLst/>
                <a:ea typeface="Times New Roman" panose="02020603050405020304" pitchFamily="18" charset="0"/>
                <a:cs typeface="Times New Roman"/>
              </a:rPr>
              <a:t>address key risks in clinical trial processes and systems managed by institutions and vendors.</a:t>
            </a:r>
          </a:p>
          <a:p>
            <a:pPr marL="171450" marR="0" indent="-171450">
              <a:spcBef>
                <a:spcPts val="0"/>
              </a:spcBef>
              <a:buFont typeface="Arial" panose="020B0604020202020204" pitchFamily="34" charset="0"/>
              <a:buChar char="•"/>
            </a:pPr>
            <a:r>
              <a:rPr lang="en-US" noProof="0" dirty="0">
                <a:effectLst/>
                <a:ea typeface="Times New Roman" panose="02020603050405020304" pitchFamily="18" charset="0"/>
                <a:cs typeface="Times New Roman"/>
              </a:rPr>
              <a:t>A strategic combination of QA and QC measures across various levels (site, country, trial, assets, indication) could serve as a mechanism for assessment and ongoing enhancement of innovative trial designs, along with efficiency and effectiveness of QA and QC measures.</a:t>
            </a:r>
          </a:p>
          <a:p>
            <a:pPr marL="171450" indent="-171450">
              <a:spcBef>
                <a:spcPts val="0"/>
              </a:spcBef>
              <a:buFont typeface="Arial" panose="020B0604020202020204" pitchFamily="34" charset="0"/>
              <a:buChar char="•"/>
            </a:pPr>
            <a:r>
              <a:rPr lang="en-US" noProof="0" dirty="0">
                <a:ea typeface="Times New Roman" panose="02020603050405020304" pitchFamily="18" charset="0"/>
                <a:cs typeface="Times New Roman"/>
              </a:rPr>
              <a:t>Consider whether and how technical </a:t>
            </a:r>
            <a:r>
              <a:rPr lang="en-US" noProof="0" dirty="0">
                <a:effectLst/>
                <a:ea typeface="Times New Roman" panose="02020603050405020304" pitchFamily="18" charset="0"/>
                <a:cs typeface="Times New Roman"/>
              </a:rPr>
              <a:t>advancements, such as Artificial Intelligence (AI) and Machine Learning (ML), including Natural Language Processing (NLP) and Large Language Models (LLM), along with diverse metrics/Key Risk Indicators (KRIs)/Key Quality Indicators (KQIs), can </a:t>
            </a:r>
            <a:r>
              <a:rPr lang="en-US" noProof="0" dirty="0">
                <a:ea typeface="Times New Roman" panose="02020603050405020304" pitchFamily="18" charset="0"/>
                <a:cs typeface="Times New Roman"/>
              </a:rPr>
              <a:t>help to </a:t>
            </a:r>
            <a:r>
              <a:rPr lang="en-US" noProof="0" dirty="0">
                <a:effectLst/>
                <a:ea typeface="Times New Roman" panose="02020603050405020304" pitchFamily="18" charset="0"/>
                <a:cs typeface="Times New Roman"/>
              </a:rPr>
              <a:t>streamline cross-functional QA/QC tasks, making them more efficient and effective.</a:t>
            </a:r>
            <a:endParaRPr lang="en-US" noProof="0" dirty="0">
              <a:ea typeface="Times New Roman" panose="02020603050405020304" pitchFamily="18" charset="0"/>
              <a:cs typeface="Times New Roman"/>
            </a:endParaRPr>
          </a:p>
          <a:p>
            <a:pPr marL="171450" indent="-171450">
              <a:spcBef>
                <a:spcPts val="0"/>
              </a:spcBef>
              <a:buFont typeface="Arial" panose="020B0604020202020204" pitchFamily="34" charset="0"/>
              <a:buChar char="•"/>
            </a:pPr>
            <a:r>
              <a:rPr lang="en-US" noProof="0" dirty="0">
                <a:ea typeface="Times New Roman" panose="02020603050405020304" pitchFamily="18" charset="0"/>
                <a:cs typeface="Times New Roman"/>
              </a:rPr>
              <a:t>Explore how setting </a:t>
            </a:r>
            <a:r>
              <a:rPr lang="en-US" noProof="0" dirty="0">
                <a:effectLst/>
                <a:ea typeface="Times New Roman" panose="02020603050405020304" pitchFamily="18" charset="0"/>
                <a:cs typeface="Times New Roman"/>
              </a:rPr>
              <a:t>clear objectives and customizing priorities among all stakeholders engaged in QA/QC activities can </a:t>
            </a:r>
            <a:r>
              <a:rPr lang="en-US" noProof="0" dirty="0">
                <a:ea typeface="Times New Roman" panose="02020603050405020304" pitchFamily="18" charset="0"/>
                <a:cs typeface="Times New Roman"/>
              </a:rPr>
              <a:t>help </a:t>
            </a:r>
            <a:r>
              <a:rPr lang="en-US" noProof="0" dirty="0">
                <a:effectLst/>
                <a:ea typeface="Times New Roman" panose="02020603050405020304" pitchFamily="18" charset="0"/>
                <a:cs typeface="Times New Roman"/>
              </a:rPr>
              <a:t>lead to a more comprehensive, consistent, and coherent methodology.</a:t>
            </a:r>
            <a:endParaRPr lang="en-US" noProof="0" dirty="0">
              <a:ea typeface="Times New Roman" panose="02020603050405020304" pitchFamily="18" charset="0"/>
              <a:cs typeface="Times New Roman"/>
            </a:endParaRPr>
          </a:p>
          <a:p>
            <a:pPr marL="0" marR="0">
              <a:spcBef>
                <a:spcPts val="0"/>
              </a:spcBef>
            </a:pPr>
            <a:endParaRPr lang="en-US" b="1" u="sng" noProof="0" dirty="0">
              <a:effectLst/>
              <a:ea typeface="Times New Roman" panose="02020603050405020304" pitchFamily="18" charset="0"/>
              <a:cs typeface="Times New Roman" panose="02020603050405020304" pitchFamily="18" charset="0"/>
            </a:endParaRPr>
          </a:p>
          <a:p>
            <a:pPr marL="0" marR="0">
              <a:spcBef>
                <a:spcPts val="0"/>
              </a:spcBef>
            </a:pPr>
            <a:r>
              <a:rPr lang="en-US" b="1" u="sng" noProof="0" dirty="0">
                <a:effectLst/>
                <a:ea typeface="Times New Roman" panose="02020603050405020304" pitchFamily="18" charset="0"/>
                <a:cs typeface="Times New Roman" panose="02020603050405020304" pitchFamily="18" charset="0"/>
              </a:rPr>
              <a:t>Value and Potential Benefits of Using a Risk Proportionate Approach</a:t>
            </a:r>
            <a:endParaRPr lang="en-US" noProof="0" dirty="0">
              <a:effectLst/>
              <a:ea typeface="Times New Roman" panose="02020603050405020304" pitchFamily="18" charset="0"/>
              <a:cs typeface="Times New Roman" panose="02020603050405020304" pitchFamily="18" charset="0"/>
            </a:endParaRPr>
          </a:p>
          <a:p>
            <a:pPr marL="171450" marR="0" indent="-171450">
              <a:spcBef>
                <a:spcPts val="0"/>
              </a:spcBef>
              <a:buFont typeface="Arial" panose="020B0604020202020204" pitchFamily="34" charset="0"/>
              <a:buChar char="•"/>
            </a:pPr>
            <a:r>
              <a:rPr lang="en-US" noProof="0" dirty="0">
                <a:effectLst/>
                <a:ea typeface="Times New Roman" panose="02020603050405020304" pitchFamily="18" charset="0"/>
                <a:cs typeface="Times New Roman" panose="02020603050405020304" pitchFamily="18" charset="0"/>
              </a:rPr>
              <a:t>Establishing suitable governance levels for quality assurance ensures accountability for designating pertinent roles and responsibilities and allocating adequate resources to the most significant risks at the appropriate time.</a:t>
            </a:r>
          </a:p>
          <a:p>
            <a:pPr marL="171450" marR="0" indent="-171450">
              <a:spcBef>
                <a:spcPts val="0"/>
              </a:spcBef>
              <a:buFont typeface="Arial" panose="020B0604020202020204" pitchFamily="34" charset="0"/>
              <a:buChar char="•"/>
            </a:pPr>
            <a:r>
              <a:rPr lang="en-US" noProof="0" dirty="0">
                <a:effectLst/>
                <a:ea typeface="Times New Roman" panose="02020603050405020304" pitchFamily="18" charset="0"/>
                <a:cs typeface="Times New Roman" panose="02020603050405020304" pitchFamily="18" charset="0"/>
              </a:rPr>
              <a:t>Transforming data and insights into actionable activities fosters a data-centric organizational culture, facilitating a shift from reactive to proactive QA/QC measures, thereby effectively managing and controlling potential future risks throughout a trial’s lifecycle.</a:t>
            </a:r>
          </a:p>
          <a:p>
            <a:pPr marL="0" marR="0" fontAlgn="base">
              <a:spcBef>
                <a:spcPts val="0"/>
              </a:spcBef>
            </a:pPr>
            <a:endParaRPr lang="en-US" b="1" u="sng" noProof="0" dirty="0">
              <a:effectLst/>
              <a:ea typeface="Times New Roman" panose="02020603050405020304" pitchFamily="18" charset="0"/>
              <a:cs typeface="Segoe UI" panose="020B0502040204020203" pitchFamily="34" charset="0"/>
            </a:endParaRPr>
          </a:p>
          <a:p>
            <a:pPr marL="0" marR="0" fontAlgn="base">
              <a:spcBef>
                <a:spcPts val="0"/>
              </a:spcBef>
            </a:pPr>
            <a:r>
              <a:rPr lang="en-US" b="1" u="sng" noProof="0" dirty="0">
                <a:effectLst/>
                <a:ea typeface="Times New Roman" panose="02020603050405020304" pitchFamily="18" charset="0"/>
                <a:cs typeface="Segoe UI"/>
              </a:rPr>
              <a:t>Tools and Resources (as of 31/JAN/2025)</a:t>
            </a:r>
            <a:r>
              <a:rPr lang="en-US" noProof="0" dirty="0">
                <a:effectLst/>
                <a:ea typeface="Times New Roman" panose="02020603050405020304" pitchFamily="18" charset="0"/>
                <a:cs typeface="Calibri Light"/>
              </a:rPr>
              <a:t>​</a:t>
            </a:r>
            <a:r>
              <a:rPr lang="en-US" noProof="0" dirty="0">
                <a:effectLst/>
                <a:ea typeface="Times New Roman" panose="02020603050405020304" pitchFamily="18" charset="0"/>
                <a:cs typeface="Arial"/>
              </a:rPr>
              <a:t> </a:t>
            </a:r>
          </a:p>
          <a:p>
            <a:pPr marL="171450" indent="-171450" algn="l">
              <a:spcBef>
                <a:spcPts val="0"/>
              </a:spcBef>
              <a:buFont typeface="Arial" panose="020B0604020202020204" pitchFamily="34" charset="0"/>
              <a:buChar char="•"/>
            </a:pPr>
            <a:r>
              <a:rPr lang="en-US" b="0" i="0" noProof="0" dirty="0">
                <a:solidFill>
                  <a:srgbClr val="111111"/>
                </a:solidFill>
                <a:effectLst/>
              </a:rPr>
              <a:t>U.S. Food and Drug Administration (FDA). A Risk-Based Approach to Monitoring of Clinical Investigations Questions and Answers. Available from: </a:t>
            </a:r>
            <a:r>
              <a:rPr lang="en-US" b="0" i="0" noProof="0" dirty="0">
                <a:solidFill>
                  <a:srgbClr val="111111"/>
                </a:solidFill>
                <a:effectLst/>
                <a:hlinkClick r:id="rId3"/>
              </a:rPr>
              <a:t>https://www.fda.gov/regulatory-information/search-fda-guidance-documents/risk-based-approach-monitoring-clinical-investigations-questions-and-answers</a:t>
            </a:r>
            <a:r>
              <a:rPr lang="en-US" b="0" i="0" noProof="0" dirty="0">
                <a:solidFill>
                  <a:srgbClr val="111111"/>
                </a:solidFill>
                <a:effectLst/>
              </a:rPr>
              <a:t> </a:t>
            </a:r>
          </a:p>
          <a:p>
            <a:pPr marL="171450" indent="-171450" algn="l">
              <a:spcBef>
                <a:spcPts val="0"/>
              </a:spcBef>
              <a:buFont typeface="Arial" panose="020B0604020202020204" pitchFamily="34" charset="0"/>
              <a:buChar char="•"/>
            </a:pPr>
            <a:r>
              <a:rPr lang="en-US" b="0" i="0" noProof="0" dirty="0">
                <a:solidFill>
                  <a:srgbClr val="111111"/>
                </a:solidFill>
                <a:effectLst/>
              </a:rPr>
              <a:t>U.S. Food and Drug Administration (FDA). Guidance for Industry, E8(R1) General Considerations for Clinical Studies. Available from: </a:t>
            </a:r>
            <a:r>
              <a:rPr lang="en-US" noProof="0" dirty="0">
                <a:hlinkClick r:id="rId4"/>
              </a:rPr>
              <a:t>Guidance for Industry</a:t>
            </a:r>
            <a:endParaRPr lang="en-US" b="0" i="0" noProof="0" dirty="0">
              <a:solidFill>
                <a:srgbClr val="111111"/>
              </a:solidFill>
              <a:effectLst/>
            </a:endParaRPr>
          </a:p>
          <a:p>
            <a:pPr marL="171450" indent="-171450" algn="l">
              <a:spcBef>
                <a:spcPts val="0"/>
              </a:spcBef>
              <a:buFont typeface="Arial" panose="020B0604020202020204" pitchFamily="34" charset="0"/>
              <a:buChar char="•"/>
            </a:pPr>
            <a:r>
              <a:rPr lang="en-US" b="0" i="0" noProof="0" dirty="0">
                <a:solidFill>
                  <a:srgbClr val="111111"/>
                </a:solidFill>
                <a:effectLst/>
              </a:rPr>
              <a:t>Clinical Trials Transformation Initiative (CTTI). Clinical Trials: Rethinking How We Ensure Quality. Available from: </a:t>
            </a:r>
            <a:r>
              <a:rPr lang="en-US" noProof="0" dirty="0">
                <a:hlinkClick r:id="rId5"/>
              </a:rPr>
              <a:t>Clinical Trials: Rethinking How We Ensure Quality - CTTI</a:t>
            </a:r>
            <a:endParaRPr lang="en-US" b="0" i="0" noProof="0" dirty="0">
              <a:solidFill>
                <a:srgbClr val="111111"/>
              </a:solidFill>
              <a:effectLst/>
            </a:endParaRPr>
          </a:p>
        </p:txBody>
      </p:sp>
      <p:sp>
        <p:nvSpPr>
          <p:cNvPr id="3" name="Slide Number Placeholder 2">
            <a:extLst>
              <a:ext uri="{FF2B5EF4-FFF2-40B4-BE49-F238E27FC236}">
                <a16:creationId xmlns:a16="http://schemas.microsoft.com/office/drawing/2014/main" id="{EDB5F65F-10C6-4761-A4BF-C60A55C46093}"/>
              </a:ext>
            </a:extLst>
          </p:cNvPr>
          <p:cNvSpPr>
            <a:spLocks noGrp="1"/>
          </p:cNvSpPr>
          <p:nvPr>
            <p:ph type="sldNum" sz="quarter" idx="10"/>
          </p:nvPr>
        </p:nvSpPr>
        <p:spPr>
          <a:xfrm>
            <a:off x="11614151" y="6334276"/>
            <a:ext cx="440804" cy="285600"/>
          </a:xfrm>
        </p:spPr>
        <p:txBody>
          <a:bodyPr/>
          <a:lstStyle/>
          <a:p>
            <a:pPr lvl="0"/>
            <a:fld id="{48F63A3B-78C7-47BE-AE5E-E10140E04643}" type="slidenum">
              <a:rPr lang="en-US" noProof="0" smtClean="0"/>
              <a:pPr lvl="0"/>
              <a:t>32</a:t>
            </a:fld>
            <a:endParaRPr lang="en-US" noProof="0" dirty="0"/>
          </a:p>
        </p:txBody>
      </p:sp>
      <p:sp>
        <p:nvSpPr>
          <p:cNvPr id="4" name="Title 3">
            <a:extLst>
              <a:ext uri="{FF2B5EF4-FFF2-40B4-BE49-F238E27FC236}">
                <a16:creationId xmlns:a16="http://schemas.microsoft.com/office/drawing/2014/main" id="{B7201A73-9EA9-419F-BE98-666EB63A38CF}"/>
              </a:ext>
            </a:extLst>
          </p:cNvPr>
          <p:cNvSpPr>
            <a:spLocks noGrp="1"/>
          </p:cNvSpPr>
          <p:nvPr>
            <p:ph type="title"/>
          </p:nvPr>
        </p:nvSpPr>
        <p:spPr>
          <a:xfrm>
            <a:off x="765243" y="384048"/>
            <a:ext cx="10779058" cy="387798"/>
          </a:xfrm>
        </p:spPr>
        <p:txBody>
          <a:bodyPr/>
          <a:lstStyle/>
          <a:p>
            <a:r>
              <a:rPr lang="en-US" noProof="0" dirty="0"/>
              <a:t>Quality Assurance and Quality Control</a:t>
            </a:r>
          </a:p>
        </p:txBody>
      </p:sp>
    </p:spTree>
    <p:extLst>
      <p:ext uri="{BB962C8B-B14F-4D97-AF65-F5344CB8AC3E}">
        <p14:creationId xmlns:p14="http://schemas.microsoft.com/office/powerpoint/2010/main" val="22078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15163B9-2E1A-11EE-EB5E-F7AA72BADFAC}"/>
              </a:ext>
            </a:extLst>
          </p:cNvPr>
          <p:cNvSpPr>
            <a:spLocks noGrp="1"/>
          </p:cNvSpPr>
          <p:nvPr>
            <p:ph type="sldNum" sz="quarter" idx="10"/>
          </p:nvPr>
        </p:nvSpPr>
        <p:spPr/>
        <p:txBody>
          <a:bodyPr/>
          <a:lstStyle/>
          <a:p>
            <a:fld id="{48F63A3B-78C7-47BE-AE5E-E10140E04643}" type="slidenum">
              <a:rPr lang="en-US" noProof="0" smtClean="0"/>
              <a:pPr/>
              <a:t>4</a:t>
            </a:fld>
            <a:endParaRPr lang="en-US" noProof="0" dirty="0"/>
          </a:p>
        </p:txBody>
      </p:sp>
      <p:sp>
        <p:nvSpPr>
          <p:cNvPr id="12" name="Title 5">
            <a:extLst>
              <a:ext uri="{FF2B5EF4-FFF2-40B4-BE49-F238E27FC236}">
                <a16:creationId xmlns:a16="http://schemas.microsoft.com/office/drawing/2014/main" id="{90B685E4-705F-AD19-9211-D91660E97D87}"/>
              </a:ext>
            </a:extLst>
          </p:cNvPr>
          <p:cNvSpPr>
            <a:spLocks noGrp="1"/>
          </p:cNvSpPr>
          <p:nvPr>
            <p:ph type="title"/>
          </p:nvPr>
        </p:nvSpPr>
        <p:spPr/>
        <p:txBody>
          <a:bodyPr/>
          <a:lstStyle/>
          <a:p>
            <a:r>
              <a:rPr lang="en-US" noProof="0" dirty="0"/>
              <a:t>Risk Proportionality Framework: Overview and Definitions</a:t>
            </a:r>
          </a:p>
        </p:txBody>
      </p:sp>
      <p:sp>
        <p:nvSpPr>
          <p:cNvPr id="15" name="Content Placeholder 15">
            <a:extLst>
              <a:ext uri="{FF2B5EF4-FFF2-40B4-BE49-F238E27FC236}">
                <a16:creationId xmlns:a16="http://schemas.microsoft.com/office/drawing/2014/main" id="{40C4F6AC-2989-5F39-188E-E09239025CDA}"/>
              </a:ext>
            </a:extLst>
          </p:cNvPr>
          <p:cNvSpPr>
            <a:spLocks noGrp="1"/>
          </p:cNvSpPr>
          <p:nvPr>
            <p:ph idx="4294967295"/>
          </p:nvPr>
        </p:nvSpPr>
        <p:spPr>
          <a:xfrm>
            <a:off x="706438" y="3945636"/>
            <a:ext cx="10779058" cy="2062861"/>
          </a:xfrm>
          <a:prstGeom prst="rect">
            <a:avLst/>
          </a:prstGeom>
        </p:spPr>
        <p:txBody>
          <a:bodyPr lIns="0" tIns="45720" rIns="91440" bIns="45720" anchor="t"/>
          <a:lstStyle/>
          <a:p>
            <a:pPr marL="0" indent="0">
              <a:spcAft>
                <a:spcPts val="0"/>
              </a:spcAft>
              <a:buNone/>
            </a:pPr>
            <a:r>
              <a:rPr lang="en-US" b="1" noProof="0" dirty="0"/>
              <a:t>Other Key Definitions</a:t>
            </a:r>
          </a:p>
          <a:p>
            <a:pPr marL="171450" indent="-171450">
              <a:spcAft>
                <a:spcPts val="0"/>
              </a:spcAft>
              <a:buFont typeface="Arial" panose="020B0604020202020204" pitchFamily="34" charset="0"/>
              <a:buChar char="•"/>
            </a:pPr>
            <a:r>
              <a:rPr lang="en-US" b="1" noProof="0" dirty="0">
                <a:cs typeface="Calibri Light"/>
              </a:rPr>
              <a:t>eCOA</a:t>
            </a:r>
            <a:r>
              <a:rPr lang="en-US" noProof="0" dirty="0">
                <a:cs typeface="Calibri Light"/>
              </a:rPr>
              <a:t> stands for electronic Clinical Outcome Assessment and is associated to the digital way to measuring and recording a trial participant feeling or functioning.</a:t>
            </a:r>
          </a:p>
          <a:p>
            <a:pPr marL="171450" indent="-171450">
              <a:spcAft>
                <a:spcPts val="0"/>
              </a:spcAft>
              <a:buFont typeface="Arial" panose="020B0604020202020204" pitchFamily="34" charset="0"/>
              <a:buChar char="•"/>
            </a:pPr>
            <a:r>
              <a:rPr lang="en-US" b="1" noProof="0" dirty="0">
                <a:cs typeface="Calibri Light"/>
              </a:rPr>
              <a:t>ePRO</a:t>
            </a:r>
            <a:r>
              <a:rPr lang="en-US" noProof="0" dirty="0">
                <a:cs typeface="Calibri Light"/>
              </a:rPr>
              <a:t> stands for electronic Patient Reported Outcomes and is associated to the devices used by trial participants to digitally record symptoms, side effects, dosing times and other elements of information collected during clinical trials.</a:t>
            </a:r>
          </a:p>
          <a:p>
            <a:pPr marL="171450" indent="-171450">
              <a:spcAft>
                <a:spcPts val="0"/>
              </a:spcAft>
              <a:buFont typeface="Arial" panose="020B0604020202020204" pitchFamily="34" charset="0"/>
              <a:buChar char="•"/>
            </a:pPr>
            <a:r>
              <a:rPr lang="en-US" b="1" noProof="0" dirty="0"/>
              <a:t>eConsent</a:t>
            </a:r>
            <a:r>
              <a:rPr lang="en-US" noProof="0" dirty="0"/>
              <a:t> stands for the digital approach that could be used for informing and obtained signed consent of potential trial participants</a:t>
            </a:r>
          </a:p>
          <a:p>
            <a:pPr marL="171450" indent="-171450">
              <a:spcAft>
                <a:spcPts val="0"/>
              </a:spcAft>
              <a:buFont typeface="Arial" panose="020B0604020202020204" pitchFamily="34" charset="0"/>
              <a:buChar char="•"/>
            </a:pPr>
            <a:r>
              <a:rPr lang="en-US" b="1" noProof="0" dirty="0"/>
              <a:t>Telemedicine </a:t>
            </a:r>
            <a:r>
              <a:rPr lang="en-US" noProof="0" dirty="0"/>
              <a:t>stands for the remote interaction, diagnosis and treatment of patients by means of telecommunications technology</a:t>
            </a:r>
          </a:p>
          <a:p>
            <a:pPr marL="0" indent="0">
              <a:spcAft>
                <a:spcPts val="0"/>
              </a:spcAft>
              <a:buNone/>
            </a:pPr>
            <a:endParaRPr lang="en-US" noProof="0" dirty="0"/>
          </a:p>
        </p:txBody>
      </p:sp>
      <p:grpSp>
        <p:nvGrpSpPr>
          <p:cNvPr id="10" name="Group 9">
            <a:extLst>
              <a:ext uri="{FF2B5EF4-FFF2-40B4-BE49-F238E27FC236}">
                <a16:creationId xmlns:a16="http://schemas.microsoft.com/office/drawing/2014/main" id="{67BBFDE4-FE8A-33EC-CD5D-FE8B2E60E145}"/>
              </a:ext>
            </a:extLst>
          </p:cNvPr>
          <p:cNvGrpSpPr/>
          <p:nvPr/>
        </p:nvGrpSpPr>
        <p:grpSpPr>
          <a:xfrm>
            <a:off x="706438" y="1299681"/>
            <a:ext cx="10779125" cy="2412784"/>
            <a:chOff x="513230" y="1299681"/>
            <a:chExt cx="10779125" cy="2412784"/>
          </a:xfrm>
        </p:grpSpPr>
        <p:sp>
          <p:nvSpPr>
            <p:cNvPr id="11" name="TextBox 10">
              <a:extLst>
                <a:ext uri="{FF2B5EF4-FFF2-40B4-BE49-F238E27FC236}">
                  <a16:creationId xmlns:a16="http://schemas.microsoft.com/office/drawing/2014/main" id="{90FD4849-54CA-5054-3A2C-913CB8E8E8B5}"/>
                </a:ext>
              </a:extLst>
            </p:cNvPr>
            <p:cNvSpPr txBox="1"/>
            <p:nvPr/>
          </p:nvSpPr>
          <p:spPr>
            <a:xfrm>
              <a:off x="7988388" y="1299681"/>
              <a:ext cx="3303967" cy="1815882"/>
            </a:xfrm>
            <a:prstGeom prst="rect">
              <a:avLst/>
            </a:prstGeom>
            <a:noFill/>
          </p:spPr>
          <p:txBody>
            <a:bodyPr wrap="square">
              <a:spAutoFit/>
            </a:bodyPr>
            <a:lstStyle/>
            <a:p>
              <a:r>
                <a:rPr lang="en-US" sz="1600" b="1" noProof="0" dirty="0"/>
                <a:t>Key stakeholders when assessing risk proportionality:</a:t>
              </a:r>
            </a:p>
            <a:p>
              <a:pPr marL="285750" indent="-285750">
                <a:buFont typeface="Arial" panose="020B0604020202020204" pitchFamily="34" charset="0"/>
                <a:buChar char="•"/>
              </a:pPr>
              <a:r>
                <a:rPr lang="en-US" sz="1600" noProof="0" dirty="0"/>
                <a:t>Sponsor</a:t>
              </a:r>
            </a:p>
            <a:p>
              <a:pPr marL="285750" indent="-285750">
                <a:buFont typeface="Arial" panose="020B0604020202020204" pitchFamily="34" charset="0"/>
                <a:buChar char="•"/>
              </a:pPr>
              <a:r>
                <a:rPr lang="en-US" sz="1600" noProof="0" dirty="0"/>
                <a:t>Vendors / CROs</a:t>
              </a:r>
            </a:p>
            <a:p>
              <a:pPr marL="285750" indent="-285750">
                <a:buFont typeface="Arial" panose="020B0604020202020204" pitchFamily="34" charset="0"/>
                <a:buChar char="•"/>
              </a:pPr>
              <a:r>
                <a:rPr lang="en-US" sz="1600" noProof="0" dirty="0"/>
                <a:t>Institutions &amp; Investigators</a:t>
              </a:r>
            </a:p>
            <a:p>
              <a:pPr marL="285750" indent="-285750">
                <a:buFont typeface="Arial" panose="020B0604020202020204" pitchFamily="34" charset="0"/>
                <a:buChar char="•"/>
              </a:pPr>
              <a:r>
                <a:rPr lang="en-US" sz="1600" noProof="0" dirty="0"/>
                <a:t>Trial Participants</a:t>
              </a:r>
            </a:p>
            <a:p>
              <a:pPr marL="285750" indent="-285750">
                <a:buFont typeface="Arial" panose="020B0604020202020204" pitchFamily="34" charset="0"/>
                <a:buChar char="•"/>
              </a:pPr>
              <a:r>
                <a:rPr lang="en-US" sz="1600" noProof="0" dirty="0"/>
                <a:t>Health Authorities</a:t>
              </a:r>
            </a:p>
          </p:txBody>
        </p:sp>
        <p:sp>
          <p:nvSpPr>
            <p:cNvPr id="9" name="Content Placeholder 1">
              <a:extLst>
                <a:ext uri="{FF2B5EF4-FFF2-40B4-BE49-F238E27FC236}">
                  <a16:creationId xmlns:a16="http://schemas.microsoft.com/office/drawing/2014/main" id="{655B637F-E0B9-4338-1A22-0A586B7E7783}"/>
                </a:ext>
              </a:extLst>
            </p:cNvPr>
            <p:cNvSpPr txBox="1">
              <a:spLocks/>
            </p:cNvSpPr>
            <p:nvPr/>
          </p:nvSpPr>
          <p:spPr>
            <a:xfrm>
              <a:off x="513230" y="1299681"/>
              <a:ext cx="7240041" cy="2412784"/>
            </a:xfrm>
            <a:prstGeom prst="rect">
              <a:avLst/>
            </a:prstGeom>
            <a:solidFill>
              <a:schemeClr val="accent1">
                <a:alpha val="10000"/>
              </a:schemeClr>
            </a:solidFill>
          </p:spPr>
          <p:txBody>
            <a:bodyPr lIns="91440">
              <a:noAutofit/>
            </a:bodyPr>
            <a:lstStyle>
              <a:lvl1pPr marL="182880" indent="-182880" algn="l" defTabSz="914400" rtl="0" eaLnBrk="1" latinLnBrk="0" hangingPunct="1">
                <a:lnSpc>
                  <a:spcPct val="100000"/>
                </a:lnSpc>
                <a:spcBef>
                  <a:spcPct val="0"/>
                </a:spcBef>
                <a:spcAft>
                  <a:spcPts val="1400"/>
                </a:spcAft>
                <a:buClr>
                  <a:schemeClr val="accent1"/>
                </a:buClr>
                <a:buFont typeface="Arial" panose="020B0604020202020204" pitchFamily="34" charset="0"/>
                <a:buChar char="•"/>
                <a:tabLst/>
                <a:defRPr kumimoji="0" lang="en-US" sz="1100" b="0" i="0" u="none" strike="noStrike" kern="1200" cap="none" spc="0" normalizeH="0" baseline="0">
                  <a:ln>
                    <a:noFill/>
                  </a:ln>
                  <a:solidFill>
                    <a:srgbClr val="575757"/>
                  </a:solidFill>
                  <a:effectLst/>
                  <a:uLnTx/>
                  <a:uFillTx/>
                  <a:latin typeface="+mn-lt"/>
                  <a:ea typeface="+mn-ea"/>
                  <a:cs typeface="Calibri Light" panose="020F0302020204030204" pitchFamily="34" charset="0"/>
                </a:defRPr>
              </a:lvl1pPr>
              <a:lvl2pPr marL="365760" indent="-182880" algn="l" defTabSz="914400" rtl="0" eaLnBrk="1" latinLnBrk="0" hangingPunct="1">
                <a:lnSpc>
                  <a:spcPct val="100000"/>
                </a:lnSpc>
                <a:spcBef>
                  <a:spcPct val="0"/>
                </a:spcBef>
                <a:spcAft>
                  <a:spcPts val="1400"/>
                </a:spcAft>
                <a:buClr>
                  <a:schemeClr val="accent1"/>
                </a:buClr>
                <a:buFont typeface="System Font Regular"/>
                <a:buChar char="–"/>
                <a:tabLst/>
                <a:defRPr kumimoji="0" lang="en-US" sz="1100" b="0" i="0" u="none" strike="noStrike" kern="1200" cap="none" spc="0" normalizeH="0" baseline="0">
                  <a:ln>
                    <a:noFill/>
                  </a:ln>
                  <a:solidFill>
                    <a:srgbClr val="575757"/>
                  </a:solidFill>
                  <a:effectLst/>
                  <a:uLnTx/>
                  <a:uFillTx/>
                  <a:latin typeface="+mn-lt"/>
                  <a:ea typeface="+mn-ea"/>
                  <a:cs typeface="Calibri Light" panose="020F0302020204030204" pitchFamily="34" charset="0"/>
                </a:defRPr>
              </a:lvl2pPr>
              <a:lvl3pPr marL="548640" indent="-182880" algn="l" defTabSz="914400" rtl="0" eaLnBrk="1" latinLnBrk="0" hangingPunct="1">
                <a:lnSpc>
                  <a:spcPct val="100000"/>
                </a:lnSpc>
                <a:spcBef>
                  <a:spcPct val="0"/>
                </a:spcBef>
                <a:spcAft>
                  <a:spcPts val="1400"/>
                </a:spcAft>
                <a:buClr>
                  <a:schemeClr val="accent1"/>
                </a:buClr>
                <a:buFont typeface="Arial" panose="020B0604020202020204" pitchFamily="34" charset="0"/>
                <a:buChar char="•"/>
                <a:defRPr kumimoji="0" lang="en-US" sz="1100" b="0" i="0" u="none" strike="noStrike" kern="1200" cap="none" spc="0" normalizeH="0" baseline="0">
                  <a:ln>
                    <a:noFill/>
                  </a:ln>
                  <a:solidFill>
                    <a:srgbClr val="575757"/>
                  </a:solidFill>
                  <a:effectLst/>
                  <a:uLnTx/>
                  <a:uFillTx/>
                  <a:latin typeface="+mn-lt"/>
                  <a:ea typeface="+mn-ea"/>
                  <a:cs typeface="Calibri Light" panose="020F0302020204030204" pitchFamily="34" charset="0"/>
                </a:defRPr>
              </a:lvl3pPr>
              <a:lvl4pPr marL="731520" indent="-182880" algn="l" defTabSz="914400" rtl="0" eaLnBrk="1" latinLnBrk="0" hangingPunct="1">
                <a:lnSpc>
                  <a:spcPct val="100000"/>
                </a:lnSpc>
                <a:spcBef>
                  <a:spcPct val="0"/>
                </a:spcBef>
                <a:spcAft>
                  <a:spcPts val="1400"/>
                </a:spcAft>
                <a:buClr>
                  <a:schemeClr val="accent1"/>
                </a:buClr>
                <a:buFont typeface="System Font Regular"/>
                <a:buChar char="–"/>
                <a:defRPr kumimoji="0" lang="en-US" sz="1100" b="0" i="0" u="none" strike="noStrike" kern="1200" cap="none" spc="0" normalizeH="0" baseline="0">
                  <a:ln>
                    <a:noFill/>
                  </a:ln>
                  <a:solidFill>
                    <a:srgbClr val="575757"/>
                  </a:solidFill>
                  <a:effectLst/>
                  <a:uLnTx/>
                  <a:uFillTx/>
                  <a:latin typeface="+mn-lt"/>
                  <a:ea typeface="+mn-ea"/>
                  <a:cs typeface="Calibri Light" panose="020F0302020204030204" pitchFamily="34" charset="0"/>
                </a:defRPr>
              </a:lvl4pPr>
              <a:lvl5pPr marL="914400" indent="-182880" algn="l" defTabSz="914400" rtl="0" eaLnBrk="1" latinLnBrk="0" hangingPunct="1">
                <a:lnSpc>
                  <a:spcPct val="100000"/>
                </a:lnSpc>
                <a:spcBef>
                  <a:spcPct val="0"/>
                </a:spcBef>
                <a:spcAft>
                  <a:spcPts val="1400"/>
                </a:spcAft>
                <a:buClr>
                  <a:schemeClr val="accent1"/>
                </a:buClr>
                <a:buFont typeface="Arial" panose="020B0604020202020204" pitchFamily="34" charset="0"/>
                <a:buChar char="•"/>
                <a:defRPr kumimoji="0" lang="en-US" sz="1100" b="0" i="0" u="none" strike="noStrike" kern="1200" cap="none" spc="0" normalizeH="0" baseline="0">
                  <a:ln>
                    <a:noFill/>
                  </a:ln>
                  <a:solidFill>
                    <a:srgbClr val="575757"/>
                  </a:solidFill>
                  <a:effectLst/>
                  <a:uLnTx/>
                  <a:uFillTx/>
                  <a:latin typeface="+mn-lt"/>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400" b="1" noProof="0" dirty="0">
                  <a:solidFill>
                    <a:schemeClr val="tx1"/>
                  </a:solidFill>
                </a:rPr>
                <a:t>Risk Proportionality</a:t>
              </a:r>
            </a:p>
            <a:p>
              <a:pPr algn="just" rtl="0" fontAlgn="base"/>
              <a:r>
                <a:rPr lang="en-US" sz="1400" b="1" noProof="0" dirty="0">
                  <a:solidFill>
                    <a:schemeClr val="tx1"/>
                  </a:solidFill>
                </a:rPr>
                <a:t>Definition:  </a:t>
              </a:r>
              <a:r>
                <a:rPr lang="en-US" sz="1400" noProof="0" dirty="0">
                  <a:solidFill>
                    <a:schemeClr val="tx1"/>
                  </a:solidFill>
                </a:rPr>
                <a:t>Risk proportionality is assessing and implementing controls and mitigations that are balanced with the potential impact the risk may have on the rights, safety, well-being of trial participants, and/or reliability of trial results. As such, risk proportionality is ideally applied in development planning, trial design, trial conduct and reporting of trial results with the ultimate intent to have a fit for purpose approach that focuses on what matters most. </a:t>
              </a:r>
            </a:p>
            <a:p>
              <a:pPr algn="l" rtl="0" fontAlgn="base"/>
              <a:r>
                <a:rPr lang="en-US" sz="1400" noProof="0" dirty="0">
                  <a:solidFill>
                    <a:schemeClr val="tx1"/>
                  </a:solidFill>
                </a:rPr>
                <a:t>“Risk proportionality” is synonymous with “proportionate to risk” and “risk-based approach”. </a:t>
              </a:r>
            </a:p>
            <a:p>
              <a:pPr marL="0" indent="0">
                <a:buFont typeface="Arial" panose="020B0604020202020204" pitchFamily="34" charset="0"/>
                <a:buNone/>
              </a:pPr>
              <a:endParaRPr lang="en-US" sz="1400" noProof="0" dirty="0">
                <a:solidFill>
                  <a:schemeClr val="tx1"/>
                </a:solidFill>
              </a:endParaRPr>
            </a:p>
          </p:txBody>
        </p:sp>
      </p:grpSp>
    </p:spTree>
    <p:extLst>
      <p:ext uri="{BB962C8B-B14F-4D97-AF65-F5344CB8AC3E}">
        <p14:creationId xmlns:p14="http://schemas.microsoft.com/office/powerpoint/2010/main" val="3802052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AE28C6E-6DE6-CE67-0928-9C5AA6D931B0}"/>
              </a:ext>
            </a:extLst>
          </p:cNvPr>
          <p:cNvSpPr>
            <a:spLocks noGrp="1"/>
          </p:cNvSpPr>
          <p:nvPr>
            <p:ph idx="1"/>
          </p:nvPr>
        </p:nvSpPr>
        <p:spPr>
          <a:xfrm>
            <a:off x="765175" y="1166813"/>
            <a:ext cx="10793413" cy="4776787"/>
          </a:xfrm>
        </p:spPr>
        <p:txBody>
          <a:bodyPr lIns="0" tIns="45720" rIns="91440" bIns="45720" anchor="t"/>
          <a:lstStyle/>
          <a:p>
            <a:r>
              <a:rPr lang="en-US" sz="1600" noProof="0" dirty="0"/>
              <a:t>The following slides show some sample risk proportionality frameworks.</a:t>
            </a:r>
          </a:p>
          <a:p>
            <a:r>
              <a:rPr lang="en-US" sz="1600" noProof="0" dirty="0"/>
              <a:t>However, these are offered for illustrative purposes only and should not be applied as is.  Each user is responsible for determining the risk tolerance for each variable based on their company’s specific circumstances and the particular trial being designed.</a:t>
            </a:r>
          </a:p>
          <a:p>
            <a:endParaRPr lang="en-US" sz="1600" noProof="0" dirty="0"/>
          </a:p>
        </p:txBody>
      </p:sp>
      <p:sp>
        <p:nvSpPr>
          <p:cNvPr id="3" name="Slide Number Placeholder 2">
            <a:extLst>
              <a:ext uri="{FF2B5EF4-FFF2-40B4-BE49-F238E27FC236}">
                <a16:creationId xmlns:a16="http://schemas.microsoft.com/office/drawing/2014/main" id="{EEE415F0-F5D3-2AB4-9444-CC78D27EA266}"/>
              </a:ext>
            </a:extLst>
          </p:cNvPr>
          <p:cNvSpPr>
            <a:spLocks noGrp="1"/>
          </p:cNvSpPr>
          <p:nvPr>
            <p:ph type="sldNum" sz="quarter" idx="10"/>
          </p:nvPr>
        </p:nvSpPr>
        <p:spPr>
          <a:xfrm>
            <a:off x="11614151" y="6334276"/>
            <a:ext cx="440804" cy="285600"/>
          </a:xfrm>
        </p:spPr>
        <p:txBody>
          <a:bodyPr/>
          <a:lstStyle/>
          <a:p>
            <a:fld id="{48F63A3B-78C7-47BE-AE5E-E10140E04643}" type="slidenum">
              <a:rPr lang="en-US" noProof="0" smtClean="0"/>
              <a:pPr/>
              <a:t>5</a:t>
            </a:fld>
            <a:endParaRPr lang="en-US" noProof="0" dirty="0"/>
          </a:p>
        </p:txBody>
      </p:sp>
      <p:sp>
        <p:nvSpPr>
          <p:cNvPr id="4" name="Title 3">
            <a:extLst>
              <a:ext uri="{FF2B5EF4-FFF2-40B4-BE49-F238E27FC236}">
                <a16:creationId xmlns:a16="http://schemas.microsoft.com/office/drawing/2014/main" id="{49D73FA3-2F3D-0E6C-02C3-D0CCD5EBBFD8}"/>
              </a:ext>
            </a:extLst>
          </p:cNvPr>
          <p:cNvSpPr>
            <a:spLocks noGrp="1"/>
          </p:cNvSpPr>
          <p:nvPr>
            <p:ph type="title"/>
          </p:nvPr>
        </p:nvSpPr>
        <p:spPr>
          <a:xfrm>
            <a:off x="765243" y="384048"/>
            <a:ext cx="10779058" cy="387798"/>
          </a:xfrm>
        </p:spPr>
        <p:txBody>
          <a:bodyPr/>
          <a:lstStyle/>
          <a:p>
            <a:r>
              <a:rPr lang="en-US" noProof="0" dirty="0"/>
              <a:t>Disclaimers</a:t>
            </a:r>
          </a:p>
        </p:txBody>
      </p:sp>
    </p:spTree>
    <p:extLst>
      <p:ext uri="{BB962C8B-B14F-4D97-AF65-F5344CB8AC3E}">
        <p14:creationId xmlns:p14="http://schemas.microsoft.com/office/powerpoint/2010/main" val="720079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Text Placeholder 38">
            <a:extLst>
              <a:ext uri="{FF2B5EF4-FFF2-40B4-BE49-F238E27FC236}">
                <a16:creationId xmlns:a16="http://schemas.microsoft.com/office/drawing/2014/main" id="{4F3B35FD-044F-DB80-447F-F45DABB1E31B}"/>
              </a:ext>
            </a:extLst>
          </p:cNvPr>
          <p:cNvSpPr>
            <a:spLocks noGrp="1"/>
          </p:cNvSpPr>
          <p:nvPr>
            <p:ph type="body" sz="quarter" idx="13"/>
          </p:nvPr>
        </p:nvSpPr>
        <p:spPr>
          <a:xfrm>
            <a:off x="678293" y="937082"/>
            <a:ext cx="10835414" cy="359681"/>
          </a:xfrm>
        </p:spPr>
        <p:txBody>
          <a:bodyPr/>
          <a:lstStyle/>
          <a:p>
            <a:pPr algn="ctr"/>
            <a:r>
              <a:rPr lang="en-US" noProof="0" dirty="0">
                <a:solidFill>
                  <a:schemeClr val="tx1"/>
                </a:solidFill>
              </a:rPr>
              <a:t>Sample Critical to Quality Factors</a:t>
            </a:r>
          </a:p>
        </p:txBody>
      </p:sp>
      <p:sp>
        <p:nvSpPr>
          <p:cNvPr id="2" name="Slide Number Placeholder 1">
            <a:extLst>
              <a:ext uri="{FF2B5EF4-FFF2-40B4-BE49-F238E27FC236}">
                <a16:creationId xmlns:a16="http://schemas.microsoft.com/office/drawing/2014/main" id="{B2846195-B143-5024-639C-5991355B4849}"/>
              </a:ext>
            </a:extLst>
          </p:cNvPr>
          <p:cNvSpPr>
            <a:spLocks noGrp="1"/>
          </p:cNvSpPr>
          <p:nvPr>
            <p:ph type="sldNum" sz="quarter" idx="1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800" b="0" i="0" u="none" strike="noStrike" kern="1200" cap="none" spc="0" normalizeH="0" baseline="0" noProof="0" smtClean="0">
                <a:ln>
                  <a:noFill/>
                </a:ln>
                <a:solidFill>
                  <a:srgbClr val="FFFFFF"/>
                </a:solidFill>
                <a:effectLst/>
                <a:uLnTx/>
                <a:uFillTx/>
                <a:latin typeface="Century Gothic Regular"/>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en-US" sz="800" b="0" i="0" u="none" strike="noStrike" kern="1200" cap="none" spc="0" normalizeH="0" baseline="0" noProof="0" dirty="0">
              <a:ln>
                <a:noFill/>
              </a:ln>
              <a:solidFill>
                <a:srgbClr val="FFFFFF"/>
              </a:solidFill>
              <a:effectLst/>
              <a:uLnTx/>
              <a:uFillTx/>
              <a:latin typeface="Century Gothic Regular"/>
              <a:ea typeface="+mn-ea"/>
              <a:cs typeface="+mn-cs"/>
            </a:endParaRPr>
          </a:p>
        </p:txBody>
      </p:sp>
      <p:sp>
        <p:nvSpPr>
          <p:cNvPr id="38" name="Title 2">
            <a:extLst>
              <a:ext uri="{FF2B5EF4-FFF2-40B4-BE49-F238E27FC236}">
                <a16:creationId xmlns:a16="http://schemas.microsoft.com/office/drawing/2014/main" id="{62A4259B-9D04-FF74-8483-8435765E85E2}"/>
              </a:ext>
            </a:extLst>
          </p:cNvPr>
          <p:cNvSpPr>
            <a:spLocks noGrp="1"/>
          </p:cNvSpPr>
          <p:nvPr>
            <p:ph type="title"/>
          </p:nvPr>
        </p:nvSpPr>
        <p:spPr/>
        <p:txBody>
          <a:bodyPr/>
          <a:lstStyle/>
          <a:p>
            <a:r>
              <a:rPr lang="en-US" noProof="0" dirty="0">
                <a:cs typeface="Calibri Light"/>
              </a:rPr>
              <a:t>Risk Proportionality Framework</a:t>
            </a:r>
            <a:endParaRPr lang="en-US" noProof="0" dirty="0"/>
          </a:p>
        </p:txBody>
      </p:sp>
      <p:sp>
        <p:nvSpPr>
          <p:cNvPr id="37" name="Text Placeholder 48">
            <a:extLst>
              <a:ext uri="{FF2B5EF4-FFF2-40B4-BE49-F238E27FC236}">
                <a16:creationId xmlns:a16="http://schemas.microsoft.com/office/drawing/2014/main" id="{83C2B27A-9F97-8E73-037A-0B278C955674}"/>
              </a:ext>
            </a:extLst>
          </p:cNvPr>
          <p:cNvSpPr txBox="1">
            <a:spLocks/>
          </p:cNvSpPr>
          <p:nvPr/>
        </p:nvSpPr>
        <p:spPr>
          <a:xfrm>
            <a:off x="762000" y="893880"/>
            <a:ext cx="10835414" cy="359681"/>
          </a:xfrm>
          <a:prstGeom prst="rect">
            <a:avLst/>
          </a:prstGeom>
        </p:spPr>
        <p:txBody>
          <a:bodyPr/>
          <a:lstStyle>
            <a:lvl1pPr marL="182880" indent="-182880" algn="l" defTabSz="914400" rtl="0" eaLnBrk="1" latinLnBrk="0" hangingPunct="1">
              <a:lnSpc>
                <a:spcPct val="90000"/>
              </a:lnSpc>
              <a:spcBef>
                <a:spcPct val="0"/>
              </a:spcBef>
              <a:spcAft>
                <a:spcPts val="600"/>
              </a:spcAft>
              <a:buClr>
                <a:schemeClr val="accent1"/>
              </a:buClr>
              <a:buFont typeface="Arial" panose="020B0604020202020204" pitchFamily="34" charset="0"/>
              <a:buChar char="•"/>
              <a:tabLst/>
              <a:defRPr kumimoji="0" lang="en-US" sz="1400" b="0" i="0" u="none" strike="noStrike" kern="1200" cap="none" spc="0" normalizeH="0" baseline="0" dirty="0">
                <a:ln>
                  <a:noFill/>
                </a:ln>
                <a:solidFill>
                  <a:srgbClr val="575757"/>
                </a:solidFill>
                <a:effectLst/>
                <a:uLnTx/>
                <a:uFillTx/>
                <a:latin typeface="+mn-lt"/>
                <a:ea typeface="+mn-ea"/>
                <a:cs typeface="Calibri Light" panose="020F0302020204030204" pitchFamily="34" charset="0"/>
              </a:defRPr>
            </a:lvl1pPr>
            <a:lvl2pPr marL="365760" indent="-182880" algn="l" defTabSz="914400" rtl="0" eaLnBrk="1" latinLnBrk="0" hangingPunct="1">
              <a:lnSpc>
                <a:spcPct val="90000"/>
              </a:lnSpc>
              <a:spcBef>
                <a:spcPct val="0"/>
              </a:spcBef>
              <a:spcAft>
                <a:spcPts val="600"/>
              </a:spcAft>
              <a:buClr>
                <a:schemeClr val="accent1"/>
              </a:buClr>
              <a:buFont typeface="Arial" panose="020B0604020202020204" pitchFamily="34" charset="0"/>
              <a:buChar char="•"/>
              <a:tabLst/>
              <a:defRPr kumimoji="0" lang="en-US" sz="1400" b="0" i="0" u="none" strike="noStrike" kern="1200" cap="none" spc="0" normalizeH="0" baseline="0" dirty="0">
                <a:ln>
                  <a:noFill/>
                </a:ln>
                <a:solidFill>
                  <a:srgbClr val="575757"/>
                </a:solidFill>
                <a:effectLst/>
                <a:uLnTx/>
                <a:uFillTx/>
                <a:latin typeface="+mn-lt"/>
                <a:ea typeface="+mn-ea"/>
                <a:cs typeface="Calibri Light" panose="020F0302020204030204" pitchFamily="34" charset="0"/>
              </a:defRPr>
            </a:lvl2pPr>
            <a:lvl3pPr marL="548640" indent="-182880" algn="l" defTabSz="914400" rtl="0" eaLnBrk="1" latinLnBrk="0" hangingPunct="1">
              <a:lnSpc>
                <a:spcPct val="90000"/>
              </a:lnSpc>
              <a:spcBef>
                <a:spcPct val="0"/>
              </a:spcBef>
              <a:spcAft>
                <a:spcPts val="600"/>
              </a:spcAft>
              <a:buClr>
                <a:schemeClr val="accent1"/>
              </a:buClr>
              <a:buFont typeface="Arial" panose="020B0604020202020204" pitchFamily="34" charset="0"/>
              <a:buChar char="•"/>
              <a:defRPr kumimoji="0" lang="en-US" sz="1400" b="0" i="0" u="none" strike="noStrike" kern="1200" cap="none" spc="0" normalizeH="0" baseline="0" dirty="0">
                <a:ln>
                  <a:noFill/>
                </a:ln>
                <a:solidFill>
                  <a:srgbClr val="575757"/>
                </a:solidFill>
                <a:effectLst/>
                <a:uLnTx/>
                <a:uFillTx/>
                <a:latin typeface="+mn-lt"/>
                <a:ea typeface="+mn-ea"/>
                <a:cs typeface="Calibri Light" panose="020F0302020204030204" pitchFamily="34" charset="0"/>
              </a:defRPr>
            </a:lvl3pPr>
            <a:lvl4pPr marL="731520" indent="-182880" algn="l" defTabSz="914400" rtl="0" eaLnBrk="1" latinLnBrk="0" hangingPunct="1">
              <a:lnSpc>
                <a:spcPct val="90000"/>
              </a:lnSpc>
              <a:spcBef>
                <a:spcPct val="0"/>
              </a:spcBef>
              <a:spcAft>
                <a:spcPts val="600"/>
              </a:spcAft>
              <a:buClr>
                <a:schemeClr val="accent1"/>
              </a:buClr>
              <a:buFont typeface="Arial" panose="020B0604020202020204" pitchFamily="34" charset="0"/>
              <a:buChar char="•"/>
              <a:defRPr kumimoji="0" lang="en-US" sz="1400" b="0" i="0" u="none" strike="noStrike" kern="1200" cap="none" spc="0" normalizeH="0" baseline="0" dirty="0">
                <a:ln>
                  <a:noFill/>
                </a:ln>
                <a:solidFill>
                  <a:srgbClr val="575757"/>
                </a:solidFill>
                <a:effectLst/>
                <a:uLnTx/>
                <a:uFillTx/>
                <a:latin typeface="+mn-lt"/>
                <a:ea typeface="+mn-ea"/>
                <a:cs typeface="Calibri Light" panose="020F0302020204030204" pitchFamily="34" charset="0"/>
              </a:defRPr>
            </a:lvl4pPr>
            <a:lvl5pPr marL="914400" indent="-182880" algn="l" defTabSz="914400" rtl="0" eaLnBrk="1" latinLnBrk="0" hangingPunct="1">
              <a:lnSpc>
                <a:spcPct val="90000"/>
              </a:lnSpc>
              <a:spcBef>
                <a:spcPct val="0"/>
              </a:spcBef>
              <a:spcAft>
                <a:spcPts val="600"/>
              </a:spcAft>
              <a:buClr>
                <a:schemeClr val="accent1"/>
              </a:buClr>
              <a:buFont typeface="Arial" panose="020B0604020202020204" pitchFamily="34" charset="0"/>
              <a:buChar char="•"/>
              <a:defRPr kumimoji="0" lang="en-US" sz="1400" b="0" i="0" u="none" strike="noStrike" kern="1200" cap="none" spc="0" normalizeH="0" baseline="0" dirty="0">
                <a:ln>
                  <a:noFill/>
                </a:ln>
                <a:solidFill>
                  <a:srgbClr val="575757"/>
                </a:solidFill>
                <a:effectLst/>
                <a:uLnTx/>
                <a:uFillTx/>
                <a:latin typeface="+mn-lt"/>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noProof="0" dirty="0">
              <a:solidFill>
                <a:schemeClr val="tx1"/>
              </a:solidFill>
            </a:endParaRPr>
          </a:p>
        </p:txBody>
      </p:sp>
      <p:grpSp>
        <p:nvGrpSpPr>
          <p:cNvPr id="4" name="Group 3">
            <a:extLst>
              <a:ext uri="{FF2B5EF4-FFF2-40B4-BE49-F238E27FC236}">
                <a16:creationId xmlns:a16="http://schemas.microsoft.com/office/drawing/2014/main" id="{D0FD0D7B-A264-6F99-89CE-8D9B5F43E712}"/>
              </a:ext>
            </a:extLst>
          </p:cNvPr>
          <p:cNvGrpSpPr/>
          <p:nvPr/>
        </p:nvGrpSpPr>
        <p:grpSpPr>
          <a:xfrm>
            <a:off x="1290374" y="1399385"/>
            <a:ext cx="9611252" cy="4580068"/>
            <a:chOff x="1290374" y="1399385"/>
            <a:chExt cx="9611252" cy="4580068"/>
          </a:xfrm>
        </p:grpSpPr>
        <p:grpSp>
          <p:nvGrpSpPr>
            <p:cNvPr id="31" name="Group 30">
              <a:extLst>
                <a:ext uri="{FF2B5EF4-FFF2-40B4-BE49-F238E27FC236}">
                  <a16:creationId xmlns:a16="http://schemas.microsoft.com/office/drawing/2014/main" id="{E25AB16C-CD7C-87D0-9534-2F6DD203C6A0}"/>
                </a:ext>
              </a:extLst>
            </p:cNvPr>
            <p:cNvGrpSpPr/>
            <p:nvPr/>
          </p:nvGrpSpPr>
          <p:grpSpPr>
            <a:xfrm>
              <a:off x="1295400" y="1399385"/>
              <a:ext cx="9601200" cy="4580068"/>
              <a:chOff x="1196673" y="1128002"/>
              <a:chExt cx="9759943" cy="4665257"/>
            </a:xfrm>
          </p:grpSpPr>
          <p:sp>
            <p:nvSpPr>
              <p:cNvPr id="35" name="Rectangle 34">
                <a:extLst>
                  <a:ext uri="{FF2B5EF4-FFF2-40B4-BE49-F238E27FC236}">
                    <a16:creationId xmlns:a16="http://schemas.microsoft.com/office/drawing/2014/main" id="{DEFDC21D-4F57-0CC0-8B12-7D473CDD334E}"/>
                  </a:ext>
                </a:extLst>
              </p:cNvPr>
              <p:cNvSpPr/>
              <p:nvPr/>
            </p:nvSpPr>
            <p:spPr>
              <a:xfrm>
                <a:off x="1197970" y="1419621"/>
                <a:ext cx="2379134" cy="4373638"/>
              </a:xfrm>
              <a:prstGeom prst="rect">
                <a:avLst/>
              </a:prstGeom>
              <a:solidFill>
                <a:srgbClr val="C9F0FF">
                  <a:alpha val="50196"/>
                </a:srgbClr>
              </a:solidFill>
              <a:ln>
                <a:solidFill>
                  <a:schemeClr val="accent1">
                    <a:lumMod val="20000"/>
                    <a:lumOff val="80000"/>
                  </a:schemeClr>
                </a:solid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entury Gothic Regular"/>
                  <a:ea typeface="+mn-ea"/>
                  <a:cs typeface="+mn-cs"/>
                </a:endParaRPr>
              </a:p>
            </p:txBody>
          </p:sp>
          <p:sp>
            <p:nvSpPr>
              <p:cNvPr id="36" name="Rectangle 35">
                <a:extLst>
                  <a:ext uri="{FF2B5EF4-FFF2-40B4-BE49-F238E27FC236}">
                    <a16:creationId xmlns:a16="http://schemas.microsoft.com/office/drawing/2014/main" id="{2F9B49D2-B550-B73A-B193-100B5CA5ED2F}"/>
                  </a:ext>
                </a:extLst>
              </p:cNvPr>
              <p:cNvSpPr/>
              <p:nvPr/>
            </p:nvSpPr>
            <p:spPr>
              <a:xfrm>
                <a:off x="3690373" y="1419621"/>
                <a:ext cx="4772543" cy="4373638"/>
              </a:xfrm>
              <a:prstGeom prst="rect">
                <a:avLst/>
              </a:prstGeom>
              <a:solidFill>
                <a:srgbClr val="C9F0FF">
                  <a:alpha val="50196"/>
                </a:srgbClr>
              </a:solidFill>
              <a:ln>
                <a:solidFill>
                  <a:schemeClr val="accent1">
                    <a:lumMod val="20000"/>
                    <a:lumOff val="80000"/>
                  </a:schemeClr>
                </a:solid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entury Gothic Regular"/>
                  <a:ea typeface="+mn-ea"/>
                  <a:cs typeface="+mn-cs"/>
                </a:endParaRPr>
              </a:p>
            </p:txBody>
          </p:sp>
          <p:sp>
            <p:nvSpPr>
              <p:cNvPr id="40" name="Rectangle 39">
                <a:extLst>
                  <a:ext uri="{FF2B5EF4-FFF2-40B4-BE49-F238E27FC236}">
                    <a16:creationId xmlns:a16="http://schemas.microsoft.com/office/drawing/2014/main" id="{C776383B-6BE3-FBA0-C8F9-8A8F2F099AC5}"/>
                  </a:ext>
                </a:extLst>
              </p:cNvPr>
              <p:cNvSpPr/>
              <p:nvPr/>
            </p:nvSpPr>
            <p:spPr>
              <a:xfrm>
                <a:off x="8577482" y="1419621"/>
                <a:ext cx="2379134" cy="4373638"/>
              </a:xfrm>
              <a:prstGeom prst="rect">
                <a:avLst/>
              </a:prstGeom>
              <a:solidFill>
                <a:srgbClr val="C9F0FF">
                  <a:alpha val="50196"/>
                </a:srgbClr>
              </a:solidFill>
              <a:ln>
                <a:solidFill>
                  <a:schemeClr val="accent1">
                    <a:lumMod val="20000"/>
                    <a:lumOff val="80000"/>
                  </a:schemeClr>
                </a:solid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entury Gothic Regular"/>
                  <a:ea typeface="+mn-ea"/>
                  <a:cs typeface="+mn-cs"/>
                </a:endParaRPr>
              </a:p>
            </p:txBody>
          </p:sp>
          <p:grpSp>
            <p:nvGrpSpPr>
              <p:cNvPr id="41" name="Group 40">
                <a:extLst>
                  <a:ext uri="{FF2B5EF4-FFF2-40B4-BE49-F238E27FC236}">
                    <a16:creationId xmlns:a16="http://schemas.microsoft.com/office/drawing/2014/main" id="{38FE7960-7C03-3C9A-64E0-BCB1B79D65F3}"/>
                  </a:ext>
                </a:extLst>
              </p:cNvPr>
              <p:cNvGrpSpPr/>
              <p:nvPr/>
            </p:nvGrpSpPr>
            <p:grpSpPr>
              <a:xfrm>
                <a:off x="1196673" y="1128002"/>
                <a:ext cx="9759943" cy="416482"/>
                <a:chOff x="1200257" y="1035315"/>
                <a:chExt cx="9369453" cy="548853"/>
              </a:xfrm>
            </p:grpSpPr>
            <p:sp>
              <p:nvSpPr>
                <p:cNvPr id="42" name="Freeform: Shape 41">
                  <a:extLst>
                    <a:ext uri="{FF2B5EF4-FFF2-40B4-BE49-F238E27FC236}">
                      <a16:creationId xmlns:a16="http://schemas.microsoft.com/office/drawing/2014/main" id="{34E197DD-7BCB-4610-6C8D-A80A383EA607}"/>
                    </a:ext>
                  </a:extLst>
                </p:cNvPr>
                <p:cNvSpPr/>
                <p:nvPr/>
              </p:nvSpPr>
              <p:spPr>
                <a:xfrm>
                  <a:off x="1200257" y="1035315"/>
                  <a:ext cx="2283946" cy="547200"/>
                </a:xfrm>
                <a:custGeom>
                  <a:avLst/>
                  <a:gdLst>
                    <a:gd name="connsiteX0" fmla="*/ 0 w 2283946"/>
                    <a:gd name="connsiteY0" fmla="*/ 0 h 547200"/>
                    <a:gd name="connsiteX1" fmla="*/ 2283946 w 2283946"/>
                    <a:gd name="connsiteY1" fmla="*/ 0 h 547200"/>
                    <a:gd name="connsiteX2" fmla="*/ 2283946 w 2283946"/>
                    <a:gd name="connsiteY2" fmla="*/ 547200 h 547200"/>
                    <a:gd name="connsiteX3" fmla="*/ 0 w 2283946"/>
                    <a:gd name="connsiteY3" fmla="*/ 547200 h 547200"/>
                    <a:gd name="connsiteX4" fmla="*/ 0 w 2283946"/>
                    <a:gd name="connsiteY4" fmla="*/ 0 h 547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83946" h="547200">
                      <a:moveTo>
                        <a:pt x="0" y="0"/>
                      </a:moveTo>
                      <a:lnTo>
                        <a:pt x="2283946" y="0"/>
                      </a:lnTo>
                      <a:lnTo>
                        <a:pt x="2283946" y="547200"/>
                      </a:lnTo>
                      <a:lnTo>
                        <a:pt x="0" y="547200"/>
                      </a:lnTo>
                      <a:lnTo>
                        <a:pt x="0" y="0"/>
                      </a:lnTo>
                      <a:close/>
                    </a:path>
                  </a:pathLst>
                </a:custGeom>
              </p:spPr>
              <p:style>
                <a:lnRef idx="1">
                  <a:schemeClr val="accen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spcFirstLastPara="0" vert="horz" wrap="square" lIns="99568" tIns="56896" rIns="99568" bIns="56896" numCol="1" spcCol="1270" anchor="ctr" anchorCtr="0">
                  <a:noAutofit/>
                </a:bodyPr>
                <a:lstStyle/>
                <a:p>
                  <a:pPr marL="0" marR="0" lvl="0" indent="0" algn="ctr" defTabSz="622300" rtl="0" eaLnBrk="1" fontAlgn="auto" latinLnBrk="0" hangingPunct="1">
                    <a:lnSpc>
                      <a:spcPct val="90000"/>
                    </a:lnSpc>
                    <a:spcBef>
                      <a:spcPct val="0"/>
                    </a:spcBef>
                    <a:spcAft>
                      <a:spcPct val="35000"/>
                    </a:spcAft>
                    <a:buClrTx/>
                    <a:buSzTx/>
                    <a:buFontTx/>
                    <a:buNone/>
                    <a:tabLst/>
                    <a:defRPr/>
                  </a:pPr>
                  <a:r>
                    <a:rPr kumimoji="0" lang="en-US" sz="1400" b="1" i="0" u="none" strike="noStrike" kern="1200" cap="none" spc="0" normalizeH="0" baseline="0" noProof="0" dirty="0">
                      <a:ln>
                        <a:noFill/>
                      </a:ln>
                      <a:solidFill>
                        <a:srgbClr val="FFFFFF"/>
                      </a:solidFill>
                      <a:effectLst/>
                      <a:uLnTx/>
                      <a:uFillTx/>
                      <a:latin typeface="Century Gothic Regular"/>
                      <a:ea typeface="+mn-ea"/>
                      <a:cs typeface="+mn-cs"/>
                    </a:rPr>
                    <a:t>Protocol Design and Feasibility</a:t>
                  </a:r>
                </a:p>
              </p:txBody>
            </p:sp>
            <p:sp>
              <p:nvSpPr>
                <p:cNvPr id="43" name="Freeform: Shape 42">
                  <a:extLst>
                    <a:ext uri="{FF2B5EF4-FFF2-40B4-BE49-F238E27FC236}">
                      <a16:creationId xmlns:a16="http://schemas.microsoft.com/office/drawing/2014/main" id="{9DCC3A39-A887-B149-E258-3E42FF230668}"/>
                    </a:ext>
                  </a:extLst>
                </p:cNvPr>
                <p:cNvSpPr/>
                <p:nvPr/>
              </p:nvSpPr>
              <p:spPr>
                <a:xfrm>
                  <a:off x="3594185" y="1036968"/>
                  <a:ext cx="4581596" cy="547200"/>
                </a:xfrm>
                <a:custGeom>
                  <a:avLst/>
                  <a:gdLst>
                    <a:gd name="connsiteX0" fmla="*/ 0 w 4581596"/>
                    <a:gd name="connsiteY0" fmla="*/ 0 h 547200"/>
                    <a:gd name="connsiteX1" fmla="*/ 4581596 w 4581596"/>
                    <a:gd name="connsiteY1" fmla="*/ 0 h 547200"/>
                    <a:gd name="connsiteX2" fmla="*/ 4581596 w 4581596"/>
                    <a:gd name="connsiteY2" fmla="*/ 547200 h 547200"/>
                    <a:gd name="connsiteX3" fmla="*/ 0 w 4581596"/>
                    <a:gd name="connsiteY3" fmla="*/ 547200 h 547200"/>
                    <a:gd name="connsiteX4" fmla="*/ 0 w 4581596"/>
                    <a:gd name="connsiteY4" fmla="*/ 0 h 547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81596" h="547200">
                      <a:moveTo>
                        <a:pt x="0" y="0"/>
                      </a:moveTo>
                      <a:lnTo>
                        <a:pt x="4581596" y="0"/>
                      </a:lnTo>
                      <a:lnTo>
                        <a:pt x="4581596" y="547200"/>
                      </a:lnTo>
                      <a:lnTo>
                        <a:pt x="0" y="547200"/>
                      </a:lnTo>
                      <a:lnTo>
                        <a:pt x="0" y="0"/>
                      </a:lnTo>
                      <a:close/>
                    </a:path>
                  </a:pathLst>
                </a:custGeom>
              </p:spPr>
              <p:style>
                <a:lnRef idx="1">
                  <a:schemeClr val="accen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spcFirstLastPara="0" vert="horz" wrap="square" lIns="99568" tIns="56896" rIns="99568" bIns="56896" numCol="1" spcCol="1270" anchor="ctr" anchorCtr="0">
                  <a:noAutofit/>
                </a:bodyPr>
                <a:lstStyle/>
                <a:p>
                  <a:pPr marL="0" marR="0" lvl="0" indent="0" algn="ctr" defTabSz="622300" rtl="0" eaLnBrk="1" fontAlgn="auto" latinLnBrk="0" hangingPunct="1">
                    <a:lnSpc>
                      <a:spcPct val="90000"/>
                    </a:lnSpc>
                    <a:spcBef>
                      <a:spcPct val="0"/>
                    </a:spcBef>
                    <a:spcAft>
                      <a:spcPct val="35000"/>
                    </a:spcAft>
                    <a:buClrTx/>
                    <a:buSzTx/>
                    <a:buFontTx/>
                    <a:buNone/>
                    <a:tabLst/>
                    <a:defRPr/>
                  </a:pPr>
                  <a:r>
                    <a:rPr kumimoji="0" lang="en-US" sz="1400" b="1" i="0" u="none" strike="noStrike" kern="1200" cap="none" spc="0" normalizeH="0" baseline="0" noProof="0" dirty="0">
                      <a:ln>
                        <a:noFill/>
                      </a:ln>
                      <a:solidFill>
                        <a:srgbClr val="FFFFFF"/>
                      </a:solidFill>
                      <a:effectLst/>
                      <a:uLnTx/>
                      <a:uFillTx/>
                      <a:latin typeface="Century Gothic Regular"/>
                      <a:ea typeface="+mn-ea"/>
                      <a:cs typeface="+mn-cs"/>
                    </a:rPr>
                    <a:t>Trial Execution</a:t>
                  </a:r>
                </a:p>
              </p:txBody>
            </p:sp>
            <p:sp>
              <p:nvSpPr>
                <p:cNvPr id="44" name="Freeform: Shape 43">
                  <a:extLst>
                    <a:ext uri="{FF2B5EF4-FFF2-40B4-BE49-F238E27FC236}">
                      <a16:creationId xmlns:a16="http://schemas.microsoft.com/office/drawing/2014/main" id="{E9B82051-D3D7-C613-108E-63801EE5078C}"/>
                    </a:ext>
                  </a:extLst>
                </p:cNvPr>
                <p:cNvSpPr/>
                <p:nvPr/>
              </p:nvSpPr>
              <p:spPr>
                <a:xfrm>
                  <a:off x="8285764" y="1035315"/>
                  <a:ext cx="2283946" cy="547200"/>
                </a:xfrm>
                <a:custGeom>
                  <a:avLst/>
                  <a:gdLst>
                    <a:gd name="connsiteX0" fmla="*/ 0 w 2283946"/>
                    <a:gd name="connsiteY0" fmla="*/ 0 h 547200"/>
                    <a:gd name="connsiteX1" fmla="*/ 2283946 w 2283946"/>
                    <a:gd name="connsiteY1" fmla="*/ 0 h 547200"/>
                    <a:gd name="connsiteX2" fmla="*/ 2283946 w 2283946"/>
                    <a:gd name="connsiteY2" fmla="*/ 547200 h 547200"/>
                    <a:gd name="connsiteX3" fmla="*/ 0 w 2283946"/>
                    <a:gd name="connsiteY3" fmla="*/ 547200 h 547200"/>
                    <a:gd name="connsiteX4" fmla="*/ 0 w 2283946"/>
                    <a:gd name="connsiteY4" fmla="*/ 0 h 547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83946" h="547200">
                      <a:moveTo>
                        <a:pt x="0" y="0"/>
                      </a:moveTo>
                      <a:lnTo>
                        <a:pt x="2283946" y="0"/>
                      </a:lnTo>
                      <a:lnTo>
                        <a:pt x="2283946" y="547200"/>
                      </a:lnTo>
                      <a:lnTo>
                        <a:pt x="0" y="547200"/>
                      </a:lnTo>
                      <a:lnTo>
                        <a:pt x="0" y="0"/>
                      </a:lnTo>
                      <a:close/>
                    </a:path>
                  </a:pathLst>
                </a:custGeom>
              </p:spPr>
              <p:style>
                <a:lnRef idx="1">
                  <a:schemeClr val="accen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spcFirstLastPara="0" vert="horz" wrap="square" lIns="99568" tIns="56896" rIns="99568" bIns="56896" numCol="1" spcCol="1270" anchor="ctr" anchorCtr="0">
                  <a:noAutofit/>
                </a:bodyPr>
                <a:lstStyle/>
                <a:p>
                  <a:pPr marL="0" marR="0" lvl="0" indent="0" algn="ctr" defTabSz="622300" rtl="0" eaLnBrk="1" fontAlgn="auto" latinLnBrk="0" hangingPunct="1">
                    <a:lnSpc>
                      <a:spcPct val="90000"/>
                    </a:lnSpc>
                    <a:spcBef>
                      <a:spcPct val="0"/>
                    </a:spcBef>
                    <a:spcAft>
                      <a:spcPct val="35000"/>
                    </a:spcAft>
                    <a:buClrTx/>
                    <a:buSzTx/>
                    <a:buFontTx/>
                    <a:buNone/>
                    <a:tabLst/>
                    <a:defRPr/>
                  </a:pPr>
                  <a:r>
                    <a:rPr kumimoji="0" lang="en-US" sz="1400" b="1" i="0" u="none" strike="noStrike" kern="1200" cap="none" spc="0" normalizeH="0" baseline="0" noProof="0" dirty="0">
                      <a:ln>
                        <a:noFill/>
                      </a:ln>
                      <a:solidFill>
                        <a:srgbClr val="FFFFFF"/>
                      </a:solidFill>
                      <a:effectLst/>
                      <a:uLnTx/>
                      <a:uFillTx/>
                      <a:latin typeface="Century Gothic Regular"/>
                      <a:ea typeface="+mn-ea"/>
                      <a:cs typeface="+mn-cs"/>
                    </a:rPr>
                    <a:t>Trial Closeout and Reporting</a:t>
                  </a:r>
                </a:p>
              </p:txBody>
            </p:sp>
          </p:grpSp>
        </p:grpSp>
        <p:sp>
          <p:nvSpPr>
            <p:cNvPr id="3" name="Rectangle: Rounded Corners 2">
              <a:hlinkClick r:id="rId3" action="ppaction://hlinksldjump"/>
              <a:extLst>
                <a:ext uri="{FF2B5EF4-FFF2-40B4-BE49-F238E27FC236}">
                  <a16:creationId xmlns:a16="http://schemas.microsoft.com/office/drawing/2014/main" id="{254EB628-3331-8D7D-FAAD-9686CB56D6D5}"/>
                </a:ext>
              </a:extLst>
            </p:cNvPr>
            <p:cNvSpPr/>
            <p:nvPr/>
          </p:nvSpPr>
          <p:spPr>
            <a:xfrm>
              <a:off x="1295400" y="1840460"/>
              <a:ext cx="9599924" cy="228600"/>
            </a:xfrm>
            <a:prstGeom prst="roundRect">
              <a:avLst/>
            </a:prstGeom>
            <a:ln/>
          </p:spPr>
          <p:style>
            <a:lnRef idx="1">
              <a:schemeClr val="accent4"/>
            </a:lnRef>
            <a:fillRef idx="2">
              <a:schemeClr val="accent4"/>
            </a:fillRef>
            <a:effectRef idx="1">
              <a:schemeClr val="accent4"/>
            </a:effectRef>
            <a:fontRef idx="minor">
              <a:schemeClr val="dk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ysClr val="windowText" lastClr="000000"/>
                  </a:solidFill>
                  <a:effectLst/>
                  <a:uLnTx/>
                  <a:uFillTx/>
                  <a:latin typeface="Century Gothic Regular"/>
                  <a:ea typeface="+mn-ea"/>
                  <a:cs typeface="+mn-cs"/>
                </a:rPr>
                <a:t>Stakeholder Engagement</a:t>
              </a:r>
            </a:p>
          </p:txBody>
        </p:sp>
        <p:sp>
          <p:nvSpPr>
            <p:cNvPr id="8" name="Rectangle: Rounded Corners 7">
              <a:hlinkClick r:id="rId4" action="ppaction://hlinksldjump"/>
              <a:extLst>
                <a:ext uri="{FF2B5EF4-FFF2-40B4-BE49-F238E27FC236}">
                  <a16:creationId xmlns:a16="http://schemas.microsoft.com/office/drawing/2014/main" id="{6B526743-109F-43AD-E8F6-9BBC71ABF5A2}"/>
                </a:ext>
              </a:extLst>
            </p:cNvPr>
            <p:cNvSpPr/>
            <p:nvPr/>
          </p:nvSpPr>
          <p:spPr>
            <a:xfrm>
              <a:off x="1295400" y="2159483"/>
              <a:ext cx="5638801" cy="228600"/>
            </a:xfrm>
            <a:prstGeom prst="roundRect">
              <a:avLst/>
            </a:prstGeom>
            <a:ln/>
          </p:spPr>
          <p:style>
            <a:lnRef idx="1">
              <a:schemeClr val="accent4"/>
            </a:lnRef>
            <a:fillRef idx="2">
              <a:schemeClr val="accent4"/>
            </a:fillRef>
            <a:effectRef idx="1">
              <a:schemeClr val="accent4"/>
            </a:effectRef>
            <a:fontRef idx="minor">
              <a:schemeClr val="dk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ysClr val="windowText" lastClr="000000"/>
                  </a:solidFill>
                  <a:effectLst/>
                  <a:uLnTx/>
                  <a:uFillTx/>
                  <a:latin typeface="Century Gothic Regular"/>
                  <a:ea typeface="+mn-ea"/>
                  <a:cs typeface="+mn-cs"/>
                </a:rPr>
                <a:t>Patient Identification &amp; Selection</a:t>
              </a:r>
            </a:p>
          </p:txBody>
        </p:sp>
        <p:sp>
          <p:nvSpPr>
            <p:cNvPr id="9" name="Rectangle: Rounded Corners 8">
              <a:hlinkClick r:id="rId5" action="ppaction://hlinksldjump"/>
              <a:extLst>
                <a:ext uri="{FF2B5EF4-FFF2-40B4-BE49-F238E27FC236}">
                  <a16:creationId xmlns:a16="http://schemas.microsoft.com/office/drawing/2014/main" id="{5946A9B9-6DC8-47E5-7D9C-D503D4176CBF}"/>
                </a:ext>
              </a:extLst>
            </p:cNvPr>
            <p:cNvSpPr/>
            <p:nvPr/>
          </p:nvSpPr>
          <p:spPr>
            <a:xfrm>
              <a:off x="3734967" y="2478506"/>
              <a:ext cx="3244477" cy="228600"/>
            </a:xfrm>
            <a:prstGeom prst="roundRect">
              <a:avLst/>
            </a:prstGeom>
            <a:ln/>
          </p:spPr>
          <p:style>
            <a:lnRef idx="1">
              <a:schemeClr val="accent4"/>
            </a:lnRef>
            <a:fillRef idx="2">
              <a:schemeClr val="accent4"/>
            </a:fillRef>
            <a:effectRef idx="1">
              <a:schemeClr val="accent4"/>
            </a:effectRef>
            <a:fontRef idx="minor">
              <a:schemeClr val="dk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noProof="0" dirty="0">
                  <a:solidFill>
                    <a:sysClr val="windowText" lastClr="000000"/>
                  </a:solidFill>
                  <a:latin typeface="Century Gothic Regular"/>
                </a:rPr>
                <a:t>Informed Consent Process</a:t>
              </a:r>
              <a:endParaRPr kumimoji="0" lang="en-US" sz="1200" b="0" i="0" u="none" strike="noStrike" kern="1200" cap="none" spc="0" normalizeH="0" baseline="0" noProof="0" dirty="0">
                <a:ln>
                  <a:noFill/>
                </a:ln>
                <a:solidFill>
                  <a:sysClr val="windowText" lastClr="000000"/>
                </a:solidFill>
                <a:effectLst/>
                <a:uLnTx/>
                <a:uFillTx/>
                <a:latin typeface="Century Gothic Regular"/>
                <a:ea typeface="+mn-ea"/>
                <a:cs typeface="+mn-cs"/>
              </a:endParaRPr>
            </a:p>
          </p:txBody>
        </p:sp>
        <p:sp>
          <p:nvSpPr>
            <p:cNvPr id="10" name="Rectangle: Rounded Corners 9">
              <a:hlinkClick r:id="rId6" action="ppaction://hlinksldjump"/>
              <a:extLst>
                <a:ext uri="{FF2B5EF4-FFF2-40B4-BE49-F238E27FC236}">
                  <a16:creationId xmlns:a16="http://schemas.microsoft.com/office/drawing/2014/main" id="{909CE91A-A409-16BE-1BF6-57B1D46C239E}"/>
                </a:ext>
              </a:extLst>
            </p:cNvPr>
            <p:cNvSpPr/>
            <p:nvPr/>
          </p:nvSpPr>
          <p:spPr>
            <a:xfrm>
              <a:off x="3734966" y="2797529"/>
              <a:ext cx="3244477" cy="228600"/>
            </a:xfrm>
            <a:prstGeom prst="roundRect">
              <a:avLst/>
            </a:prstGeom>
            <a:ln/>
          </p:spPr>
          <p:style>
            <a:lnRef idx="1">
              <a:schemeClr val="accent4"/>
            </a:lnRef>
            <a:fillRef idx="2">
              <a:schemeClr val="accent4"/>
            </a:fillRef>
            <a:effectRef idx="1">
              <a:schemeClr val="accent4"/>
            </a:effectRef>
            <a:fontRef idx="minor">
              <a:schemeClr val="dk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noProof="0" dirty="0">
                  <a:solidFill>
                    <a:sysClr val="windowText" lastClr="000000"/>
                  </a:solidFill>
                  <a:latin typeface="Century Gothic Regular"/>
                </a:rPr>
                <a:t>Randomization Process</a:t>
              </a:r>
              <a:endParaRPr kumimoji="0" lang="en-US" sz="1200" b="0" i="0" u="none" strike="noStrike" kern="1200" cap="none" spc="0" normalizeH="0" baseline="0" noProof="0" dirty="0">
                <a:ln>
                  <a:noFill/>
                </a:ln>
                <a:solidFill>
                  <a:sysClr val="windowText" lastClr="000000"/>
                </a:solidFill>
                <a:effectLst/>
                <a:uLnTx/>
                <a:uFillTx/>
                <a:latin typeface="Century Gothic Regular"/>
                <a:ea typeface="+mn-ea"/>
                <a:cs typeface="+mn-cs"/>
              </a:endParaRPr>
            </a:p>
          </p:txBody>
        </p:sp>
        <p:sp>
          <p:nvSpPr>
            <p:cNvPr id="11" name="Rectangle: Rounded Corners 10">
              <a:hlinkClick r:id="rId7" action="ppaction://hlinksldjump"/>
              <a:extLst>
                <a:ext uri="{FF2B5EF4-FFF2-40B4-BE49-F238E27FC236}">
                  <a16:creationId xmlns:a16="http://schemas.microsoft.com/office/drawing/2014/main" id="{31184CBB-970A-07AB-8750-5964C64AF679}"/>
                </a:ext>
              </a:extLst>
            </p:cNvPr>
            <p:cNvSpPr/>
            <p:nvPr/>
          </p:nvSpPr>
          <p:spPr>
            <a:xfrm>
              <a:off x="3037114" y="3116552"/>
              <a:ext cx="6193972" cy="228600"/>
            </a:xfrm>
            <a:prstGeom prst="roundRect">
              <a:avLst/>
            </a:prstGeom>
            <a:ln/>
          </p:spPr>
          <p:style>
            <a:lnRef idx="1">
              <a:schemeClr val="accent4"/>
            </a:lnRef>
            <a:fillRef idx="2">
              <a:schemeClr val="accent4"/>
            </a:fillRef>
            <a:effectRef idx="1">
              <a:schemeClr val="accent4"/>
            </a:effectRef>
            <a:fontRef idx="minor">
              <a:schemeClr val="dk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noProof="0" dirty="0">
                  <a:solidFill>
                    <a:sysClr val="windowText" lastClr="000000"/>
                  </a:solidFill>
                  <a:latin typeface="Century Gothic Regular"/>
                </a:rPr>
                <a:t>IMP Management</a:t>
              </a:r>
              <a:endParaRPr kumimoji="0" lang="en-US" sz="1200" b="0" i="0" u="none" strike="noStrike" kern="1200" cap="none" spc="0" normalizeH="0" baseline="0" noProof="0" dirty="0">
                <a:ln>
                  <a:noFill/>
                </a:ln>
                <a:solidFill>
                  <a:sysClr val="windowText" lastClr="000000"/>
                </a:solidFill>
                <a:effectLst/>
                <a:uLnTx/>
                <a:uFillTx/>
                <a:latin typeface="Century Gothic Regular"/>
                <a:ea typeface="+mn-ea"/>
                <a:cs typeface="+mn-cs"/>
              </a:endParaRPr>
            </a:p>
          </p:txBody>
        </p:sp>
        <p:sp>
          <p:nvSpPr>
            <p:cNvPr id="13" name="Rectangle: Rounded Corners 12">
              <a:hlinkClick r:id="rId8" action="ppaction://hlinksldjump"/>
              <a:extLst>
                <a:ext uri="{FF2B5EF4-FFF2-40B4-BE49-F238E27FC236}">
                  <a16:creationId xmlns:a16="http://schemas.microsoft.com/office/drawing/2014/main" id="{12965CB2-7087-F126-9A28-B892BA5F33C8}"/>
                </a:ext>
              </a:extLst>
            </p:cNvPr>
            <p:cNvSpPr/>
            <p:nvPr/>
          </p:nvSpPr>
          <p:spPr>
            <a:xfrm>
              <a:off x="1295400" y="3435575"/>
              <a:ext cx="9599924" cy="228600"/>
            </a:xfrm>
            <a:prstGeom prst="roundRect">
              <a:avLst/>
            </a:prstGeom>
            <a:ln/>
          </p:spPr>
          <p:style>
            <a:lnRef idx="1">
              <a:schemeClr val="accent4"/>
            </a:lnRef>
            <a:fillRef idx="2">
              <a:schemeClr val="accent4"/>
            </a:fillRef>
            <a:effectRef idx="1">
              <a:schemeClr val="accent4"/>
            </a:effectRef>
            <a:fontRef idx="minor">
              <a:schemeClr val="dk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ysClr val="windowText" lastClr="000000"/>
                  </a:solidFill>
                  <a:effectLst/>
                  <a:uLnTx/>
                  <a:uFillTx/>
                  <a:latin typeface="Century Gothic Regular"/>
                  <a:ea typeface="+mn-ea"/>
                  <a:cs typeface="+mn-cs"/>
                </a:rPr>
                <a:t>Record / Source Documentation</a:t>
              </a:r>
            </a:p>
          </p:txBody>
        </p:sp>
        <p:sp>
          <p:nvSpPr>
            <p:cNvPr id="15" name="Rectangle: Rounded Corners 14">
              <a:hlinkClick r:id="rId9" action="ppaction://hlinksldjump"/>
              <a:extLst>
                <a:ext uri="{FF2B5EF4-FFF2-40B4-BE49-F238E27FC236}">
                  <a16:creationId xmlns:a16="http://schemas.microsoft.com/office/drawing/2014/main" id="{4DDE2015-F28D-7377-A74A-4D84E84BAB31}"/>
                </a:ext>
              </a:extLst>
            </p:cNvPr>
            <p:cNvSpPr/>
            <p:nvPr/>
          </p:nvSpPr>
          <p:spPr>
            <a:xfrm>
              <a:off x="1295400" y="3754598"/>
              <a:ext cx="9599924" cy="228600"/>
            </a:xfrm>
            <a:prstGeom prst="roundRect">
              <a:avLst/>
            </a:prstGeom>
            <a:ln/>
          </p:spPr>
          <p:style>
            <a:lnRef idx="1">
              <a:schemeClr val="accent4"/>
            </a:lnRef>
            <a:fillRef idx="2">
              <a:schemeClr val="accent4"/>
            </a:fillRef>
            <a:effectRef idx="1">
              <a:schemeClr val="accent4"/>
            </a:effectRef>
            <a:fontRef idx="minor">
              <a:schemeClr val="dk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ysClr val="windowText" lastClr="000000"/>
                  </a:solidFill>
                  <a:effectLst/>
                  <a:uLnTx/>
                  <a:uFillTx/>
                  <a:latin typeface="Century Gothic Regular"/>
                  <a:ea typeface="+mn-ea"/>
                  <a:cs typeface="+mn-cs"/>
                </a:rPr>
                <a:t>Record Access</a:t>
              </a:r>
            </a:p>
          </p:txBody>
        </p:sp>
        <p:sp>
          <p:nvSpPr>
            <p:cNvPr id="17" name="Rectangle: Rounded Corners 16">
              <a:hlinkClick r:id="rId10" action="ppaction://hlinksldjump"/>
              <a:extLst>
                <a:ext uri="{FF2B5EF4-FFF2-40B4-BE49-F238E27FC236}">
                  <a16:creationId xmlns:a16="http://schemas.microsoft.com/office/drawing/2014/main" id="{65F95A1D-7EA1-16D1-3436-E1F5AE01C6DB}"/>
                </a:ext>
              </a:extLst>
            </p:cNvPr>
            <p:cNvSpPr/>
            <p:nvPr/>
          </p:nvSpPr>
          <p:spPr>
            <a:xfrm>
              <a:off x="3743514" y="4073621"/>
              <a:ext cx="4699945" cy="228600"/>
            </a:xfrm>
            <a:prstGeom prst="roundRect">
              <a:avLst/>
            </a:prstGeom>
            <a:ln/>
          </p:spPr>
          <p:style>
            <a:lnRef idx="1">
              <a:schemeClr val="accent4"/>
            </a:lnRef>
            <a:fillRef idx="2">
              <a:schemeClr val="accent4"/>
            </a:fillRef>
            <a:effectRef idx="1">
              <a:schemeClr val="accent4"/>
            </a:effectRef>
            <a:fontRef idx="minor">
              <a:schemeClr val="dk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ysClr val="windowText" lastClr="000000"/>
                  </a:solidFill>
                  <a:effectLst/>
                  <a:uLnTx/>
                  <a:uFillTx/>
                  <a:latin typeface="Century Gothic Regular"/>
                  <a:ea typeface="+mn-ea"/>
                  <a:cs typeface="+mn-cs"/>
                </a:rPr>
                <a:t>Protocol Adherence</a:t>
              </a:r>
            </a:p>
          </p:txBody>
        </p:sp>
        <p:sp>
          <p:nvSpPr>
            <p:cNvPr id="19" name="Rectangle: Rounded Corners 18">
              <a:hlinkClick r:id="rId11" action="ppaction://hlinksldjump"/>
              <a:extLst>
                <a:ext uri="{FF2B5EF4-FFF2-40B4-BE49-F238E27FC236}">
                  <a16:creationId xmlns:a16="http://schemas.microsoft.com/office/drawing/2014/main" id="{F2A5FD74-6C3F-4B19-E28C-80ED75E964D9}"/>
                </a:ext>
              </a:extLst>
            </p:cNvPr>
            <p:cNvSpPr/>
            <p:nvPr/>
          </p:nvSpPr>
          <p:spPr>
            <a:xfrm>
              <a:off x="1290374" y="4392644"/>
              <a:ext cx="9604950" cy="228600"/>
            </a:xfrm>
            <a:prstGeom prst="roundRect">
              <a:avLst/>
            </a:prstGeom>
            <a:ln/>
          </p:spPr>
          <p:style>
            <a:lnRef idx="1">
              <a:schemeClr val="accent4"/>
            </a:lnRef>
            <a:fillRef idx="2">
              <a:schemeClr val="accent4"/>
            </a:fillRef>
            <a:effectRef idx="1">
              <a:schemeClr val="accent4"/>
            </a:effectRef>
            <a:fontRef idx="minor">
              <a:schemeClr val="dk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ysClr val="windowText" lastClr="000000"/>
                  </a:solidFill>
                  <a:effectLst/>
                  <a:uLnTx/>
                  <a:uFillTx/>
                  <a:latin typeface="Century Gothic Regular"/>
                  <a:ea typeface="+mn-ea"/>
                  <a:cs typeface="+mn-cs"/>
                </a:rPr>
                <a:t>Resources</a:t>
              </a:r>
            </a:p>
          </p:txBody>
        </p:sp>
        <p:sp>
          <p:nvSpPr>
            <p:cNvPr id="22" name="Rectangle: Rounded Corners 21">
              <a:hlinkClick r:id="rId12" action="ppaction://hlinksldjump"/>
              <a:extLst>
                <a:ext uri="{FF2B5EF4-FFF2-40B4-BE49-F238E27FC236}">
                  <a16:creationId xmlns:a16="http://schemas.microsoft.com/office/drawing/2014/main" id="{B8C88A51-6077-DB54-75AF-73AC631B0867}"/>
                </a:ext>
              </a:extLst>
            </p:cNvPr>
            <p:cNvSpPr/>
            <p:nvPr/>
          </p:nvSpPr>
          <p:spPr>
            <a:xfrm>
              <a:off x="3000292" y="4711667"/>
              <a:ext cx="7895032" cy="228600"/>
            </a:xfrm>
            <a:prstGeom prst="roundRect">
              <a:avLst/>
            </a:prstGeom>
            <a:ln/>
          </p:spPr>
          <p:style>
            <a:lnRef idx="1">
              <a:schemeClr val="accent4"/>
            </a:lnRef>
            <a:fillRef idx="2">
              <a:schemeClr val="accent4"/>
            </a:fillRef>
            <a:effectRef idx="1">
              <a:schemeClr val="accent4"/>
            </a:effectRef>
            <a:fontRef idx="minor">
              <a:schemeClr val="dk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ysClr val="windowText" lastClr="000000"/>
                  </a:solidFill>
                  <a:effectLst/>
                  <a:uLnTx/>
                  <a:uFillTx/>
                  <a:latin typeface="Century Gothic Regular"/>
                  <a:ea typeface="+mn-ea"/>
                  <a:cs typeface="+mn-cs"/>
                </a:rPr>
                <a:t>Data Capture &amp; Handling</a:t>
              </a:r>
            </a:p>
          </p:txBody>
        </p:sp>
        <p:sp>
          <p:nvSpPr>
            <p:cNvPr id="23" name="Rectangle: Rounded Corners 22">
              <a:hlinkClick r:id="rId13" action="ppaction://hlinksldjump"/>
              <a:extLst>
                <a:ext uri="{FF2B5EF4-FFF2-40B4-BE49-F238E27FC236}">
                  <a16:creationId xmlns:a16="http://schemas.microsoft.com/office/drawing/2014/main" id="{A2C076FA-6461-99CE-839D-25F2051AEBDA}"/>
                </a:ext>
              </a:extLst>
            </p:cNvPr>
            <p:cNvSpPr/>
            <p:nvPr/>
          </p:nvSpPr>
          <p:spPr>
            <a:xfrm>
              <a:off x="3743514" y="5030690"/>
              <a:ext cx="4699944" cy="228600"/>
            </a:xfrm>
            <a:prstGeom prst="roundRect">
              <a:avLst/>
            </a:prstGeom>
            <a:ln/>
          </p:spPr>
          <p:style>
            <a:lnRef idx="1">
              <a:schemeClr val="accent4"/>
            </a:lnRef>
            <a:fillRef idx="2">
              <a:schemeClr val="accent4"/>
            </a:fillRef>
            <a:effectRef idx="1">
              <a:schemeClr val="accent4"/>
            </a:effectRef>
            <a:fontRef idx="minor">
              <a:schemeClr val="dk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noProof="0" dirty="0">
                  <a:solidFill>
                    <a:sysClr val="windowText" lastClr="000000"/>
                  </a:solidFill>
                  <a:latin typeface="Century Gothic Regular"/>
                </a:rPr>
                <a:t>Extent &amp; Nature of Trial Monitoring</a:t>
              </a:r>
              <a:endParaRPr kumimoji="0" lang="en-US" sz="1200" b="0" i="0" u="none" strike="noStrike" kern="1200" cap="none" spc="0" normalizeH="0" baseline="0" noProof="0" dirty="0">
                <a:ln>
                  <a:noFill/>
                </a:ln>
                <a:solidFill>
                  <a:sysClr val="windowText" lastClr="000000"/>
                </a:solidFill>
                <a:effectLst/>
                <a:uLnTx/>
                <a:uFillTx/>
                <a:latin typeface="Century Gothic Regular"/>
                <a:ea typeface="+mn-ea"/>
                <a:cs typeface="+mn-cs"/>
              </a:endParaRPr>
            </a:p>
          </p:txBody>
        </p:sp>
        <p:sp>
          <p:nvSpPr>
            <p:cNvPr id="27" name="Rectangle: Rounded Corners 26">
              <a:hlinkClick r:id="rId14" action="ppaction://hlinksldjump"/>
              <a:extLst>
                <a:ext uri="{FF2B5EF4-FFF2-40B4-BE49-F238E27FC236}">
                  <a16:creationId xmlns:a16="http://schemas.microsoft.com/office/drawing/2014/main" id="{28B1D333-19A2-0E64-462B-764540906F35}"/>
                </a:ext>
              </a:extLst>
            </p:cNvPr>
            <p:cNvSpPr/>
            <p:nvPr/>
          </p:nvSpPr>
          <p:spPr>
            <a:xfrm>
              <a:off x="1291648" y="5349713"/>
              <a:ext cx="9603676" cy="228600"/>
            </a:xfrm>
            <a:prstGeom prst="roundRect">
              <a:avLst/>
            </a:prstGeom>
            <a:ln/>
          </p:spPr>
          <p:style>
            <a:lnRef idx="1">
              <a:schemeClr val="accent4"/>
            </a:lnRef>
            <a:fillRef idx="2">
              <a:schemeClr val="accent4"/>
            </a:fillRef>
            <a:effectRef idx="1">
              <a:schemeClr val="accent4"/>
            </a:effectRef>
            <a:fontRef idx="minor">
              <a:schemeClr val="dk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noProof="0" dirty="0">
                  <a:solidFill>
                    <a:sysClr val="windowText" lastClr="000000"/>
                  </a:solidFill>
                  <a:latin typeface="Century Gothic Regular"/>
                </a:rPr>
                <a:t>Sponsor Oversight</a:t>
              </a:r>
              <a:endParaRPr kumimoji="0" lang="en-US" sz="1200" b="0" i="0" u="none" strike="noStrike" kern="1200" cap="none" spc="0" normalizeH="0" baseline="0" noProof="0" dirty="0">
                <a:ln>
                  <a:noFill/>
                </a:ln>
                <a:solidFill>
                  <a:sysClr val="windowText" lastClr="000000"/>
                </a:solidFill>
                <a:effectLst/>
                <a:uLnTx/>
                <a:uFillTx/>
                <a:latin typeface="Century Gothic Regular"/>
                <a:ea typeface="+mn-ea"/>
                <a:cs typeface="+mn-cs"/>
              </a:endParaRPr>
            </a:p>
          </p:txBody>
        </p:sp>
        <p:sp>
          <p:nvSpPr>
            <p:cNvPr id="28" name="Rectangle: Rounded Corners 27">
              <a:hlinkClick r:id="rId15" action="ppaction://hlinksldjump"/>
              <a:extLst>
                <a:ext uri="{FF2B5EF4-FFF2-40B4-BE49-F238E27FC236}">
                  <a16:creationId xmlns:a16="http://schemas.microsoft.com/office/drawing/2014/main" id="{3F8997F3-613D-CD9B-F1E5-1BA504CC3A0E}"/>
                </a:ext>
              </a:extLst>
            </p:cNvPr>
            <p:cNvSpPr/>
            <p:nvPr/>
          </p:nvSpPr>
          <p:spPr>
            <a:xfrm>
              <a:off x="1291647" y="5668736"/>
              <a:ext cx="9609979" cy="228600"/>
            </a:xfrm>
            <a:prstGeom prst="roundRect">
              <a:avLst/>
            </a:prstGeom>
            <a:ln/>
          </p:spPr>
          <p:style>
            <a:lnRef idx="1">
              <a:schemeClr val="accent4"/>
            </a:lnRef>
            <a:fillRef idx="2">
              <a:schemeClr val="accent4"/>
            </a:fillRef>
            <a:effectRef idx="1">
              <a:schemeClr val="accent4"/>
            </a:effectRef>
            <a:fontRef idx="minor">
              <a:schemeClr val="dk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noProof="0" dirty="0">
                  <a:solidFill>
                    <a:sysClr val="windowText" lastClr="000000"/>
                  </a:solidFill>
                  <a:latin typeface="Century Gothic Regular"/>
                </a:rPr>
                <a:t>Quality Assurance / Quality Control</a:t>
              </a:r>
              <a:endParaRPr kumimoji="0" lang="en-US" sz="1200" b="0" i="0" u="none" strike="noStrike" kern="1200" cap="none" spc="0" normalizeH="0" baseline="0" noProof="0" dirty="0">
                <a:ln>
                  <a:noFill/>
                </a:ln>
                <a:solidFill>
                  <a:sysClr val="windowText" lastClr="000000"/>
                </a:solidFill>
                <a:effectLst/>
                <a:uLnTx/>
                <a:uFillTx/>
                <a:latin typeface="Century Gothic Regular"/>
                <a:ea typeface="+mn-ea"/>
                <a:cs typeface="+mn-cs"/>
              </a:endParaRPr>
            </a:p>
          </p:txBody>
        </p:sp>
      </p:grpSp>
    </p:spTree>
    <p:extLst>
      <p:ext uri="{BB962C8B-B14F-4D97-AF65-F5344CB8AC3E}">
        <p14:creationId xmlns:p14="http://schemas.microsoft.com/office/powerpoint/2010/main" val="523708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F2A38E04-3E89-1564-6639-69A5A9EE55AD}"/>
              </a:ext>
            </a:extLst>
          </p:cNvPr>
          <p:cNvSpPr>
            <a:spLocks noGrp="1"/>
          </p:cNvSpPr>
          <p:nvPr>
            <p:ph idx="1"/>
          </p:nvPr>
        </p:nvSpPr>
        <p:spPr>
          <a:xfrm>
            <a:off x="777240" y="1166648"/>
            <a:ext cx="10793550" cy="4776952"/>
          </a:xfrm>
        </p:spPr>
        <p:txBody>
          <a:bodyPr lIns="0" tIns="45720" rIns="91440" bIns="45720" anchor="t"/>
          <a:lstStyle/>
          <a:p>
            <a:r>
              <a:rPr lang="en-US" b="1" u="sng" noProof="0" dirty="0"/>
              <a:t>Evolution of Risk Based on Trial Design</a:t>
            </a:r>
          </a:p>
          <a:p>
            <a:r>
              <a:rPr lang="en-US" noProof="0" dirty="0">
                <a:cs typeface="Calibri Light"/>
              </a:rPr>
              <a:t>Regardless of the clinical trial design selected—in-person trials within a healthcare facility or a decentralized approach involving at-home participant treatments (e.g., Direct-To-Patient)  and assessments (e.g., telemedicine) —stakeholder engagement and collaboration are critical for a trial’s success and ensuring a fit-for-purpose design. Engagement should include all stakeholders of the trial, which may include trial participants, site investigators, and the sponsors/vendors supporting the trial, and extend through the planning stages to data analysis to ensure feedback is assessed throughout the trial.</a:t>
            </a:r>
          </a:p>
          <a:p>
            <a:endParaRPr lang="en-US" noProof="0" dirty="0"/>
          </a:p>
          <a:p>
            <a:r>
              <a:rPr lang="en-US" noProof="0" dirty="0">
                <a:cs typeface="Calibri Light"/>
              </a:rPr>
              <a:t>Clinical trials can span over extensive periods and may face unforeseen situations, such as the recent COVID-19 pandemic or conflicts in some countries. The likelihood of maintaining uninterrupted stakeholder engagement throughout the trial’s execution and adhering strictly to the protocol may be affected by the increasing complexity of the trial’s design. With the trial complexity evolving and particularly when the trial involves a significant number of sites, vendors, and systems, the need for constant stakeholder engagement becomes even more critical.</a:t>
            </a:r>
          </a:p>
          <a:p>
            <a:endParaRPr lang="en-US" noProof="0" dirty="0"/>
          </a:p>
          <a:p>
            <a:r>
              <a:rPr lang="en-US" b="1" u="sng" noProof="0" dirty="0"/>
              <a:t>Key Stakeholders</a:t>
            </a:r>
          </a:p>
          <a:p>
            <a:pPr marL="57150" indent="-171450">
              <a:buFont typeface="Arial" panose="020B0604020202020204" pitchFamily="34" charset="0"/>
              <a:buChar char="•"/>
            </a:pPr>
            <a:r>
              <a:rPr lang="en-US" noProof="0" dirty="0"/>
              <a:t>Trial Participants (Patients, Patient Advocacy Groups, Healthy Volunteers)</a:t>
            </a:r>
          </a:p>
          <a:p>
            <a:pPr marL="57150" indent="-171450">
              <a:buFont typeface="Arial" panose="020B0604020202020204" pitchFamily="34" charset="0"/>
              <a:buChar char="•"/>
            </a:pPr>
            <a:r>
              <a:rPr lang="en-US" noProof="0" dirty="0"/>
              <a:t>Institutions &amp; Investigators</a:t>
            </a:r>
          </a:p>
          <a:p>
            <a:pPr marL="57150" indent="-171450">
              <a:buFont typeface="Arial" panose="020B0604020202020204" pitchFamily="34" charset="0"/>
              <a:buChar char="•"/>
            </a:pPr>
            <a:r>
              <a:rPr lang="en-US" noProof="0" dirty="0"/>
              <a:t>Sponsors</a:t>
            </a:r>
          </a:p>
          <a:p>
            <a:pPr marL="57150" indent="-171450">
              <a:buFont typeface="Arial" panose="020B0604020202020204" pitchFamily="34" charset="0"/>
              <a:buChar char="•"/>
            </a:pPr>
            <a:r>
              <a:rPr lang="en-US" noProof="0" dirty="0"/>
              <a:t>Vendors / CROs</a:t>
            </a:r>
          </a:p>
          <a:p>
            <a:pPr marL="57150" indent="-171450">
              <a:buFont typeface="Arial" panose="020B0604020202020204" pitchFamily="34" charset="0"/>
              <a:buChar char="•"/>
            </a:pPr>
            <a:r>
              <a:rPr lang="en-US" noProof="0" dirty="0"/>
              <a:t>In addition, consider engagement of Health Authorities and Institutional Review Boards (IRBs) / Ethics Committees (EC) on the trial design.</a:t>
            </a:r>
          </a:p>
          <a:p>
            <a:endParaRPr lang="en-US" noProof="0" dirty="0"/>
          </a:p>
          <a:p>
            <a:r>
              <a:rPr lang="en-US" b="1" u="sng" noProof="0" dirty="0"/>
              <a:t>Considerations to Manage, Minimize, or Accept Risk</a:t>
            </a:r>
          </a:p>
          <a:p>
            <a:pPr marL="171450" indent="-171450">
              <a:buFont typeface="Arial" panose="020B0604020202020204" pitchFamily="34" charset="0"/>
              <a:buChar char="•"/>
            </a:pPr>
            <a:r>
              <a:rPr lang="en-US" noProof="0" dirty="0"/>
              <a:t>Consider the expectations, requirements, and concerns of all stakeholders.</a:t>
            </a:r>
          </a:p>
          <a:p>
            <a:pPr marL="171450" indent="-171450">
              <a:buFont typeface="Arial" panose="020B0604020202020204" pitchFamily="34" charset="0"/>
              <a:buChar char="•"/>
            </a:pPr>
            <a:r>
              <a:rPr lang="en-US" noProof="0" dirty="0"/>
              <a:t>In defining Critical to Quality (CtQ) factors, consider doing so in a way to proactively pinpoint potential risks and respective stakeholders.</a:t>
            </a:r>
          </a:p>
          <a:p>
            <a:pPr marL="171450" indent="-171450">
              <a:buFont typeface="Arial" panose="020B0604020202020204" pitchFamily="34" charset="0"/>
              <a:buChar char="•"/>
            </a:pPr>
            <a:r>
              <a:rPr lang="en-US" noProof="0" dirty="0"/>
              <a:t>Consider ‘Open Dialogue’ policy from inception through completion.</a:t>
            </a:r>
          </a:p>
          <a:p>
            <a:pPr marL="171450" indent="-171450">
              <a:buFont typeface="Arial" panose="020B0604020202020204" pitchFamily="34" charset="0"/>
              <a:buChar char="•"/>
            </a:pPr>
            <a:endParaRPr lang="en-US" noProof="0" dirty="0"/>
          </a:p>
        </p:txBody>
      </p:sp>
      <p:sp>
        <p:nvSpPr>
          <p:cNvPr id="3" name="Slide Number Placeholder 2">
            <a:extLst>
              <a:ext uri="{FF2B5EF4-FFF2-40B4-BE49-F238E27FC236}">
                <a16:creationId xmlns:a16="http://schemas.microsoft.com/office/drawing/2014/main" id="{EDB5F65F-10C6-4761-A4BF-C60A55C46093}"/>
              </a:ext>
            </a:extLst>
          </p:cNvPr>
          <p:cNvSpPr>
            <a:spLocks noGrp="1"/>
          </p:cNvSpPr>
          <p:nvPr>
            <p:ph type="sldNum" sz="quarter" idx="10"/>
          </p:nvPr>
        </p:nvSpPr>
        <p:spPr>
          <a:xfrm>
            <a:off x="11614151" y="6334276"/>
            <a:ext cx="440804" cy="285600"/>
          </a:xfrm>
        </p:spPr>
        <p:txBody>
          <a:bodyPr/>
          <a:lstStyle/>
          <a:p>
            <a:pPr lvl="0"/>
            <a:fld id="{48F63A3B-78C7-47BE-AE5E-E10140E04643}" type="slidenum">
              <a:rPr lang="en-US" noProof="0" smtClean="0"/>
              <a:pPr lvl="0"/>
              <a:t>7</a:t>
            </a:fld>
            <a:endParaRPr lang="en-US" noProof="0" dirty="0"/>
          </a:p>
        </p:txBody>
      </p:sp>
      <p:sp>
        <p:nvSpPr>
          <p:cNvPr id="4" name="Title 3">
            <a:extLst>
              <a:ext uri="{FF2B5EF4-FFF2-40B4-BE49-F238E27FC236}">
                <a16:creationId xmlns:a16="http://schemas.microsoft.com/office/drawing/2014/main" id="{B7201A73-9EA9-419F-BE98-666EB63A38CF}"/>
              </a:ext>
            </a:extLst>
          </p:cNvPr>
          <p:cNvSpPr>
            <a:spLocks noGrp="1"/>
          </p:cNvSpPr>
          <p:nvPr>
            <p:ph type="title"/>
          </p:nvPr>
        </p:nvSpPr>
        <p:spPr>
          <a:xfrm>
            <a:off x="765243" y="384048"/>
            <a:ext cx="10779058" cy="387798"/>
          </a:xfrm>
        </p:spPr>
        <p:txBody>
          <a:bodyPr/>
          <a:lstStyle/>
          <a:p>
            <a:r>
              <a:rPr lang="en-US" noProof="0" dirty="0"/>
              <a:t>Stakeholder Engagement</a:t>
            </a:r>
          </a:p>
        </p:txBody>
      </p:sp>
      <p:sp>
        <p:nvSpPr>
          <p:cNvPr id="5" name="Rectangle 4">
            <a:extLst>
              <a:ext uri="{FF2B5EF4-FFF2-40B4-BE49-F238E27FC236}">
                <a16:creationId xmlns:a16="http://schemas.microsoft.com/office/drawing/2014/main" id="{C0D6A9F0-6307-4EDD-A96F-420AABA03E84}"/>
              </a:ext>
            </a:extLst>
          </p:cNvPr>
          <p:cNvSpPr/>
          <p:nvPr/>
        </p:nvSpPr>
        <p:spPr>
          <a:xfrm>
            <a:off x="303696" y="1088871"/>
            <a:ext cx="11062531" cy="523220"/>
          </a:xfrm>
          <a:prstGeom prst="rect">
            <a:avLst/>
          </a:prstGeom>
        </p:spPr>
        <p:txBody>
          <a:bodyPr wrap="square" lIns="91440" tIns="45720" rIns="91440" bIns="45720" anchor="t">
            <a:spAutoFit/>
          </a:bodyPr>
          <a:lstStyle/>
          <a:p>
            <a:pPr marR="0" lvl="0" algn="l" defTabSz="457200" rtl="0" eaLnBrk="1" fontAlgn="auto" latinLnBrk="0" hangingPunct="1">
              <a:lnSpc>
                <a:spcPct val="100000"/>
              </a:lnSpc>
              <a:spcBef>
                <a:spcPts val="0"/>
              </a:spcBef>
              <a:spcAft>
                <a:spcPts val="0"/>
              </a:spcAft>
              <a:buClrTx/>
              <a:buSzTx/>
              <a:tabLst/>
              <a:defRPr/>
            </a:pPr>
            <a:endParaRPr lang="en-US" sz="1400" b="0" i="0" u="none" strike="noStrike" kern="1200" cap="none" spc="0" normalizeH="0" baseline="0" noProof="0" dirty="0">
              <a:ln>
                <a:noFill/>
              </a:ln>
              <a:solidFill>
                <a:srgbClr val="575757"/>
              </a:solidFill>
              <a:effectLst/>
              <a:uLnTx/>
              <a:uFillTx/>
              <a:latin typeface="Century Gothic Regular"/>
              <a:cs typeface="Segoe UI" panose="020B0502040204020203" pitchFamily="34" charset="0"/>
            </a:endParaRPr>
          </a:p>
          <a:p>
            <a:pPr defTabSz="457200">
              <a:defRPr/>
            </a:pPr>
            <a:endParaRPr lang="en-US" sz="1400" noProof="0" dirty="0">
              <a:solidFill>
                <a:srgbClr val="575757"/>
              </a:solidFill>
              <a:latin typeface="Century Gothic Regular"/>
              <a:cs typeface="Segoe UI" panose="020B0502040204020203" pitchFamily="34" charset="0"/>
            </a:endParaRPr>
          </a:p>
        </p:txBody>
      </p:sp>
      <p:grpSp>
        <p:nvGrpSpPr>
          <p:cNvPr id="6" name="Group 5">
            <a:extLst>
              <a:ext uri="{FF2B5EF4-FFF2-40B4-BE49-F238E27FC236}">
                <a16:creationId xmlns:a16="http://schemas.microsoft.com/office/drawing/2014/main" id="{3E6BCA22-8FD8-F867-ACD3-5DEE6E8B8A87}"/>
              </a:ext>
            </a:extLst>
          </p:cNvPr>
          <p:cNvGrpSpPr/>
          <p:nvPr/>
        </p:nvGrpSpPr>
        <p:grpSpPr>
          <a:xfrm>
            <a:off x="11645842" y="0"/>
            <a:ext cx="466947" cy="695334"/>
            <a:chOff x="11645842" y="0"/>
            <a:chExt cx="466947" cy="695334"/>
          </a:xfrm>
        </p:grpSpPr>
        <p:sp>
          <p:nvSpPr>
            <p:cNvPr id="12" name="TextBox 11">
              <a:hlinkClick r:id="rId2" action="ppaction://hlinksldjump"/>
              <a:extLst>
                <a:ext uri="{FF2B5EF4-FFF2-40B4-BE49-F238E27FC236}">
                  <a16:creationId xmlns:a16="http://schemas.microsoft.com/office/drawing/2014/main" id="{05EF23DB-3FA1-9951-C29C-719C5EC7B61F}"/>
                </a:ext>
              </a:extLst>
            </p:cNvPr>
            <p:cNvSpPr txBox="1"/>
            <p:nvPr userDrawn="1"/>
          </p:nvSpPr>
          <p:spPr>
            <a:xfrm>
              <a:off x="11655588" y="387557"/>
              <a:ext cx="457201" cy="307777"/>
            </a:xfrm>
            <a:prstGeom prst="rect">
              <a:avLst/>
            </a:prstGeom>
            <a:noFill/>
            <a:effectLst>
              <a:outerShdw blurRad="50800" dist="38100" dir="2700000" algn="tl" rotWithShape="0">
                <a:prstClr val="black">
                  <a:alpha val="40000"/>
                </a:prstClr>
              </a:outerShdw>
            </a:effectLst>
          </p:spPr>
          <p:txBody>
            <a:bodyPr wrap="square" lIns="0" tIns="0" rIns="0" bIns="0" rtlCol="0">
              <a:spAutoFit/>
            </a:bodyPr>
            <a:lstStyle/>
            <a:p>
              <a:pPr algn="ctr" defTabSz="727128"/>
              <a:r>
                <a:rPr lang="en-US" sz="1000" noProof="0" dirty="0"/>
                <a:t>Return </a:t>
              </a:r>
            </a:p>
            <a:p>
              <a:pPr algn="ctr" defTabSz="727128"/>
              <a:r>
                <a:rPr lang="en-US" sz="1000" noProof="0" dirty="0"/>
                <a:t>home</a:t>
              </a:r>
            </a:p>
          </p:txBody>
        </p:sp>
        <p:pic>
          <p:nvPicPr>
            <p:cNvPr id="2" name="Graphic 1" descr="House with solid fill">
              <a:hlinkClick r:id="rId2" action="ppaction://hlinksldjump"/>
              <a:extLst>
                <a:ext uri="{FF2B5EF4-FFF2-40B4-BE49-F238E27FC236}">
                  <a16:creationId xmlns:a16="http://schemas.microsoft.com/office/drawing/2014/main" id="{287FBA6F-BE52-1A6B-B96F-3966A15FC919}"/>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1645842" y="0"/>
              <a:ext cx="457200" cy="457200"/>
            </a:xfrm>
            <a:prstGeom prst="rect">
              <a:avLst/>
            </a:prstGeom>
          </p:spPr>
        </p:pic>
      </p:grpSp>
    </p:spTree>
    <p:extLst>
      <p:ext uri="{BB962C8B-B14F-4D97-AF65-F5344CB8AC3E}">
        <p14:creationId xmlns:p14="http://schemas.microsoft.com/office/powerpoint/2010/main" val="14693825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26C003-7E34-0A92-8470-D8E60EAC861D}"/>
            </a:ext>
          </a:extLst>
        </p:cNvPr>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DFAD1B5F-213E-2B43-7120-4AA9D1025913}"/>
              </a:ext>
            </a:extLst>
          </p:cNvPr>
          <p:cNvSpPr>
            <a:spLocks noGrp="1"/>
          </p:cNvSpPr>
          <p:nvPr>
            <p:ph idx="1"/>
          </p:nvPr>
        </p:nvSpPr>
        <p:spPr/>
        <p:txBody>
          <a:bodyPr lIns="0" tIns="45720" rIns="91440" bIns="45720" anchor="t"/>
          <a:lstStyle/>
          <a:p>
            <a:r>
              <a:rPr lang="en-US" b="1" u="sng" noProof="0" dirty="0">
                <a:cs typeface="Calibri Light"/>
              </a:rPr>
              <a:t>Value and Potential Benefits of Using a Risk Proportionate Approach</a:t>
            </a:r>
          </a:p>
          <a:p>
            <a:r>
              <a:rPr lang="en-US" noProof="0" dirty="0">
                <a:cs typeface="Calibri Light"/>
              </a:rPr>
              <a:t>Effective stakeholder involvement, paired with open communication and critical thinking, are some of the steps towards achieving ‘Quality by Design,’ ultimately leading to a trial that is ‘Fit-for-Purpose.’</a:t>
            </a:r>
          </a:p>
          <a:p>
            <a:endParaRPr lang="en-US" noProof="0" dirty="0"/>
          </a:p>
          <a:p>
            <a:r>
              <a:rPr lang="en-US" b="1" u="sng" noProof="0" dirty="0">
                <a:cs typeface="Calibri Light"/>
              </a:rPr>
              <a:t>Tools and Resources (as of 31/JAN/2025)</a:t>
            </a:r>
          </a:p>
          <a:p>
            <a:pPr marL="171450" indent="-171450" algn="l">
              <a:spcBef>
                <a:spcPts val="0"/>
              </a:spcBef>
              <a:buFont typeface="Arial" panose="020B0604020202020204" pitchFamily="34" charset="0"/>
              <a:buChar char="•"/>
            </a:pPr>
            <a:r>
              <a:rPr lang="en-US" i="0" noProof="0" dirty="0" err="1">
                <a:solidFill>
                  <a:srgbClr val="111111"/>
                </a:solidFill>
                <a:effectLst/>
              </a:rPr>
              <a:t>ClinSkill</a:t>
            </a:r>
            <a:r>
              <a:rPr lang="en-US" i="0" noProof="0" dirty="0">
                <a:solidFill>
                  <a:srgbClr val="111111"/>
                </a:solidFill>
                <a:effectLst/>
              </a:rPr>
              <a:t> Digital Learning Academy. Stakeholders in Clinical Research. Updated 17 Feb. 2023. Available from: </a:t>
            </a:r>
            <a:r>
              <a:rPr lang="en-US" i="0" noProof="0" dirty="0">
                <a:solidFill>
                  <a:srgbClr val="111111"/>
                </a:solidFill>
                <a:effectLst/>
                <a:hlinkClick r:id="rId2"/>
              </a:rPr>
              <a:t>https://clinskill.com/stakeholders-in-clinical-research</a:t>
            </a:r>
            <a:r>
              <a:rPr lang="en-US" i="0" noProof="0" dirty="0">
                <a:solidFill>
                  <a:srgbClr val="111111"/>
                </a:solidFill>
                <a:effectLst/>
              </a:rPr>
              <a:t>  </a:t>
            </a:r>
          </a:p>
          <a:p>
            <a:pPr marL="171450" indent="-171450" algn="l">
              <a:spcBef>
                <a:spcPts val="0"/>
              </a:spcBef>
              <a:buFont typeface="Arial" panose="020B0604020202020204" pitchFamily="34" charset="0"/>
              <a:buChar char="•"/>
            </a:pPr>
            <a:r>
              <a:rPr lang="en-US" i="0" noProof="0" dirty="0">
                <a:solidFill>
                  <a:srgbClr val="111111"/>
                </a:solidFill>
                <a:effectLst/>
              </a:rPr>
              <a:t>Clinical Trials Transformation Initiative (CTTI). Engaging All Stakeholders in Clinical Trial Design. Available from: </a:t>
            </a:r>
            <a:r>
              <a:rPr lang="en-US" i="0" noProof="0" dirty="0">
                <a:solidFill>
                  <a:srgbClr val="111111"/>
                </a:solidFill>
                <a:effectLst/>
                <a:hlinkClick r:id="rId3"/>
              </a:rPr>
              <a:t>https://ctti-clinicaltrials.org/our-work/quality/engaging-stakeholders-in-trial-design/</a:t>
            </a:r>
            <a:endParaRPr lang="en-US" i="0" noProof="0" dirty="0">
              <a:solidFill>
                <a:srgbClr val="111111"/>
              </a:solidFill>
              <a:effectLst/>
            </a:endParaRPr>
          </a:p>
          <a:p>
            <a:pPr marL="171450" indent="-171450" algn="l">
              <a:spcBef>
                <a:spcPts val="0"/>
              </a:spcBef>
              <a:buFont typeface="Arial" panose="020B0604020202020204" pitchFamily="34" charset="0"/>
              <a:buChar char="•"/>
            </a:pPr>
            <a:r>
              <a:rPr lang="en-US" i="0" noProof="0" dirty="0">
                <a:solidFill>
                  <a:srgbClr val="111111"/>
                </a:solidFill>
                <a:effectLst/>
              </a:rPr>
              <a:t>Clinical Trials Transformation Initiative (CTTI). How To Identify &amp; Prioritize Trial Stakeholders. June 2021. Available from: </a:t>
            </a:r>
            <a:r>
              <a:rPr lang="en-US" i="0" noProof="0" dirty="0">
                <a:solidFill>
                  <a:srgbClr val="111111"/>
                </a:solidFill>
                <a:effectLst/>
                <a:hlinkClick r:id="rId4"/>
              </a:rPr>
              <a:t>https://ctti-clinicaltrials.org/topics/quality/recruitment/how-to-identify-and-prioritize-trial-stakeholders/</a:t>
            </a:r>
            <a:endParaRPr lang="en-US" i="0" noProof="0" dirty="0">
              <a:solidFill>
                <a:srgbClr val="111111"/>
              </a:solidFill>
              <a:effectLst/>
            </a:endParaRPr>
          </a:p>
          <a:p>
            <a:pPr marL="171450" indent="-171450" algn="l">
              <a:spcBef>
                <a:spcPts val="0"/>
              </a:spcBef>
              <a:buFont typeface="Arial" panose="020B0604020202020204" pitchFamily="34" charset="0"/>
              <a:buChar char="•"/>
            </a:pPr>
            <a:r>
              <a:rPr lang="en-US" i="0" noProof="0" dirty="0">
                <a:solidFill>
                  <a:srgbClr val="111111"/>
                </a:solidFill>
                <a:effectLst/>
              </a:rPr>
              <a:t>Duke Clinical Research Institute (DCRI). Stakeholder Engagement: All people – including patients, caregivers, community partners, and other stakeholders – bring value to clinical research and should be involved as partners in every stage of the research process. Available from: </a:t>
            </a:r>
            <a:r>
              <a:rPr lang="en-US" i="0" noProof="0" dirty="0">
                <a:solidFill>
                  <a:srgbClr val="111111"/>
                </a:solidFill>
                <a:effectLst/>
                <a:hlinkClick r:id="rId5"/>
              </a:rPr>
              <a:t>https://dcri.org/stakeholder-engagement</a:t>
            </a:r>
            <a:endParaRPr lang="en-US" i="0" noProof="0" dirty="0">
              <a:solidFill>
                <a:srgbClr val="111111"/>
              </a:solidFill>
              <a:effectLst/>
            </a:endParaRPr>
          </a:p>
          <a:p>
            <a:pPr marL="171450" indent="-171450" algn="l">
              <a:spcBef>
                <a:spcPts val="0"/>
              </a:spcBef>
              <a:buFont typeface="Arial" panose="020B0604020202020204" pitchFamily="34" charset="0"/>
              <a:buChar char="•"/>
            </a:pPr>
            <a:r>
              <a:rPr lang="en-US" i="0" noProof="0" dirty="0">
                <a:solidFill>
                  <a:srgbClr val="111111"/>
                </a:solidFill>
                <a:effectLst/>
              </a:rPr>
              <a:t>Thompson J. The Importance of Stakeholder Management in Clinical Research. Published 29 June 2023. Available from: </a:t>
            </a:r>
            <a:r>
              <a:rPr lang="en-US" i="0" noProof="0" dirty="0">
                <a:solidFill>
                  <a:srgbClr val="111111"/>
                </a:solidFill>
                <a:effectLst/>
                <a:hlinkClick r:id="rId6"/>
              </a:rPr>
              <a:t>https://www.linkedin.com/pulse/importance-stakeholder-management-clinical-research-jess/</a:t>
            </a:r>
            <a:endParaRPr lang="en-US" i="0" noProof="0" dirty="0">
              <a:solidFill>
                <a:srgbClr val="111111"/>
              </a:solidFill>
              <a:effectLst/>
            </a:endParaRPr>
          </a:p>
          <a:p>
            <a:pPr marL="171450" indent="-171450" algn="l">
              <a:spcBef>
                <a:spcPts val="0"/>
              </a:spcBef>
              <a:buFont typeface="Arial" panose="020B0604020202020204" pitchFamily="34" charset="0"/>
              <a:buChar char="•"/>
            </a:pPr>
            <a:r>
              <a:rPr lang="en-US" i="0" noProof="0" dirty="0">
                <a:solidFill>
                  <a:srgbClr val="111111"/>
                </a:solidFill>
                <a:effectLst/>
              </a:rPr>
              <a:t>TransCelerate. Culture and Engagement Resource Pack. Available from: </a:t>
            </a:r>
            <a:r>
              <a:rPr lang="en-US" i="0" noProof="0" dirty="0">
                <a:solidFill>
                  <a:srgbClr val="111111"/>
                </a:solidFill>
                <a:effectLst/>
                <a:hlinkClick r:id="rId7"/>
              </a:rPr>
              <a:t>https://www.transceleratebiopharmainc.com/wp-content/uploads/2022/11/Culture-Engagement-Resource-Pack-1.pdf</a:t>
            </a:r>
            <a:endParaRPr lang="en-US" i="0" noProof="0" dirty="0">
              <a:solidFill>
                <a:srgbClr val="111111"/>
              </a:solidFill>
              <a:effectLst/>
            </a:endParaRPr>
          </a:p>
          <a:p>
            <a:pPr marL="171450" indent="-171450" algn="l">
              <a:spcBef>
                <a:spcPts val="0"/>
              </a:spcBef>
              <a:buFont typeface="Arial" panose="020B0604020202020204" pitchFamily="34" charset="0"/>
              <a:buChar char="•"/>
            </a:pPr>
            <a:r>
              <a:rPr lang="en-US" i="0" noProof="0" dirty="0">
                <a:solidFill>
                  <a:srgbClr val="111111"/>
                </a:solidFill>
                <a:effectLst/>
              </a:rPr>
              <a:t>TransCelerate. Tool to facilitate compliance with ICH E8 – Stakeholder Engagement for Clinical Development. 2022. Available from: </a:t>
            </a:r>
            <a:r>
              <a:rPr lang="en-US" i="0" noProof="0" dirty="0">
                <a:solidFill>
                  <a:srgbClr val="111111"/>
                </a:solidFill>
                <a:effectLst/>
                <a:hlinkClick r:id="rId8"/>
              </a:rPr>
              <a:t>https://www.transceleratebiopharmainc.com/wp-content/uploads/2022/11/Stakeholder-Engagement-for-Clinical-Development-1.pdf</a:t>
            </a:r>
            <a:endParaRPr lang="en-US" i="0" noProof="0" dirty="0">
              <a:solidFill>
                <a:srgbClr val="111111"/>
              </a:solidFill>
              <a:effectLst/>
            </a:endParaRPr>
          </a:p>
          <a:p>
            <a:pPr marL="171450" indent="-171450" algn="l">
              <a:spcBef>
                <a:spcPts val="0"/>
              </a:spcBef>
              <a:buFont typeface="Arial" panose="020B0604020202020204" pitchFamily="34" charset="0"/>
              <a:buChar char="•"/>
            </a:pPr>
            <a:r>
              <a:rPr lang="en-US" i="0" noProof="0" dirty="0">
                <a:solidFill>
                  <a:srgbClr val="111111"/>
                </a:solidFill>
                <a:effectLst/>
              </a:rPr>
              <a:t>TransCelerate. What You Need to Know About ICH E8. November 2022. Available from: </a:t>
            </a:r>
            <a:r>
              <a:rPr lang="en-US" i="0" noProof="0" dirty="0">
                <a:solidFill>
                  <a:srgbClr val="111111"/>
                </a:solidFill>
                <a:effectLst/>
                <a:hlinkClick r:id="rId9"/>
              </a:rPr>
              <a:t>https://www.transceleratebiopharmainc.com/wp-content/uploads/2022/11/What-You-Need-to-Know-About-ICH-E8-Infographic.pdf</a:t>
            </a:r>
            <a:endParaRPr lang="en-US" i="0" noProof="0" dirty="0">
              <a:solidFill>
                <a:srgbClr val="111111"/>
              </a:solidFill>
              <a:effectLst/>
            </a:endParaRPr>
          </a:p>
          <a:p>
            <a:pPr marL="171450" indent="-171450" algn="l">
              <a:spcBef>
                <a:spcPts val="0"/>
              </a:spcBef>
              <a:buFont typeface="Arial" panose="020B0604020202020204" pitchFamily="34" charset="0"/>
              <a:buChar char="•"/>
            </a:pPr>
            <a:r>
              <a:rPr lang="en-US" i="0" noProof="0" dirty="0">
                <a:solidFill>
                  <a:srgbClr val="111111"/>
                </a:solidFill>
                <a:effectLst/>
              </a:rPr>
              <a:t>U.S. Food and Drug Administration (FDA). Stakeholder Engagement with FDA. Available from: </a:t>
            </a:r>
            <a:r>
              <a:rPr lang="en-US" i="0" noProof="0" dirty="0">
                <a:solidFill>
                  <a:srgbClr val="111111"/>
                </a:solidFill>
                <a:effectLst/>
                <a:hlinkClick r:id="rId10"/>
              </a:rPr>
              <a:t>https://www.fda.gov/science-research/science-and-research-special-topics/external-engagement-fda</a:t>
            </a:r>
            <a:endParaRPr lang="en-US" i="0" noProof="0" dirty="0">
              <a:solidFill>
                <a:srgbClr val="111111"/>
              </a:solidFill>
              <a:effectLst/>
            </a:endParaRPr>
          </a:p>
        </p:txBody>
      </p:sp>
      <p:sp>
        <p:nvSpPr>
          <p:cNvPr id="3" name="Slide Number Placeholder 2">
            <a:extLst>
              <a:ext uri="{FF2B5EF4-FFF2-40B4-BE49-F238E27FC236}">
                <a16:creationId xmlns:a16="http://schemas.microsoft.com/office/drawing/2014/main" id="{83DDA24B-ECAF-F84B-B3C8-0E553B0FF5D1}"/>
              </a:ext>
            </a:extLst>
          </p:cNvPr>
          <p:cNvSpPr>
            <a:spLocks noGrp="1"/>
          </p:cNvSpPr>
          <p:nvPr>
            <p:ph type="sldNum" sz="quarter" idx="10"/>
          </p:nvPr>
        </p:nvSpPr>
        <p:spPr/>
        <p:txBody>
          <a:bodyPr/>
          <a:lstStyle/>
          <a:p>
            <a:pPr lvl="0"/>
            <a:fld id="{48F63A3B-78C7-47BE-AE5E-E10140E04643}" type="slidenum">
              <a:rPr lang="en-US" noProof="0" smtClean="0"/>
              <a:pPr lvl="0"/>
              <a:t>8</a:t>
            </a:fld>
            <a:endParaRPr lang="en-US" noProof="0" dirty="0"/>
          </a:p>
        </p:txBody>
      </p:sp>
      <p:sp>
        <p:nvSpPr>
          <p:cNvPr id="5" name="Rectangle 4">
            <a:extLst>
              <a:ext uri="{FF2B5EF4-FFF2-40B4-BE49-F238E27FC236}">
                <a16:creationId xmlns:a16="http://schemas.microsoft.com/office/drawing/2014/main" id="{4D07F438-C6B8-85CE-95D4-09D458F538C3}"/>
              </a:ext>
            </a:extLst>
          </p:cNvPr>
          <p:cNvSpPr/>
          <p:nvPr/>
        </p:nvSpPr>
        <p:spPr>
          <a:xfrm>
            <a:off x="303696" y="1088871"/>
            <a:ext cx="11062531" cy="523220"/>
          </a:xfrm>
          <a:prstGeom prst="rect">
            <a:avLst/>
          </a:prstGeom>
        </p:spPr>
        <p:txBody>
          <a:bodyPr wrap="square" lIns="91440" tIns="45720" rIns="91440" bIns="45720" anchor="t">
            <a:spAutoFit/>
          </a:bodyPr>
          <a:lstStyle/>
          <a:p>
            <a:pPr marR="0" lvl="0" algn="l" defTabSz="457200" rtl="0" eaLnBrk="1" fontAlgn="auto" latinLnBrk="0" hangingPunct="1">
              <a:lnSpc>
                <a:spcPct val="100000"/>
              </a:lnSpc>
              <a:spcBef>
                <a:spcPts val="0"/>
              </a:spcBef>
              <a:spcAft>
                <a:spcPts val="0"/>
              </a:spcAft>
              <a:buClrTx/>
              <a:buSzTx/>
              <a:tabLst/>
              <a:defRPr/>
            </a:pPr>
            <a:endParaRPr lang="en-US" sz="1400" b="0" i="0" u="none" strike="noStrike" kern="1200" cap="none" spc="0" normalizeH="0" baseline="0" noProof="0" dirty="0">
              <a:ln>
                <a:noFill/>
              </a:ln>
              <a:solidFill>
                <a:srgbClr val="575757"/>
              </a:solidFill>
              <a:effectLst/>
              <a:uLnTx/>
              <a:uFillTx/>
              <a:latin typeface="Century Gothic Regular"/>
              <a:cs typeface="Segoe UI" panose="020B0502040204020203" pitchFamily="34" charset="0"/>
            </a:endParaRPr>
          </a:p>
          <a:p>
            <a:pPr defTabSz="457200">
              <a:defRPr/>
            </a:pPr>
            <a:endParaRPr lang="en-US" sz="1400" noProof="0" dirty="0">
              <a:solidFill>
                <a:srgbClr val="575757"/>
              </a:solidFill>
              <a:latin typeface="Century Gothic Regular"/>
              <a:cs typeface="Segoe UI" panose="020B0502040204020203" pitchFamily="34" charset="0"/>
            </a:endParaRPr>
          </a:p>
        </p:txBody>
      </p:sp>
      <p:sp>
        <p:nvSpPr>
          <p:cNvPr id="14" name="Title 3">
            <a:extLst>
              <a:ext uri="{FF2B5EF4-FFF2-40B4-BE49-F238E27FC236}">
                <a16:creationId xmlns:a16="http://schemas.microsoft.com/office/drawing/2014/main" id="{57AAC951-D57E-CB57-3353-14C1A485D1EF}"/>
              </a:ext>
            </a:extLst>
          </p:cNvPr>
          <p:cNvSpPr>
            <a:spLocks noGrp="1"/>
          </p:cNvSpPr>
          <p:nvPr>
            <p:ph type="title"/>
          </p:nvPr>
        </p:nvSpPr>
        <p:spPr>
          <a:xfrm>
            <a:off x="765243" y="384048"/>
            <a:ext cx="10779058" cy="387798"/>
          </a:xfrm>
        </p:spPr>
        <p:txBody>
          <a:bodyPr/>
          <a:lstStyle/>
          <a:p>
            <a:r>
              <a:rPr lang="en-US" noProof="0" dirty="0"/>
              <a:t>Stakeholder Engagement</a:t>
            </a:r>
          </a:p>
        </p:txBody>
      </p:sp>
    </p:spTree>
    <p:extLst>
      <p:ext uri="{BB962C8B-B14F-4D97-AF65-F5344CB8AC3E}">
        <p14:creationId xmlns:p14="http://schemas.microsoft.com/office/powerpoint/2010/main" val="2619735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6894B8C-8E17-0835-21D6-6B2941AB10E6}"/>
              </a:ext>
            </a:extLst>
          </p:cNvPr>
          <p:cNvSpPr>
            <a:spLocks noGrp="1"/>
          </p:cNvSpPr>
          <p:nvPr>
            <p:ph idx="1"/>
          </p:nvPr>
        </p:nvSpPr>
        <p:spPr>
          <a:xfrm>
            <a:off x="777240" y="1166648"/>
            <a:ext cx="10793550" cy="4776952"/>
          </a:xfrm>
        </p:spPr>
        <p:txBody>
          <a:bodyPr lIns="0" tIns="45720" rIns="91440" bIns="45720" anchor="t"/>
          <a:lstStyle/>
          <a:p>
            <a:r>
              <a:rPr lang="en-US" b="1" u="sng" noProof="0" dirty="0"/>
              <a:t>Evolution of Risk Based on Trial Design</a:t>
            </a:r>
          </a:p>
          <a:p>
            <a:r>
              <a:rPr lang="en-US" noProof="0" dirty="0"/>
              <a:t>The various trial designs, ranging from traditional to hybrid and fully decentralized models, have a potential  impact on trial participant identification and selection. These factors are primarily influenced by the complexity of the trial protocol, such as complicated eligibility criteria and the demands placed on trial participants by burdensome assessment schedules. Additionally, participant-related factors (like unawareness of what clinical trials exactly mean, societal/cultural obstacles, and distrust), as well as challenges faced by Healthcare Practitioners (HCPs) and research sites (such as recruitment difficulties, possibly outdated databases, hesitancy in participant referrals, and logistical issues due to site location), may add difficulties in identification and selection of trial participants.</a:t>
            </a:r>
          </a:p>
          <a:p>
            <a:endParaRPr lang="en-US" noProof="0" dirty="0"/>
          </a:p>
          <a:p>
            <a:r>
              <a:rPr lang="en-US" noProof="0" dirty="0"/>
              <a:t>As such, retention of trial participants is inherently linked to identification and selection, and risks tend to escalate with increased protocol complexity and stakeholder challenges.</a:t>
            </a:r>
          </a:p>
          <a:p>
            <a:endParaRPr lang="en-US" noProof="0" dirty="0"/>
          </a:p>
          <a:p>
            <a:r>
              <a:rPr lang="en-US" b="1" u="sng" noProof="0" dirty="0"/>
              <a:t>Key Stakeholders</a:t>
            </a:r>
          </a:p>
          <a:p>
            <a:pPr marL="171450" lvl="0" indent="-171450">
              <a:buFont typeface="Arial" panose="020B0604020202020204" pitchFamily="34" charset="0"/>
              <a:buChar char="•"/>
            </a:pPr>
            <a:r>
              <a:rPr lang="en-US" noProof="0" dirty="0"/>
              <a:t>Trial Participants</a:t>
            </a:r>
          </a:p>
          <a:p>
            <a:pPr marL="171450" lvl="0" indent="-171450">
              <a:buFont typeface="Arial" panose="020B0604020202020204" pitchFamily="34" charset="0"/>
              <a:buChar char="•"/>
            </a:pPr>
            <a:r>
              <a:rPr lang="en-US" noProof="0" dirty="0"/>
              <a:t>Institutions &amp; Investigators</a:t>
            </a:r>
          </a:p>
          <a:p>
            <a:pPr marL="171450" lvl="0" indent="-171450">
              <a:buFont typeface="Arial" panose="020B0604020202020204" pitchFamily="34" charset="0"/>
              <a:buChar char="•"/>
            </a:pPr>
            <a:r>
              <a:rPr lang="en-US" noProof="0" dirty="0"/>
              <a:t>Sponsors</a:t>
            </a:r>
          </a:p>
          <a:p>
            <a:pPr marL="171450" lvl="0" indent="-171450">
              <a:buFont typeface="Arial" panose="020B0604020202020204" pitchFamily="34" charset="0"/>
              <a:buChar char="•"/>
            </a:pPr>
            <a:r>
              <a:rPr lang="en-US" noProof="0" dirty="0"/>
              <a:t>Vendors / CROs</a:t>
            </a:r>
          </a:p>
          <a:p>
            <a:pPr marL="171450" lvl="0" indent="-171450">
              <a:buFont typeface="Arial" panose="020B0604020202020204" pitchFamily="34" charset="0"/>
              <a:buChar char="•"/>
            </a:pPr>
            <a:endParaRPr lang="en-US" noProof="0" dirty="0"/>
          </a:p>
          <a:p>
            <a:r>
              <a:rPr lang="en-US" b="1" u="sng" noProof="0" dirty="0"/>
              <a:t>Considerations to Manage, Minimize, or Accept Risk</a:t>
            </a:r>
          </a:p>
          <a:p>
            <a:pPr marL="171450" lvl="0" indent="-171450">
              <a:buFont typeface="Arial" panose="020B0604020202020204" pitchFamily="34" charset="0"/>
              <a:buChar char="•"/>
            </a:pPr>
            <a:r>
              <a:rPr lang="en-US" noProof="0" dirty="0">
                <a:cs typeface="Calibri Light"/>
              </a:rPr>
              <a:t>Consider recruitment through multiple forums including social media, advocacy groups, forums, Real World Data (RWD) and patient portals.</a:t>
            </a:r>
          </a:p>
          <a:p>
            <a:pPr marL="171450" indent="-171450">
              <a:buFont typeface="Arial" panose="020B0604020202020204" pitchFamily="34" charset="0"/>
              <a:buChar char="•"/>
            </a:pPr>
            <a:r>
              <a:rPr lang="en-US" noProof="0" dirty="0">
                <a:cs typeface="Calibri Light"/>
              </a:rPr>
              <a:t>Explore options to achieve participant diversity (diversity plan).</a:t>
            </a:r>
            <a:endParaRPr lang="en-US" noProof="0" dirty="0"/>
          </a:p>
          <a:p>
            <a:pPr marL="171450" lvl="0" indent="-171450">
              <a:buFont typeface="Arial" panose="020B0604020202020204" pitchFamily="34" charset="0"/>
              <a:buChar char="•"/>
            </a:pPr>
            <a:r>
              <a:rPr lang="en-US" noProof="0" dirty="0">
                <a:cs typeface="Calibri Light"/>
              </a:rPr>
              <a:t>Consider use of Vendors / CROs specialized in participant identification, selection, and retention.</a:t>
            </a:r>
          </a:p>
          <a:p>
            <a:pPr marL="171450" lvl="0" indent="-171450">
              <a:buFont typeface="Arial" panose="020B0604020202020204" pitchFamily="34" charset="0"/>
              <a:buChar char="•"/>
            </a:pPr>
            <a:r>
              <a:rPr lang="en-US" noProof="0" dirty="0">
                <a:cs typeface="Calibri Light"/>
              </a:rPr>
              <a:t>Embrace a participant-centric approach in designing and conducting clinical trials.</a:t>
            </a:r>
          </a:p>
          <a:p>
            <a:pPr marL="171450" lvl="0" indent="-171450">
              <a:buFont typeface="Arial" panose="020B0604020202020204" pitchFamily="34" charset="0"/>
              <a:buChar char="•"/>
            </a:pPr>
            <a:r>
              <a:rPr lang="en-US" noProof="0" dirty="0">
                <a:cs typeface="Calibri Light"/>
              </a:rPr>
              <a:t>Cultivate trust among all stakeholders, beginning with the trial participants.</a:t>
            </a:r>
          </a:p>
          <a:p>
            <a:pPr marL="171450" lvl="0" indent="-171450">
              <a:buFont typeface="Arial" panose="020B0604020202020204" pitchFamily="34" charset="0"/>
              <a:buChar char="•"/>
            </a:pPr>
            <a:r>
              <a:rPr lang="en-US" noProof="0" dirty="0"/>
              <a:t>Sustain stakeholder communication to bolster engagement, positively affecting participant retention and site motivation.</a:t>
            </a:r>
          </a:p>
        </p:txBody>
      </p:sp>
      <p:sp>
        <p:nvSpPr>
          <p:cNvPr id="3" name="Slide Number Placeholder 2">
            <a:extLst>
              <a:ext uri="{FF2B5EF4-FFF2-40B4-BE49-F238E27FC236}">
                <a16:creationId xmlns:a16="http://schemas.microsoft.com/office/drawing/2014/main" id="{EDB5F65F-10C6-4761-A4BF-C60A55C46093}"/>
              </a:ext>
            </a:extLst>
          </p:cNvPr>
          <p:cNvSpPr>
            <a:spLocks noGrp="1"/>
          </p:cNvSpPr>
          <p:nvPr>
            <p:ph type="sldNum" sz="quarter" idx="10"/>
          </p:nvPr>
        </p:nvSpPr>
        <p:spPr>
          <a:xfrm>
            <a:off x="11614151" y="6334276"/>
            <a:ext cx="440804" cy="285600"/>
          </a:xfrm>
        </p:spPr>
        <p:txBody>
          <a:bodyPr/>
          <a:lstStyle/>
          <a:p>
            <a:pPr lvl="0"/>
            <a:fld id="{48F63A3B-78C7-47BE-AE5E-E10140E04643}" type="slidenum">
              <a:rPr lang="en-US" noProof="0" smtClean="0"/>
              <a:pPr lvl="0"/>
              <a:t>9</a:t>
            </a:fld>
            <a:endParaRPr lang="en-US" noProof="0" dirty="0"/>
          </a:p>
        </p:txBody>
      </p:sp>
      <p:sp>
        <p:nvSpPr>
          <p:cNvPr id="4" name="Title 3">
            <a:extLst>
              <a:ext uri="{FF2B5EF4-FFF2-40B4-BE49-F238E27FC236}">
                <a16:creationId xmlns:a16="http://schemas.microsoft.com/office/drawing/2014/main" id="{B7201A73-9EA9-419F-BE98-666EB63A38CF}"/>
              </a:ext>
            </a:extLst>
          </p:cNvPr>
          <p:cNvSpPr>
            <a:spLocks noGrp="1"/>
          </p:cNvSpPr>
          <p:nvPr>
            <p:ph type="title"/>
          </p:nvPr>
        </p:nvSpPr>
        <p:spPr>
          <a:xfrm>
            <a:off x="765243" y="384048"/>
            <a:ext cx="10779058" cy="387798"/>
          </a:xfrm>
        </p:spPr>
        <p:txBody>
          <a:bodyPr/>
          <a:lstStyle/>
          <a:p>
            <a:r>
              <a:rPr lang="en-US" noProof="0" dirty="0"/>
              <a:t>Patient Identification and Selection</a:t>
            </a:r>
          </a:p>
        </p:txBody>
      </p:sp>
    </p:spTree>
    <p:extLst>
      <p:ext uri="{BB962C8B-B14F-4D97-AF65-F5344CB8AC3E}">
        <p14:creationId xmlns:p14="http://schemas.microsoft.com/office/powerpoint/2010/main" val="4108337637"/>
      </p:ext>
    </p:extLst>
  </p:cSld>
  <p:clrMapOvr>
    <a:masterClrMapping/>
  </p:clrMapOvr>
</p:sld>
</file>

<file path=ppt/theme/theme1.xml><?xml version="1.0" encoding="utf-8"?>
<a:theme xmlns:a="http://schemas.openxmlformats.org/drawingml/2006/main" name="Transcelerate theme">
  <a:themeElements>
    <a:clrScheme name="Transcelerate 6">
      <a:dk1>
        <a:srgbClr val="575757"/>
      </a:dk1>
      <a:lt1>
        <a:srgbClr val="FFFFFF"/>
      </a:lt1>
      <a:dk2>
        <a:srgbClr val="145E99"/>
      </a:dk2>
      <a:lt2>
        <a:srgbClr val="E7E6E6"/>
      </a:lt2>
      <a:accent1>
        <a:srgbClr val="00AEEF"/>
      </a:accent1>
      <a:accent2>
        <a:srgbClr val="F35F1A"/>
      </a:accent2>
      <a:accent3>
        <a:srgbClr val="FAB324"/>
      </a:accent3>
      <a:accent4>
        <a:srgbClr val="FA8E23"/>
      </a:accent4>
      <a:accent5>
        <a:srgbClr val="BD3870"/>
      </a:accent5>
      <a:accent6>
        <a:srgbClr val="DF9041"/>
      </a:accent6>
      <a:hlink>
        <a:srgbClr val="BB4D38"/>
      </a:hlink>
      <a:folHlink>
        <a:srgbClr val="BB4D38"/>
      </a:folHlink>
    </a:clrScheme>
    <a:fontScheme name="Test">
      <a:majorFont>
        <a:latin typeface="Century Gothic Bold"/>
        <a:ea typeface=""/>
        <a:cs typeface=""/>
      </a:majorFont>
      <a:minorFont>
        <a:latin typeface="Century Gothic Regular"/>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dirty="0" err="1"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1e6ce477-9493-4a39-9848-d11bef8e2276">TRNSCLRT-1366339583-6233</_dlc_DocId>
    <_dlc_DocIdUrl xmlns="1e6ce477-9493-4a39-9848-d11bef8e2276">
      <Url>https://transceleratebiopharma.sharepoint.com/sponsors/_layouts/15/DocIdRedir.aspx?ID=TRNSCLRT-1366339583-6233</Url>
      <Description>TRNSCLRT-1366339583-6233</Description>
    </_dlc_DocIdUrl>
    <lcf76f155ced4ddcb4097134ff3c332f xmlns="1f6e07cd-bccb-4877-8b69-79a3857c1445">
      <Terms xmlns="http://schemas.microsoft.com/office/infopath/2007/PartnerControls"/>
    </lcf76f155ced4ddcb4097134ff3c332f>
    <TaxCatchAll xmlns="1e6ce477-9493-4a39-9848-d11bef8e2276"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4F526A13243194FA8F09A03F0583CCB" ma:contentTypeVersion="51" ma:contentTypeDescription="Create a new document." ma:contentTypeScope="" ma:versionID="b7824a4099b7bcce69f1e0ad95550153">
  <xsd:schema xmlns:xsd="http://www.w3.org/2001/XMLSchema" xmlns:xs="http://www.w3.org/2001/XMLSchema" xmlns:p="http://schemas.microsoft.com/office/2006/metadata/properties" xmlns:ns2="1e6ce477-9493-4a39-9848-d11bef8e2276" xmlns:ns3="1f6e07cd-bccb-4877-8b69-79a3857c1445" targetNamespace="http://schemas.microsoft.com/office/2006/metadata/properties" ma:root="true" ma:fieldsID="fc253ea7d899659fa823aabc1696eeb6" ns2:_="" ns3:_="">
    <xsd:import namespace="1e6ce477-9493-4a39-9848-d11bef8e2276"/>
    <xsd:import namespace="1f6e07cd-bccb-4877-8b69-79a3857c1445"/>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DateTaken"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bjectDetectorVersions" minOccurs="0"/>
                <xsd:element ref="ns3:MediaLengthInSeconds" minOccurs="0"/>
                <xsd:element ref="ns3:lcf76f155ced4ddcb4097134ff3c332f" minOccurs="0"/>
                <xsd:element ref="ns2:TaxCatchAll" minOccurs="0"/>
                <xsd:element ref="ns3:MediaServiceOCR"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e6ce477-9493-4a39-9848-d11bef8e2276"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23" nillable="true" ma:displayName="Taxonomy Catch All Column" ma:hidden="true" ma:list="{be0793bb-0728-4a2d-8136-ce73b07e7b1b}" ma:internalName="TaxCatchAll" ma:showField="CatchAllData" ma:web="1e6ce477-9493-4a39-9848-d11bef8e227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f6e07cd-bccb-4877-8b69-79a3857c1445"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95db1aa9-94f2-4e66-8194-7ffc0092fda7" ma:termSetId="09814cd3-568e-fe90-9814-8d621ff8fb84" ma:anchorId="fba54fb3-c3e1-fe81-a776-ca4b69148c4d" ma:open="true" ma:isKeyword="false">
      <xsd:complexType>
        <xsd:sequence>
          <xsd:element ref="pc:Terms" minOccurs="0" maxOccurs="1"/>
        </xsd:sequence>
      </xsd:complexType>
    </xsd:element>
    <xsd:element name="MediaServiceOCR" ma:index="24" nillable="true" ma:displayName="Extracted Text" ma:internalName="MediaServiceOCR" ma:readOnly="true">
      <xsd:simpleType>
        <xsd:restriction base="dms:Note">
          <xsd:maxLength value="255"/>
        </xsd:restriction>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4A73631-B833-47FC-91E2-36B21CEE80F8}">
  <ds:schemaRefs>
    <ds:schemaRef ds:uri="http://www.w3.org/XML/1998/namespace"/>
    <ds:schemaRef ds:uri="http://schemas.microsoft.com/office/2006/documentManagement/types"/>
    <ds:schemaRef ds:uri="http://schemas.openxmlformats.org/package/2006/metadata/core-properties"/>
    <ds:schemaRef ds:uri="http://purl.org/dc/terms/"/>
    <ds:schemaRef ds:uri="http://purl.org/dc/dcmitype/"/>
    <ds:schemaRef ds:uri="1e6ce477-9493-4a39-9848-d11bef8e2276"/>
    <ds:schemaRef ds:uri="1f6e07cd-bccb-4877-8b69-79a3857c1445"/>
    <ds:schemaRef ds:uri="http://purl.org/dc/elements/1.1/"/>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1F32F560-6BC1-41EB-9FD0-6FE0816D2816}">
  <ds:schemaRefs>
    <ds:schemaRef ds:uri="1e6ce477-9493-4a39-9848-d11bef8e2276"/>
    <ds:schemaRef ds:uri="1f6e07cd-bccb-4877-8b69-79a3857c144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DACE93F9-2D50-4BC7-B7AA-52A9E4C41EF2}">
  <ds:schemaRefs>
    <ds:schemaRef ds:uri="http://schemas.microsoft.com/sharepoint/events"/>
  </ds:schemaRefs>
</ds:datastoreItem>
</file>

<file path=customXml/itemProps4.xml><?xml version="1.0" encoding="utf-8"?>
<ds:datastoreItem xmlns:ds="http://schemas.openxmlformats.org/officeDocument/2006/customXml" ds:itemID="{BAEF672D-E294-4D49-BD1C-260BB4B94494}">
  <ds:schemaRefs>
    <ds:schemaRef ds:uri="http://schemas.microsoft.com/sharepoint/v3/contenttype/forms"/>
  </ds:schemaRefs>
</ds:datastoreItem>
</file>

<file path=docMetadata/LabelInfo.xml><?xml version="1.0" encoding="utf-8"?>
<clbl:labelList xmlns:clbl="http://schemas.microsoft.com/office/2020/mipLabelMetadata">
  <clbl:label id="{71e34cb8-3a56-4fd5-a259-4acadab6e4ac}" enabled="0" method="" siteId="{71e34cb8-3a56-4fd5-a259-4acadab6e4ac}" removed="1"/>
</clbl:labelList>
</file>

<file path=docProps/app.xml><?xml version="1.0" encoding="utf-8"?>
<Properties xmlns="http://schemas.openxmlformats.org/officeDocument/2006/extended-properties" xmlns:vt="http://schemas.openxmlformats.org/officeDocument/2006/docPropsVTypes">
  <TotalTime>38</TotalTime>
  <Words>7647</Words>
  <Application>Microsoft Office PowerPoint</Application>
  <PresentationFormat>Widescreen</PresentationFormat>
  <Paragraphs>466</Paragraphs>
  <Slides>32</Slides>
  <Notes>3</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32</vt:i4>
      </vt:variant>
    </vt:vector>
  </HeadingPairs>
  <TitlesOfParts>
    <vt:vector size="44" baseType="lpstr">
      <vt:lpstr>Aptos</vt:lpstr>
      <vt:lpstr>Arial</vt:lpstr>
      <vt:lpstr>Calibri</vt:lpstr>
      <vt:lpstr>Calibri Light</vt:lpstr>
      <vt:lpstr>Century Gothic</vt:lpstr>
      <vt:lpstr>Century Gothic Bold</vt:lpstr>
      <vt:lpstr>Century Gothic Regular</vt:lpstr>
      <vt:lpstr>Helvetica</vt:lpstr>
      <vt:lpstr>Roboto</vt:lpstr>
      <vt:lpstr>System Font Regular</vt:lpstr>
      <vt:lpstr>Times New Roman</vt:lpstr>
      <vt:lpstr>Transcelerate theme</vt:lpstr>
      <vt:lpstr> Risk Proportionality Framework</vt:lpstr>
      <vt:lpstr>Disclaimer</vt:lpstr>
      <vt:lpstr>How to Use this Framework</vt:lpstr>
      <vt:lpstr>Risk Proportionality Framework: Overview and Definitions</vt:lpstr>
      <vt:lpstr>Disclaimers</vt:lpstr>
      <vt:lpstr>Risk Proportionality Framework</vt:lpstr>
      <vt:lpstr>Stakeholder Engagement</vt:lpstr>
      <vt:lpstr>Stakeholder Engagement</vt:lpstr>
      <vt:lpstr>Patient Identification and Selection</vt:lpstr>
      <vt:lpstr>Patient Identification and Selection</vt:lpstr>
      <vt:lpstr>Informed Consent Process</vt:lpstr>
      <vt:lpstr>Informed Consent Process</vt:lpstr>
      <vt:lpstr>Randomization Process</vt:lpstr>
      <vt:lpstr>Randomization Process</vt:lpstr>
      <vt:lpstr>IMP Management</vt:lpstr>
      <vt:lpstr>IMP Management</vt:lpstr>
      <vt:lpstr>Records and Source Documentation</vt:lpstr>
      <vt:lpstr>Records and Source Documentation</vt:lpstr>
      <vt:lpstr>Record Access</vt:lpstr>
      <vt:lpstr>Record Access</vt:lpstr>
      <vt:lpstr>Protocol Adherence</vt:lpstr>
      <vt:lpstr>Protocol Adherence</vt:lpstr>
      <vt:lpstr>Resources</vt:lpstr>
      <vt:lpstr>Resources</vt:lpstr>
      <vt:lpstr>Data Capture and Handling</vt:lpstr>
      <vt:lpstr>Data Capture and Handling</vt:lpstr>
      <vt:lpstr>Extent and Nature of Trial Monitoring</vt:lpstr>
      <vt:lpstr>Extent and Nature of Trial Monitoring</vt:lpstr>
      <vt:lpstr>Sponsor Oversight </vt:lpstr>
      <vt:lpstr>Sponsor Oversight </vt:lpstr>
      <vt:lpstr>Quality Assurance and Quality Control</vt:lpstr>
      <vt:lpstr>Quality Assurance and Quality Control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Risk Proportionality Framework</dc:title>
  <dc:creator/>
  <cp:lastModifiedBy>Dan Roach</cp:lastModifiedBy>
  <cp:revision>4</cp:revision>
  <dcterms:created xsi:type="dcterms:W3CDTF">2024-10-15T20:57:55Z</dcterms:created>
  <dcterms:modified xsi:type="dcterms:W3CDTF">2025-02-12T20:13:47Z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9088468-0951-4aef-9cc3-0a346e475ddc_Enabled">
    <vt:lpwstr>true</vt:lpwstr>
  </property>
  <property fmtid="{D5CDD505-2E9C-101B-9397-08002B2CF9AE}" pid="3" name="MSIP_Label_d9088468-0951-4aef-9cc3-0a346e475ddc_Name">
    <vt:lpwstr>Public</vt:lpwstr>
  </property>
  <property fmtid="{D5CDD505-2E9C-101B-9397-08002B2CF9AE}" pid="4" name="MediaServiceImageTags">
    <vt:lpwstr/>
  </property>
  <property fmtid="{D5CDD505-2E9C-101B-9397-08002B2CF9AE}" pid="5" name="MSIP_Label_d9088468-0951-4aef-9cc3-0a346e475ddc_SetDate">
    <vt:lpwstr>2023-08-15T13:26:36Z</vt:lpwstr>
  </property>
  <property fmtid="{D5CDD505-2E9C-101B-9397-08002B2CF9AE}" pid="6" name="ContentTypeId">
    <vt:lpwstr>0x010100C4F526A13243194FA8F09A03F0583CCB</vt:lpwstr>
  </property>
  <property fmtid="{D5CDD505-2E9C-101B-9397-08002B2CF9AE}" pid="7" name="MSIP_Label_d9088468-0951-4aef-9cc3-0a346e475ddc_ActionId">
    <vt:lpwstr>add7fd6f-b7e8-4ac6-af64-cdd18b7eb83d</vt:lpwstr>
  </property>
  <property fmtid="{D5CDD505-2E9C-101B-9397-08002B2CF9AE}" pid="8" name="_dlc_DocIdItemGuid">
    <vt:lpwstr>6a658a3e-8739-4d45-a897-1668ac0d8f22</vt:lpwstr>
  </property>
  <property fmtid="{D5CDD505-2E9C-101B-9397-08002B2CF9AE}" pid="9" name="MSIP_Label_d9088468-0951-4aef-9cc3-0a346e475ddc_Method">
    <vt:lpwstr>Privileged</vt:lpwstr>
  </property>
  <property fmtid="{D5CDD505-2E9C-101B-9397-08002B2CF9AE}" pid="10" name="MSIP_Label_d9088468-0951-4aef-9cc3-0a346e475ddc_SiteId">
    <vt:lpwstr>aca3c8d6-aa71-4e1a-a10e-03572fc58c0b</vt:lpwstr>
  </property>
  <property fmtid="{D5CDD505-2E9C-101B-9397-08002B2CF9AE}" pid="11" name="MSIP_Label_d9088468-0951-4aef-9cc3-0a346e475ddc_ContentBits">
    <vt:lpwstr>0</vt:lpwstr>
  </property>
</Properties>
</file>