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95"/>
  </p:notesMasterIdLst>
  <p:sldIdLst>
    <p:sldId id="291" r:id="rId2"/>
    <p:sldId id="303" r:id="rId3"/>
    <p:sldId id="302" r:id="rId4"/>
    <p:sldId id="307" r:id="rId5"/>
    <p:sldId id="256" r:id="rId6"/>
    <p:sldId id="316" r:id="rId7"/>
    <p:sldId id="332" r:id="rId8"/>
    <p:sldId id="317" r:id="rId9"/>
    <p:sldId id="390" r:id="rId10"/>
    <p:sldId id="389" r:id="rId11"/>
    <p:sldId id="392" r:id="rId12"/>
    <p:sldId id="318" r:id="rId13"/>
    <p:sldId id="319" r:id="rId14"/>
    <p:sldId id="296" r:id="rId15"/>
    <p:sldId id="393" r:id="rId16"/>
    <p:sldId id="295" r:id="rId17"/>
    <p:sldId id="333" r:id="rId18"/>
    <p:sldId id="261" r:id="rId19"/>
    <p:sldId id="320" r:id="rId20"/>
    <p:sldId id="279" r:id="rId21"/>
    <p:sldId id="280" r:id="rId22"/>
    <p:sldId id="334" r:id="rId23"/>
    <p:sldId id="394" r:id="rId24"/>
    <p:sldId id="321" r:id="rId25"/>
    <p:sldId id="322" r:id="rId26"/>
    <p:sldId id="323" r:id="rId27"/>
    <p:sldId id="324" r:id="rId28"/>
    <p:sldId id="338" r:id="rId29"/>
    <p:sldId id="379" r:id="rId30"/>
    <p:sldId id="325" r:id="rId31"/>
    <p:sldId id="378" r:id="rId32"/>
    <p:sldId id="380" r:id="rId33"/>
    <p:sldId id="381" r:id="rId34"/>
    <p:sldId id="382" r:id="rId35"/>
    <p:sldId id="326" r:id="rId36"/>
    <p:sldId id="383" r:id="rId37"/>
    <p:sldId id="327" r:id="rId38"/>
    <p:sldId id="384" r:id="rId39"/>
    <p:sldId id="420" r:id="rId40"/>
    <p:sldId id="421" r:id="rId41"/>
    <p:sldId id="328" r:id="rId42"/>
    <p:sldId id="385" r:id="rId43"/>
    <p:sldId id="329" r:id="rId44"/>
    <p:sldId id="386" r:id="rId45"/>
    <p:sldId id="340" r:id="rId46"/>
    <p:sldId id="272" r:id="rId47"/>
    <p:sldId id="297" r:id="rId48"/>
    <p:sldId id="273" r:id="rId49"/>
    <p:sldId id="275" r:id="rId50"/>
    <p:sldId id="274" r:id="rId51"/>
    <p:sldId id="335" r:id="rId52"/>
    <p:sldId id="276" r:id="rId53"/>
    <p:sldId id="277" r:id="rId54"/>
    <p:sldId id="365" r:id="rId55"/>
    <p:sldId id="368" r:id="rId56"/>
    <p:sldId id="350" r:id="rId57"/>
    <p:sldId id="354" r:id="rId58"/>
    <p:sldId id="355" r:id="rId59"/>
    <p:sldId id="344" r:id="rId60"/>
    <p:sldId id="345" r:id="rId61"/>
    <p:sldId id="357" r:id="rId62"/>
    <p:sldId id="358" r:id="rId63"/>
    <p:sldId id="370" r:id="rId64"/>
    <p:sldId id="371" r:id="rId65"/>
    <p:sldId id="372" r:id="rId66"/>
    <p:sldId id="373" r:id="rId67"/>
    <p:sldId id="374" r:id="rId68"/>
    <p:sldId id="395" r:id="rId69"/>
    <p:sldId id="398" r:id="rId70"/>
    <p:sldId id="399" r:id="rId71"/>
    <p:sldId id="401" r:id="rId72"/>
    <p:sldId id="418" r:id="rId73"/>
    <p:sldId id="402" r:id="rId74"/>
    <p:sldId id="403" r:id="rId75"/>
    <p:sldId id="290" r:id="rId76"/>
    <p:sldId id="419" r:id="rId77"/>
    <p:sldId id="407" r:id="rId78"/>
    <p:sldId id="405" r:id="rId79"/>
    <p:sldId id="408" r:id="rId80"/>
    <p:sldId id="409" r:id="rId81"/>
    <p:sldId id="410" r:id="rId82"/>
    <p:sldId id="411" r:id="rId83"/>
    <p:sldId id="406" r:id="rId84"/>
    <p:sldId id="412" r:id="rId85"/>
    <p:sldId id="413" r:id="rId86"/>
    <p:sldId id="417" r:id="rId87"/>
    <p:sldId id="414" r:id="rId88"/>
    <p:sldId id="301" r:id="rId89"/>
    <p:sldId id="415" r:id="rId90"/>
    <p:sldId id="300" r:id="rId91"/>
    <p:sldId id="299" r:id="rId92"/>
    <p:sldId id="304" r:id="rId93"/>
    <p:sldId id="388"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F3954F-8052-E465-CE6E-32D778C372D9}" name="sharla_miles@shsu.edu" initials="sh" userId="S::urn:spo:guest#sharla_miles@shsu.edu::" providerId="AD"/>
  <p188:author id="{5ABF7D7B-4819-15D8-9D5F-81EE1FB4DC78}" name="cristina.ferrazzano.yaussy@hitchcock.org" initials="cr" userId="S::urn:spo:guest#cristina.ferrazzano.yaussy@hitchcock.org::" providerId="AD"/>
  <p188:author id="{9806A6AB-6D4A-033F-1AD4-AE1E31DC6552}" name="Susan Hmwe" initials="SH" userId="S::shmwe@coh.org::d69f1c60-0060-4ba5-bade-2481de2dfa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ladny, Melanie" initials="CM" lastIdx="32" clrIdx="6">
    <p:extLst>
      <p:ext uri="{19B8F6BF-5375-455C-9EA6-DF929625EA0E}">
        <p15:presenceInfo xmlns:p15="http://schemas.microsoft.com/office/powerpoint/2012/main" userId="S-1-5-21-151606367-2082624055-312552118-284345" providerId="AD"/>
      </p:ext>
    </p:extLst>
  </p:cmAuthor>
  <p:cmAuthor id="1" name="Elliott, Kristina (NIH/NLM/NCBI) [C]" initials="EK([" lastIdx="8" clrIdx="0">
    <p:extLst>
      <p:ext uri="{19B8F6BF-5375-455C-9EA6-DF929625EA0E}">
        <p15:presenceInfo xmlns:p15="http://schemas.microsoft.com/office/powerpoint/2012/main" userId="Elliott, Kristina (NIH/NLM/NCBI) [C]" providerId="None"/>
      </p:ext>
    </p:extLst>
  </p:cmAuthor>
  <p:cmAuthor id="2" name="Kiani, Sejal (NIH/NLM/NCBI) [C]" initials="KS([" lastIdx="9" clrIdx="1">
    <p:extLst>
      <p:ext uri="{19B8F6BF-5375-455C-9EA6-DF929625EA0E}">
        <p15:presenceInfo xmlns:p15="http://schemas.microsoft.com/office/powerpoint/2012/main" userId="S-1-5-21-2137354491-1741569864-122644288-26261" providerId="AD"/>
      </p:ext>
    </p:extLst>
  </p:cmAuthor>
  <p:cmAuthor id="3" name="NLM" initials="NLM" lastIdx="16" clrIdx="2">
    <p:extLst>
      <p:ext uri="{19B8F6BF-5375-455C-9EA6-DF929625EA0E}">
        <p15:presenceInfo xmlns:p15="http://schemas.microsoft.com/office/powerpoint/2012/main" userId="NLM" providerId="None"/>
      </p:ext>
    </p:extLst>
  </p:cmAuthor>
  <p:cmAuthor id="4" name="RJW" initials="RJW" lastIdx="1" clrIdx="3">
    <p:extLst>
      <p:ext uri="{19B8F6BF-5375-455C-9EA6-DF929625EA0E}">
        <p15:presenceInfo xmlns:p15="http://schemas.microsoft.com/office/powerpoint/2012/main" userId="RJW" providerId="None"/>
      </p:ext>
    </p:extLst>
  </p:cmAuthor>
  <p:cmAuthor id="5" name="Wilson, Diane" initials="WD" lastIdx="24" clrIdx="4">
    <p:extLst>
      <p:ext uri="{19B8F6BF-5375-455C-9EA6-DF929625EA0E}">
        <p15:presenceInfo xmlns:p15="http://schemas.microsoft.com/office/powerpoint/2012/main" userId="S-1-5-21-151606367-2082624055-312552118-144906" providerId="AD"/>
      </p:ext>
    </p:extLst>
  </p:cmAuthor>
  <p:cmAuthor id="6" name="Chico Calero, Isabel" initials="CCI" lastIdx="2" clrIdx="5">
    <p:extLst>
      <p:ext uri="{19B8F6BF-5375-455C-9EA6-DF929625EA0E}">
        <p15:presenceInfo xmlns:p15="http://schemas.microsoft.com/office/powerpoint/2012/main" userId="S-1-5-21-8915387-943144406-1916815836-4850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3698"/>
    <a:srgbClr val="E2F3E1"/>
    <a:srgbClr val="07594F"/>
    <a:srgbClr val="FF7C80"/>
    <a:srgbClr val="E9F0FF"/>
    <a:srgbClr val="E0F2F4"/>
    <a:srgbClr val="E1F3E8"/>
    <a:srgbClr val="D2EEDD"/>
    <a:srgbClr val="D2EE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ECDBBB-4634-FC4B-9D01-A23F22E69417}" v="7" dt="2025-12-02T18:11:15.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54"/>
    <p:restoredTop sz="72655" autoAdjust="0"/>
  </p:normalViewPr>
  <p:slideViewPr>
    <p:cSldViewPr snapToGrid="0">
      <p:cViewPr varScale="1">
        <p:scale>
          <a:sx n="48" d="100"/>
          <a:sy n="48" d="100"/>
        </p:scale>
        <p:origin x="54" y="7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y Warnock" userId="253385441_tp_box_2" providerId="OAuth2" clId="{78CE3465-E60B-5B73-8B65-C37C9003E8BF}"/>
    <pc:docChg chg="undo redo custSel addSld delSld modSld sldOrd">
      <pc:chgData name="Ruby Warnock" userId="253385441_tp_box_2" providerId="OAuth2" clId="{78CE3465-E60B-5B73-8B65-C37C9003E8BF}" dt="2025-12-03T00:31:08.611" v="1509" actId="27636"/>
      <pc:docMkLst>
        <pc:docMk/>
      </pc:docMkLst>
      <pc:sldChg chg="modSp mod ord modNotesTx">
        <pc:chgData name="Ruby Warnock" userId="253385441_tp_box_2" providerId="OAuth2" clId="{78CE3465-E60B-5B73-8B65-C37C9003E8BF}" dt="2025-11-07T00:02:17.921" v="1496" actId="20577"/>
        <pc:sldMkLst>
          <pc:docMk/>
          <pc:sldMk cId="2115426243" sldId="256"/>
        </pc:sldMkLst>
        <pc:spChg chg="mod">
          <ac:chgData name="Ruby Warnock" userId="253385441_tp_box_2" providerId="OAuth2" clId="{78CE3465-E60B-5B73-8B65-C37C9003E8BF}" dt="2025-11-06T23:35:46.402" v="1462"/>
          <ac:spMkLst>
            <pc:docMk/>
            <pc:sldMk cId="2115426243" sldId="256"/>
            <ac:spMk id="4" creationId="{00000000-0000-0000-0000-000000000000}"/>
          </ac:spMkLst>
        </pc:spChg>
        <pc:spChg chg="mod">
          <ac:chgData name="Ruby Warnock" userId="253385441_tp_box_2" providerId="OAuth2" clId="{78CE3465-E60B-5B73-8B65-C37C9003E8BF}" dt="2025-11-06T23:36:10.709" v="1464" actId="13926"/>
          <ac:spMkLst>
            <pc:docMk/>
            <pc:sldMk cId="2115426243" sldId="256"/>
            <ac:spMk id="7" creationId="{00000000-0000-0000-0000-000000000000}"/>
          </ac:spMkLst>
        </pc:spChg>
      </pc:sldChg>
      <pc:sldChg chg="modNotesTx">
        <pc:chgData name="Ruby Warnock" userId="253385441_tp_box_2" providerId="OAuth2" clId="{78CE3465-E60B-5B73-8B65-C37C9003E8BF}" dt="2025-12-02T18:10:18.244" v="1497" actId="12"/>
        <pc:sldMkLst>
          <pc:docMk/>
          <pc:sldMk cId="3654302654" sldId="279"/>
        </pc:sldMkLst>
      </pc:sldChg>
      <pc:sldChg chg="modNotesTx">
        <pc:chgData name="Ruby Warnock" userId="253385441_tp_box_2" providerId="OAuth2" clId="{78CE3465-E60B-5B73-8B65-C37C9003E8BF}" dt="2025-12-02T18:11:18.008" v="1499" actId="20577"/>
        <pc:sldMkLst>
          <pc:docMk/>
          <pc:sldMk cId="1811849821" sldId="280"/>
        </pc:sldMkLst>
      </pc:sldChg>
      <pc:sldChg chg="addSp modSp mod">
        <pc:chgData name="Ruby Warnock" userId="253385441_tp_box_2" providerId="OAuth2" clId="{78CE3465-E60B-5B73-8B65-C37C9003E8BF}" dt="2025-12-03T00:31:08.611" v="1509" actId="27636"/>
        <pc:sldMkLst>
          <pc:docMk/>
          <pc:sldMk cId="3438245576" sldId="291"/>
        </pc:sldMkLst>
        <pc:spChg chg="mod">
          <ac:chgData name="Ruby Warnock" userId="253385441_tp_box_2" providerId="OAuth2" clId="{78CE3465-E60B-5B73-8B65-C37C9003E8BF}" dt="2025-11-06T19:57:31.704" v="1235" actId="2711"/>
          <ac:spMkLst>
            <pc:docMk/>
            <pc:sldMk cId="3438245576" sldId="291"/>
            <ac:spMk id="2" creationId="{00000000-0000-0000-0000-000000000000}"/>
          </ac:spMkLst>
        </pc:spChg>
        <pc:spChg chg="mod">
          <ac:chgData name="Ruby Warnock" userId="253385441_tp_box_2" providerId="OAuth2" clId="{78CE3465-E60B-5B73-8B65-C37C9003E8BF}" dt="2025-12-03T00:31:08.611" v="1509" actId="27636"/>
          <ac:spMkLst>
            <pc:docMk/>
            <pc:sldMk cId="3438245576" sldId="291"/>
            <ac:spMk id="4" creationId="{00000000-0000-0000-0000-000000000000}"/>
          </ac:spMkLst>
        </pc:spChg>
        <pc:picChg chg="add mod">
          <ac:chgData name="Ruby Warnock" userId="253385441_tp_box_2" providerId="OAuth2" clId="{78CE3465-E60B-5B73-8B65-C37C9003E8BF}" dt="2025-11-06T19:56:08.138" v="1225" actId="465"/>
          <ac:picMkLst>
            <pc:docMk/>
            <pc:sldMk cId="3438245576" sldId="291"/>
            <ac:picMk id="5" creationId="{6F9AD808-4C1C-A1EC-BBAC-4AE7690439A0}"/>
          </ac:picMkLst>
        </pc:picChg>
      </pc:sldChg>
      <pc:sldChg chg="modSp mod ord modNotesTx">
        <pc:chgData name="Ruby Warnock" userId="253385441_tp_box_2" providerId="OAuth2" clId="{78CE3465-E60B-5B73-8B65-C37C9003E8BF}" dt="2025-11-06T20:03:56.220" v="1261" actId="20577"/>
        <pc:sldMkLst>
          <pc:docMk/>
          <pc:sldMk cId="707057769" sldId="302"/>
        </pc:sldMkLst>
        <pc:spChg chg="mod">
          <ac:chgData name="Ruby Warnock" userId="253385441_tp_box_2" providerId="OAuth2" clId="{78CE3465-E60B-5B73-8B65-C37C9003E8BF}" dt="2025-11-06T19:58:05.246" v="1251" actId="20577"/>
          <ac:spMkLst>
            <pc:docMk/>
            <pc:sldMk cId="707057769" sldId="302"/>
            <ac:spMk id="3" creationId="{00000000-0000-0000-0000-000000000000}"/>
          </ac:spMkLst>
        </pc:spChg>
      </pc:sldChg>
      <pc:sldChg chg="ord modNotesTx">
        <pc:chgData name="Ruby Warnock" userId="253385441_tp_box_2" providerId="OAuth2" clId="{78CE3465-E60B-5B73-8B65-C37C9003E8BF}" dt="2025-11-06T20:48:44.398" v="1267" actId="20577"/>
        <pc:sldMkLst>
          <pc:docMk/>
          <pc:sldMk cId="2854393373" sldId="303"/>
        </pc:sldMkLst>
      </pc:sldChg>
      <pc:sldChg chg="ord modNotesTx">
        <pc:chgData name="Ruby Warnock" userId="253385441_tp_box_2" providerId="OAuth2" clId="{78CE3465-E60B-5B73-8B65-C37C9003E8BF}" dt="2025-11-06T20:48:55.388" v="1268" actId="20577"/>
        <pc:sldMkLst>
          <pc:docMk/>
          <pc:sldMk cId="644947469" sldId="307"/>
        </pc:sldMkLst>
      </pc:sldChg>
      <pc:sldChg chg="modNotesTx">
        <pc:chgData name="Ruby Warnock" userId="253385441_tp_box_2" providerId="OAuth2" clId="{78CE3465-E60B-5B73-8B65-C37C9003E8BF}" dt="2025-11-06T23:36:43.211" v="1465" actId="114"/>
        <pc:sldMkLst>
          <pc:docMk/>
          <pc:sldMk cId="2328862360" sldId="316"/>
        </pc:sldMkLst>
      </pc:sldChg>
      <pc:sldChg chg="modSp mod">
        <pc:chgData name="Ruby Warnock" userId="253385441_tp_box_2" providerId="OAuth2" clId="{78CE3465-E60B-5B73-8B65-C37C9003E8BF}" dt="2025-11-06T20:52:09.839" v="1275" actId="14100"/>
        <pc:sldMkLst>
          <pc:docMk/>
          <pc:sldMk cId="3310370243" sldId="317"/>
        </pc:sldMkLst>
        <pc:spChg chg="mod">
          <ac:chgData name="Ruby Warnock" userId="253385441_tp_box_2" providerId="OAuth2" clId="{78CE3465-E60B-5B73-8B65-C37C9003E8BF}" dt="2025-11-06T20:52:09.839" v="1275" actId="14100"/>
          <ac:spMkLst>
            <pc:docMk/>
            <pc:sldMk cId="3310370243" sldId="317"/>
            <ac:spMk id="8" creationId="{1B8E29B2-16DC-4C07-B46B-68F57255C25A}"/>
          </ac:spMkLst>
        </pc:spChg>
      </pc:sldChg>
      <pc:sldChg chg="modSp mod modNotesTx">
        <pc:chgData name="Ruby Warnock" userId="253385441_tp_box_2" providerId="OAuth2" clId="{78CE3465-E60B-5B73-8B65-C37C9003E8BF}" dt="2025-11-06T20:55:23.502" v="1297" actId="20577"/>
        <pc:sldMkLst>
          <pc:docMk/>
          <pc:sldMk cId="3482690385" sldId="320"/>
        </pc:sldMkLst>
      </pc:sldChg>
      <pc:sldChg chg="modSp mod modNotesTx">
        <pc:chgData name="Ruby Warnock" userId="253385441_tp_box_2" providerId="OAuth2" clId="{78CE3465-E60B-5B73-8B65-C37C9003E8BF}" dt="2025-11-06T21:04:04.741" v="1445" actId="20577"/>
        <pc:sldMkLst>
          <pc:docMk/>
          <pc:sldMk cId="3501497929" sldId="371"/>
        </pc:sldMkLst>
        <pc:spChg chg="mod">
          <ac:chgData name="Ruby Warnock" userId="253385441_tp_box_2" providerId="OAuth2" clId="{78CE3465-E60B-5B73-8B65-C37C9003E8BF}" dt="2025-11-06T20:59:35.882" v="1318" actId="20577"/>
          <ac:spMkLst>
            <pc:docMk/>
            <pc:sldMk cId="3501497929" sldId="371"/>
            <ac:spMk id="3" creationId="{00000000-0000-0000-0000-000000000000}"/>
          </ac:spMkLst>
        </pc:spChg>
      </pc:sldChg>
      <pc:sldChg chg="modSp mod">
        <pc:chgData name="Ruby Warnock" userId="253385441_tp_box_2" providerId="OAuth2" clId="{78CE3465-E60B-5B73-8B65-C37C9003E8BF}" dt="2025-11-06T23:45:56.410" v="1469" actId="1036"/>
        <pc:sldMkLst>
          <pc:docMk/>
          <pc:sldMk cId="4071745716" sldId="372"/>
        </pc:sldMkLst>
        <pc:spChg chg="mod">
          <ac:chgData name="Ruby Warnock" userId="253385441_tp_box_2" providerId="OAuth2" clId="{78CE3465-E60B-5B73-8B65-C37C9003E8BF}" dt="2025-11-06T23:45:33.028" v="1467"/>
          <ac:spMkLst>
            <pc:docMk/>
            <pc:sldMk cId="4071745716" sldId="372"/>
            <ac:spMk id="8" creationId="{2A933C10-0131-C055-5A18-430E935D385D}"/>
          </ac:spMkLst>
        </pc:spChg>
        <pc:picChg chg="mod">
          <ac:chgData name="Ruby Warnock" userId="253385441_tp_box_2" providerId="OAuth2" clId="{78CE3465-E60B-5B73-8B65-C37C9003E8BF}" dt="2025-11-06T23:45:56.410" v="1469" actId="1036"/>
          <ac:picMkLst>
            <pc:docMk/>
            <pc:sldMk cId="4071745716" sldId="372"/>
            <ac:picMk id="5" creationId="{99B11666-CC26-047F-4925-12B792FC8A2E}"/>
          </ac:picMkLst>
        </pc:picChg>
      </pc:sldChg>
      <pc:sldChg chg="modSp mod">
        <pc:chgData name="Ruby Warnock" userId="253385441_tp_box_2" providerId="OAuth2" clId="{78CE3465-E60B-5B73-8B65-C37C9003E8BF}" dt="2025-11-06T21:06:17.255" v="1447"/>
        <pc:sldMkLst>
          <pc:docMk/>
          <pc:sldMk cId="290836924" sldId="388"/>
        </pc:sldMkLst>
        <pc:spChg chg="mod">
          <ac:chgData name="Ruby Warnock" userId="253385441_tp_box_2" providerId="OAuth2" clId="{78CE3465-E60B-5B73-8B65-C37C9003E8BF}" dt="2025-11-06T21:06:17.255" v="1447"/>
          <ac:spMkLst>
            <pc:docMk/>
            <pc:sldMk cId="290836924" sldId="388"/>
            <ac:spMk id="2" creationId="{E4EDE3FD-B623-0D58-BCE2-92781A609420}"/>
          </ac:spMkLst>
        </pc:spChg>
      </pc:sldChg>
      <pc:sldChg chg="addSp delSp modSp mod ord modNotesTx">
        <pc:chgData name="Ruby Warnock" userId="253385441_tp_box_2" providerId="OAuth2" clId="{78CE3465-E60B-5B73-8B65-C37C9003E8BF}" dt="2025-11-06T20:56:15.773" v="1307" actId="404"/>
        <pc:sldMkLst>
          <pc:docMk/>
          <pc:sldMk cId="1852071696" sldId="394"/>
        </pc:sldMkLst>
        <pc:spChg chg="mod">
          <ac:chgData name="Ruby Warnock" userId="253385441_tp_box_2" providerId="OAuth2" clId="{78CE3465-E60B-5B73-8B65-C37C9003E8BF}" dt="2025-11-06T20:56:15.773" v="1307" actId="404"/>
          <ac:spMkLst>
            <pc:docMk/>
            <pc:sldMk cId="1852071696" sldId="394"/>
            <ac:spMk id="4" creationId="{047CF181-04D7-5428-91D6-061BA00013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3256D4-3F9A-4EF5-A835-D90939F0A58F}" type="datetimeFigureOut">
              <a:rPr lang="en-US" smtClean="0"/>
              <a:t>1/8/2026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1ED7DF-93BB-4B35-947D-99E64D5163C4}" type="slidenum">
              <a:rPr lang="en-US" smtClean="0"/>
              <a:t>‹#›</a:t>
            </a:fld>
            <a:endParaRPr lang="en-US"/>
          </a:p>
        </p:txBody>
      </p:sp>
    </p:spTree>
    <p:extLst>
      <p:ext uri="{BB962C8B-B14F-4D97-AF65-F5344CB8AC3E}">
        <p14:creationId xmlns:p14="http://schemas.microsoft.com/office/powerpoint/2010/main" val="1452434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rsinfo.clinicaltrials.gov/definitions.html#PrimaryCompletionDate"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federalregister.gov/documents/2016/09/21/2016-22129/clinical-trials-registration-and-results-information-submission"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rsinfo.clinicaltrials.gov/definitions.html#PrimaryCompletionDat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federalregister.gov/documents/2016/09/21/2016-22129/clinical-trials-registration-and-results-information-submiss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linicaltrials.gov/policy/faq"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grants.nih.gov/grants/guide/notice-files/not-od-16-149.html" TargetMode="External"/><Relationship Id="rId4" Type="http://schemas.openxmlformats.org/officeDocument/2006/relationships/hyperlink" Target="https://www.federalregister.gov/documents/2016/09/21/2016-22129/clinical-trials-registration-and-results-information-submissio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linicaltrials.go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CT.gov@ucsf.edu"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mailto:HDFCCCresearchcompliance@ucsf.edu"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1</a:t>
            </a:fld>
            <a:endParaRPr lang="en-US"/>
          </a:p>
        </p:txBody>
      </p:sp>
    </p:spTree>
    <p:extLst>
      <p:ext uri="{BB962C8B-B14F-4D97-AF65-F5344CB8AC3E}">
        <p14:creationId xmlns:p14="http://schemas.microsoft.com/office/powerpoint/2010/main" val="3826828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Any </a:t>
            </a:r>
            <a:r>
              <a:rPr lang="en-US" sz="1200" b="1" kern="1200" dirty="0">
                <a:solidFill>
                  <a:schemeClr val="tx1"/>
                </a:solidFill>
                <a:effectLst/>
                <a:latin typeface="+mn-lt"/>
                <a:ea typeface="+mn-ea"/>
                <a:cs typeface="+mn-cs"/>
              </a:rPr>
              <a:t>federal grant/funding number(s) must be listed as a “Secondary ID” </a:t>
            </a:r>
            <a:r>
              <a:rPr lang="en-US" sz="1200" kern="1200" dirty="0">
                <a:solidFill>
                  <a:schemeClr val="tx1"/>
                </a:solidFill>
                <a:effectLst/>
                <a:latin typeface="+mn-lt"/>
                <a:ea typeface="+mn-ea"/>
                <a:cs typeface="+mn-cs"/>
              </a:rPr>
              <a:t>in the study record.</a:t>
            </a:r>
            <a:r>
              <a:rPr lang="en-US" dirty="0">
                <a:effectLst/>
              </a:rPr>
              <a:t> </a:t>
            </a:r>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11</a:t>
            </a:fld>
            <a:endParaRPr lang="en-US"/>
          </a:p>
        </p:txBody>
      </p:sp>
    </p:spTree>
    <p:extLst>
      <p:ext uri="{BB962C8B-B14F-4D97-AF65-F5344CB8AC3E}">
        <p14:creationId xmlns:p14="http://schemas.microsoft.com/office/powerpoint/2010/main" val="199501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12</a:t>
            </a:fld>
            <a:endParaRPr lang="en-US"/>
          </a:p>
        </p:txBody>
      </p:sp>
    </p:spTree>
    <p:extLst>
      <p:ext uri="{BB962C8B-B14F-4D97-AF65-F5344CB8AC3E}">
        <p14:creationId xmlns:p14="http://schemas.microsoft.com/office/powerpoint/2010/main" val="2427308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1ED7DF-93BB-4B35-947D-99E64D5163C4}" type="slidenum">
              <a:rPr lang="en-US" smtClean="0"/>
              <a:t>14</a:t>
            </a:fld>
            <a:endParaRPr lang="en-US"/>
          </a:p>
        </p:txBody>
      </p:sp>
    </p:spTree>
    <p:extLst>
      <p:ext uri="{BB962C8B-B14F-4D97-AF65-F5344CB8AC3E}">
        <p14:creationId xmlns:p14="http://schemas.microsoft.com/office/powerpoint/2010/main" val="3464371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1ED7DF-93BB-4B35-947D-99E64D5163C4}" type="slidenum">
              <a:rPr lang="en-US" smtClean="0"/>
              <a:t>15</a:t>
            </a:fld>
            <a:endParaRPr lang="en-US"/>
          </a:p>
        </p:txBody>
      </p:sp>
    </p:spTree>
    <p:extLst>
      <p:ext uri="{BB962C8B-B14F-4D97-AF65-F5344CB8AC3E}">
        <p14:creationId xmlns:p14="http://schemas.microsoft.com/office/powerpoint/2010/main" val="3238889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baseline="0" dirty="0"/>
              <a:t>Overall Recruitment Status</a:t>
            </a:r>
            <a:r>
              <a:rPr lang="en-US" baseline="0" dirty="0"/>
              <a:t>: This field refers to participant contact and data collection, not data analysis or the status of the study with the IRB. The “active, not recruiting” status is defined as: “</a:t>
            </a:r>
            <a:r>
              <a:rPr lang="en-US" dirty="0"/>
              <a:t>study is ongoing (i.e., patients are being treated or examined), but participants are not currently being recruited or enrolled.</a:t>
            </a:r>
            <a:r>
              <a:rPr lang="en-US" baseline="0" dirty="0"/>
              <a:t>”</a:t>
            </a:r>
          </a:p>
          <a:p>
            <a:r>
              <a:rPr lang="en-US" b="1" baseline="0" dirty="0"/>
              <a:t>Completion Dates</a:t>
            </a:r>
            <a:r>
              <a:rPr lang="en-US" baseline="0" dirty="0"/>
              <a:t>: These dates are VERY IMPORTANT, especially for FDA Applicable Clinical Trials (ACTs) and NIH-funded studies. They drive the timeline for results entry.</a:t>
            </a:r>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18</a:t>
            </a:fld>
            <a:endParaRPr lang="en-US"/>
          </a:p>
        </p:txBody>
      </p:sp>
    </p:spTree>
    <p:extLst>
      <p:ext uri="{BB962C8B-B14F-4D97-AF65-F5344CB8AC3E}">
        <p14:creationId xmlns:p14="http://schemas.microsoft.com/office/powerpoint/2010/main" val="1342984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baseline="0" dirty="0"/>
              <a:t>Overall Recruitment Status</a:t>
            </a:r>
            <a:r>
              <a:rPr lang="en-US" baseline="0" dirty="0"/>
              <a:t>: This field refers to patient contact and data collection, not data analysis or the status of the study with the IRB. The “active, not recruiting” status is defined as: “</a:t>
            </a:r>
            <a:r>
              <a:rPr lang="en-US" dirty="0"/>
              <a:t>study is ongoing (i.e., patients are being treated or examined), but participants are not currently being recruited or enrolled.</a:t>
            </a:r>
            <a:r>
              <a:rPr lang="en-US" baseline="0" dirty="0"/>
              <a:t>”</a:t>
            </a:r>
          </a:p>
          <a:p>
            <a:r>
              <a:rPr lang="en-US" b="1" baseline="0" dirty="0"/>
              <a:t>Completion Dates</a:t>
            </a:r>
            <a:r>
              <a:rPr lang="en-US" baseline="0" dirty="0"/>
              <a:t>: These dates are VERY IMPORTANT, especially for FDA Applicable Clinical Trials (ACTs) and NIH-funded studies. They drive the timeline for results entry.</a:t>
            </a:r>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19</a:t>
            </a:fld>
            <a:endParaRPr lang="en-US"/>
          </a:p>
        </p:txBody>
      </p:sp>
    </p:spTree>
    <p:extLst>
      <p:ext uri="{BB962C8B-B14F-4D97-AF65-F5344CB8AC3E}">
        <p14:creationId xmlns:p14="http://schemas.microsoft.com/office/powerpoint/2010/main" val="4014825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hlinkClick r:id="rId3"/>
              </a:rPr>
              <a:t>Completion Date</a:t>
            </a:r>
            <a:r>
              <a:rPr lang="en-US" sz="1200" b="1" kern="1200" dirty="0">
                <a:solidFill>
                  <a:schemeClr val="tx1"/>
                </a:solidFill>
                <a:effectLst/>
                <a:latin typeface="+mn-lt"/>
                <a:ea typeface="+mn-ea"/>
                <a:cs typeface="+mn-cs"/>
              </a:rPr>
              <a:t> definitions per ClinicalTrials.gov PRS (adapted from </a:t>
            </a:r>
            <a:r>
              <a:rPr lang="en-US" sz="1200" b="1" u="sng" kern="1200" dirty="0">
                <a:solidFill>
                  <a:schemeClr val="tx1"/>
                </a:solidFill>
                <a:effectLst/>
                <a:latin typeface="+mn-lt"/>
                <a:ea typeface="+mn-ea"/>
                <a:cs typeface="+mn-cs"/>
                <a:hlinkClick r:id="rId4"/>
              </a:rPr>
              <a:t>42 CFR Part 11</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Primary Completion Date</a:t>
            </a:r>
            <a:r>
              <a:rPr lang="en-US" sz="1200" kern="1200" dirty="0">
                <a:solidFill>
                  <a:schemeClr val="tx1"/>
                </a:solidFill>
                <a:effectLst/>
                <a:latin typeface="+mn-lt"/>
                <a:ea typeface="+mn-ea"/>
                <a:cs typeface="+mn-cs"/>
              </a:rPr>
              <a:t> is the date that the final participant was examined or received an intervention for the purposes of final collection of data for the </a:t>
            </a:r>
            <a:r>
              <a:rPr lang="en-US" sz="1200" b="1" kern="1200" dirty="0">
                <a:solidFill>
                  <a:schemeClr val="tx1"/>
                </a:solidFill>
                <a:effectLst/>
                <a:latin typeface="+mn-lt"/>
                <a:ea typeface="+mn-ea"/>
                <a:cs typeface="+mn-cs"/>
              </a:rPr>
              <a:t>primary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outcome measure(s)</a:t>
            </a:r>
            <a:r>
              <a:rPr lang="en-US" sz="1200" kern="1200" dirty="0">
                <a:solidFill>
                  <a:schemeClr val="tx1"/>
                </a:solidFill>
                <a:effectLst/>
                <a:latin typeface="+mn-lt"/>
                <a:ea typeface="+mn-ea"/>
                <a:cs typeface="+mn-cs"/>
              </a:rPr>
              <a:t>. </a:t>
            </a:r>
            <a:endParaRPr lang="en-US" dirty="0">
              <a:effectLst/>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Study Completion Date</a:t>
            </a:r>
            <a:r>
              <a:rPr lang="en-US" sz="1200" kern="1200" dirty="0">
                <a:solidFill>
                  <a:schemeClr val="tx1"/>
                </a:solidFill>
                <a:effectLst/>
                <a:latin typeface="+mn-lt"/>
                <a:ea typeface="+mn-ea"/>
                <a:cs typeface="+mn-cs"/>
              </a:rPr>
              <a:t> is the date the final participant was examined or received an intervention for purposes of final collection of data for the </a:t>
            </a:r>
            <a:r>
              <a:rPr lang="en-US" sz="1200" b="1" kern="1200" dirty="0">
                <a:solidFill>
                  <a:schemeClr val="tx1"/>
                </a:solidFill>
                <a:effectLst/>
                <a:latin typeface="+mn-lt"/>
                <a:ea typeface="+mn-ea"/>
                <a:cs typeface="+mn-cs"/>
              </a:rPr>
              <a:t>primary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secondary outcome measures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adverse events</a:t>
            </a:r>
            <a:r>
              <a:rPr lang="en-US" sz="1200" kern="1200" dirty="0">
                <a:solidFill>
                  <a:schemeClr val="tx1"/>
                </a:solidFill>
                <a:effectLst/>
                <a:latin typeface="+mn-lt"/>
                <a:ea typeface="+mn-ea"/>
                <a:cs typeface="+mn-cs"/>
              </a:rPr>
              <a:t> (for example, last participant’s last visit).</a:t>
            </a:r>
            <a:endParaRPr lang="en-US" dirty="0">
              <a:effectLst/>
            </a:endParaRPr>
          </a:p>
          <a:p>
            <a:r>
              <a:rPr lang="en-US" sz="1200" b="1" kern="1200" dirty="0">
                <a:solidFill>
                  <a:schemeClr val="tx1"/>
                </a:solidFill>
                <a:effectLst/>
                <a:latin typeface="+mn-lt"/>
                <a:ea typeface="+mn-ea"/>
                <a:cs typeface="+mn-cs"/>
              </a:rPr>
              <a:t>Important:</a:t>
            </a:r>
            <a:r>
              <a:rPr lang="en-US" sz="1200" kern="1200" dirty="0">
                <a:solidFill>
                  <a:schemeClr val="tx1"/>
                </a:solidFill>
                <a:effectLst/>
                <a:latin typeface="+mn-lt"/>
                <a:ea typeface="+mn-ea"/>
                <a:cs typeface="+mn-cs"/>
              </a:rPr>
              <a:t> both completion dates are determined by </a:t>
            </a:r>
            <a:r>
              <a:rPr lang="en-US" sz="1200" b="1" i="1" kern="1200" dirty="0">
                <a:solidFill>
                  <a:schemeClr val="tx1"/>
                </a:solidFill>
                <a:effectLst/>
                <a:latin typeface="+mn-lt"/>
                <a:ea typeface="+mn-ea"/>
                <a:cs typeface="+mn-cs"/>
              </a:rPr>
              <a:t>the</a:t>
            </a:r>
            <a:r>
              <a:rPr lang="en-US" sz="1200" i="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final date data were collected from participants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IRB approval or closure dates, a manuscript publication date, or a data analysis completion date </a:t>
            </a:r>
            <a:r>
              <a:rPr lang="en-US" sz="1200" b="1" kern="1200" dirty="0">
                <a:solidFill>
                  <a:schemeClr val="tx1"/>
                </a:solidFill>
                <a:effectLst/>
                <a:latin typeface="+mn-lt"/>
                <a:ea typeface="+mn-ea"/>
                <a:cs typeface="+mn-cs"/>
              </a:rPr>
              <a:t>are not applicable here</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20</a:t>
            </a:fld>
            <a:endParaRPr lang="en-US"/>
          </a:p>
        </p:txBody>
      </p:sp>
    </p:spTree>
    <p:extLst>
      <p:ext uri="{BB962C8B-B14F-4D97-AF65-F5344CB8AC3E}">
        <p14:creationId xmlns:p14="http://schemas.microsoft.com/office/powerpoint/2010/main" val="449764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hlinkClick r:id="rId3"/>
              </a:rPr>
              <a:t>Completion Date</a:t>
            </a:r>
            <a:r>
              <a:rPr lang="en-US" sz="1200" b="1" kern="1200" dirty="0">
                <a:solidFill>
                  <a:schemeClr val="tx1"/>
                </a:solidFill>
                <a:effectLst/>
                <a:latin typeface="+mn-lt"/>
                <a:ea typeface="+mn-ea"/>
                <a:cs typeface="+mn-cs"/>
              </a:rPr>
              <a:t> definitions per ClinicalTrials.gov PRS (adapted from </a:t>
            </a:r>
            <a:r>
              <a:rPr lang="en-US" sz="1200" b="1" u="sng" kern="1200" dirty="0">
                <a:solidFill>
                  <a:schemeClr val="tx1"/>
                </a:solidFill>
                <a:effectLst/>
                <a:latin typeface="+mn-lt"/>
                <a:ea typeface="+mn-ea"/>
                <a:cs typeface="+mn-cs"/>
                <a:hlinkClick r:id="rId4"/>
              </a:rPr>
              <a:t>42 CFR Part 11</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Primary Completion Date</a:t>
            </a:r>
            <a:r>
              <a:rPr lang="en-US" sz="1200" kern="1200" dirty="0">
                <a:solidFill>
                  <a:schemeClr val="tx1"/>
                </a:solidFill>
                <a:effectLst/>
                <a:latin typeface="+mn-lt"/>
                <a:ea typeface="+mn-ea"/>
                <a:cs typeface="+mn-cs"/>
              </a:rPr>
              <a:t> is the date that the final participant was examined or received an intervention for the purposes of final collection of data for the </a:t>
            </a:r>
            <a:r>
              <a:rPr lang="en-US" sz="1200" b="1" kern="1200" dirty="0">
                <a:solidFill>
                  <a:schemeClr val="tx1"/>
                </a:solidFill>
                <a:effectLst/>
                <a:latin typeface="+mn-lt"/>
                <a:ea typeface="+mn-ea"/>
                <a:cs typeface="+mn-cs"/>
              </a:rPr>
              <a:t>primary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outcome measure(s)</a:t>
            </a:r>
            <a:r>
              <a:rPr lang="en-US" sz="1200" kern="1200" dirty="0">
                <a:solidFill>
                  <a:schemeClr val="tx1"/>
                </a:solidFill>
                <a:effectLst/>
                <a:latin typeface="+mn-lt"/>
                <a:ea typeface="+mn-ea"/>
                <a:cs typeface="+mn-cs"/>
              </a:rPr>
              <a:t>. </a:t>
            </a:r>
            <a:endParaRPr lang="en-US" dirty="0">
              <a:effectLst/>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Study Completion Date</a:t>
            </a:r>
            <a:r>
              <a:rPr lang="en-US" sz="1200" kern="1200" dirty="0">
                <a:solidFill>
                  <a:schemeClr val="tx1"/>
                </a:solidFill>
                <a:effectLst/>
                <a:latin typeface="+mn-lt"/>
                <a:ea typeface="+mn-ea"/>
                <a:cs typeface="+mn-cs"/>
              </a:rPr>
              <a:t> is the date the final participant was examined or received an intervention for purposes of final collection of data for the </a:t>
            </a:r>
            <a:r>
              <a:rPr lang="en-US" sz="1200" b="1" kern="1200" dirty="0">
                <a:solidFill>
                  <a:schemeClr val="tx1"/>
                </a:solidFill>
                <a:effectLst/>
                <a:latin typeface="+mn-lt"/>
                <a:ea typeface="+mn-ea"/>
                <a:cs typeface="+mn-cs"/>
              </a:rPr>
              <a:t>primary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secondary outcome measures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adverse events</a:t>
            </a:r>
            <a:r>
              <a:rPr lang="en-US" sz="1200" kern="1200" dirty="0">
                <a:solidFill>
                  <a:schemeClr val="tx1"/>
                </a:solidFill>
                <a:effectLst/>
                <a:latin typeface="+mn-lt"/>
                <a:ea typeface="+mn-ea"/>
                <a:cs typeface="+mn-cs"/>
              </a:rPr>
              <a:t> (for example, last participant’s last visit).</a:t>
            </a:r>
            <a:endParaRPr lang="en-US" dirty="0">
              <a:effectLst/>
            </a:endParaRPr>
          </a:p>
          <a:p>
            <a:r>
              <a:rPr lang="en-US" sz="1200" b="1" kern="1200" dirty="0">
                <a:solidFill>
                  <a:schemeClr val="tx1"/>
                </a:solidFill>
                <a:effectLst/>
                <a:latin typeface="+mn-lt"/>
                <a:ea typeface="+mn-ea"/>
                <a:cs typeface="+mn-cs"/>
              </a:rPr>
              <a:t>Important:</a:t>
            </a:r>
            <a:r>
              <a:rPr lang="en-US" sz="1200" kern="1200" dirty="0">
                <a:solidFill>
                  <a:schemeClr val="tx1"/>
                </a:solidFill>
                <a:effectLst/>
                <a:latin typeface="+mn-lt"/>
                <a:ea typeface="+mn-ea"/>
                <a:cs typeface="+mn-cs"/>
              </a:rPr>
              <a:t> both completion dates are determined by </a:t>
            </a:r>
            <a:r>
              <a:rPr lang="en-US" sz="1200" b="1" i="1" kern="1200" dirty="0">
                <a:solidFill>
                  <a:schemeClr val="tx1"/>
                </a:solidFill>
                <a:effectLst/>
                <a:latin typeface="+mn-lt"/>
                <a:ea typeface="+mn-ea"/>
                <a:cs typeface="+mn-cs"/>
              </a:rPr>
              <a:t>the</a:t>
            </a:r>
            <a:r>
              <a:rPr lang="en-US" sz="1200" i="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final date data were collected from participants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IRB approval or closure dates, a manuscript publication date, or a data analysis completion date </a:t>
            </a:r>
            <a:r>
              <a:rPr lang="en-US" sz="1200" b="1" kern="1200" dirty="0">
                <a:solidFill>
                  <a:schemeClr val="tx1"/>
                </a:solidFill>
                <a:effectLst/>
                <a:latin typeface="+mn-lt"/>
                <a:ea typeface="+mn-ea"/>
                <a:cs typeface="+mn-cs"/>
              </a:rPr>
              <a:t>are not applicable here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54FD6DBA-082D-4BDD-8447-6D8F584147C4}" type="slidenum">
              <a:rPr lang="en-US" smtClean="0"/>
              <a:t>21</a:t>
            </a:fld>
            <a:endParaRPr lang="en-US"/>
          </a:p>
        </p:txBody>
      </p:sp>
    </p:spTree>
    <p:extLst>
      <p:ext uri="{BB962C8B-B14F-4D97-AF65-F5344CB8AC3E}">
        <p14:creationId xmlns:p14="http://schemas.microsoft.com/office/powerpoint/2010/main" val="449764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u="sng" kern="1200" dirty="0">
                <a:solidFill>
                  <a:schemeClr val="tx1"/>
                </a:solidFill>
                <a:effectLst/>
                <a:latin typeface="+mn-lt"/>
                <a:ea typeface="+mn-ea"/>
                <a:cs typeface="+mn-cs"/>
              </a:rPr>
              <a:t>Responsible Party</a:t>
            </a:r>
          </a:p>
          <a:p>
            <a:pPr fontAlgn="base"/>
            <a:r>
              <a:rPr lang="en-US" sz="1200" kern="1200" dirty="0">
                <a:solidFill>
                  <a:schemeClr val="tx1"/>
                </a:solidFill>
                <a:effectLst/>
                <a:latin typeface="+mn-lt"/>
                <a:ea typeface="+mn-ea"/>
                <a:cs typeface="+mn-cs"/>
              </a:rPr>
              <a:t>The Responsible Party is responsible for verifying the accuracy of a study record and releasing it to ClinicalTrials.gov. At UCSF, the Responsible Party is designated as follows for Investigator-Initiated Trials:</a:t>
            </a:r>
          </a:p>
          <a:p>
            <a:pPr lvl="0" fontAlgn="base"/>
            <a:r>
              <a:rPr lang="en-US" sz="1200" b="1" kern="1200" dirty="0">
                <a:solidFill>
                  <a:schemeClr val="tx1"/>
                </a:solidFill>
                <a:effectLst/>
                <a:latin typeface="+mn-lt"/>
                <a:ea typeface="+mn-ea"/>
                <a:cs typeface="+mn-cs"/>
              </a:rPr>
              <a:t>“University of California, San Francisco” should be listed as the Sponsor and Responsible Party in most cases</a:t>
            </a:r>
            <a:r>
              <a:rPr lang="en-US" sz="1200" kern="1200" dirty="0">
                <a:solidFill>
                  <a:schemeClr val="tx1"/>
                </a:solidFill>
                <a:effectLst/>
                <a:latin typeface="+mn-lt"/>
                <a:ea typeface="+mn-ea"/>
                <a:cs typeface="+mn-cs"/>
              </a:rPr>
              <a:t> unless the Principal Investigator (PI) holds an Investigational New Drug Application (IND) or an Investigational Device Exemption (IDE) for the Clinical Trial. </a:t>
            </a:r>
          </a:p>
          <a:p>
            <a:pPr lvl="0" fontAlgn="base"/>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If the PI holds an IND/IDE for the Clinical Trial (as the “Sponsor-Investigator”), the PI should be listed as the Sponsor and Responsible Party.</a:t>
            </a:r>
          </a:p>
          <a:p>
            <a:pPr marL="171450" indent="-171450">
              <a:buFont typeface="Arial" panose="020B0604020202020204" pitchFamily="34" charset="0"/>
              <a:buChar char="•"/>
            </a:pPr>
            <a:r>
              <a:rPr lang="en-US" sz="1200" b="1" u="sng" kern="1200" dirty="0">
                <a:solidFill>
                  <a:schemeClr val="tx1"/>
                </a:solidFill>
                <a:effectLst/>
                <a:latin typeface="+mn-lt"/>
                <a:ea typeface="+mn-ea"/>
                <a:cs typeface="+mn-cs"/>
              </a:rPr>
              <a:t>Sponsor</a:t>
            </a:r>
          </a:p>
          <a:p>
            <a:pPr fontAlgn="base"/>
            <a:r>
              <a:rPr lang="en-US" sz="1200" kern="1200" dirty="0">
                <a:solidFill>
                  <a:schemeClr val="tx1"/>
                </a:solidFill>
                <a:effectLst/>
                <a:latin typeface="+mn-lt"/>
                <a:ea typeface="+mn-ea"/>
                <a:cs typeface="+mn-cs"/>
              </a:rPr>
              <a:t>At UCSF, when an Investigator-Initiated Trial is conducted under an investigational new drug application (IND) or investigational device exemption (IDE), the IND or IDE holder is considered the sponsor.  When an Investigator-Initiated Trial is not conducted under an IND or IDE, UCSF is considered the sponsor.</a:t>
            </a:r>
          </a:p>
          <a:p>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22</a:t>
            </a:fld>
            <a:endParaRPr lang="en-US"/>
          </a:p>
        </p:txBody>
      </p:sp>
    </p:spTree>
    <p:extLst>
      <p:ext uri="{BB962C8B-B14F-4D97-AF65-F5344CB8AC3E}">
        <p14:creationId xmlns:p14="http://schemas.microsoft.com/office/powerpoint/2010/main" val="2411345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u="sng" kern="1200" dirty="0">
                <a:solidFill>
                  <a:schemeClr val="tx1"/>
                </a:solidFill>
                <a:effectLst/>
                <a:latin typeface="+mn-lt"/>
                <a:ea typeface="+mn-ea"/>
                <a:cs typeface="+mn-cs"/>
              </a:rPr>
              <a:t>Responsible Party</a:t>
            </a:r>
          </a:p>
          <a:p>
            <a:pPr fontAlgn="base"/>
            <a:r>
              <a:rPr lang="en-US" sz="1200" kern="1200" dirty="0">
                <a:solidFill>
                  <a:schemeClr val="tx1"/>
                </a:solidFill>
                <a:effectLst/>
                <a:latin typeface="+mn-lt"/>
                <a:ea typeface="+mn-ea"/>
                <a:cs typeface="+mn-cs"/>
              </a:rPr>
              <a:t>The Responsible Party is responsible for verifying the accuracy of a study record and releasing it to ClinicalTrials.gov. At UCSF, the Responsible Party is designated as follows for Investigator-Initiated Trials:</a:t>
            </a:r>
          </a:p>
          <a:p>
            <a:pPr lvl="0" fontAlgn="base"/>
            <a:r>
              <a:rPr lang="en-US" sz="1200" b="1" kern="1200" dirty="0">
                <a:solidFill>
                  <a:schemeClr val="tx1"/>
                </a:solidFill>
                <a:effectLst/>
                <a:latin typeface="+mn-lt"/>
                <a:ea typeface="+mn-ea"/>
                <a:cs typeface="+mn-cs"/>
              </a:rPr>
              <a:t>“University of California, San Francisco” should be listed as the Sponsor and Responsible Party in most cases</a:t>
            </a:r>
            <a:r>
              <a:rPr lang="en-US" sz="1200" kern="1200" dirty="0">
                <a:solidFill>
                  <a:schemeClr val="tx1"/>
                </a:solidFill>
                <a:effectLst/>
                <a:latin typeface="+mn-lt"/>
                <a:ea typeface="+mn-ea"/>
                <a:cs typeface="+mn-cs"/>
              </a:rPr>
              <a:t> unless the Principal Investigator (PI) holds an Investigational New Drug Application (IND) or an Investigational Device Exemption (IDE) for the Clinical Trial. </a:t>
            </a:r>
          </a:p>
          <a:p>
            <a:pPr lvl="0" fontAlgn="base"/>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If the PI holds an IND/IDE for the Clinical Trial (as the “Sponsor-Investigator”), the PI should be listed as the Sponsor and Responsible Party.</a:t>
            </a:r>
          </a:p>
          <a:p>
            <a:pPr marL="171450" indent="-171450">
              <a:buFont typeface="Arial" panose="020B0604020202020204" pitchFamily="34" charset="0"/>
              <a:buChar char="•"/>
            </a:pPr>
            <a:r>
              <a:rPr lang="en-US" sz="1200" b="1" u="sng" kern="1200" dirty="0">
                <a:solidFill>
                  <a:schemeClr val="tx1"/>
                </a:solidFill>
                <a:effectLst/>
                <a:latin typeface="+mn-lt"/>
                <a:ea typeface="+mn-ea"/>
                <a:cs typeface="+mn-cs"/>
              </a:rPr>
              <a:t>Sponsor</a:t>
            </a:r>
          </a:p>
          <a:p>
            <a:pPr fontAlgn="base"/>
            <a:r>
              <a:rPr lang="en-US" sz="1200" kern="1200" dirty="0">
                <a:solidFill>
                  <a:schemeClr val="tx1"/>
                </a:solidFill>
                <a:effectLst/>
                <a:latin typeface="+mn-lt"/>
                <a:ea typeface="+mn-ea"/>
                <a:cs typeface="+mn-cs"/>
              </a:rPr>
              <a:t>At UCSF, when an Investigator-Initiated Trial is conducted under an investigational new drug application (IND) or investigational device exemption (IDE), the IND or IDE holder is considered the sponsor.  When an Investigator-Initiated Trial is not conducted under an IND or IDE, UCSF is considered the sponsor.</a:t>
            </a:r>
          </a:p>
        </p:txBody>
      </p:sp>
      <p:sp>
        <p:nvSpPr>
          <p:cNvPr id="4" name="Slide Number Placeholder 3"/>
          <p:cNvSpPr>
            <a:spLocks noGrp="1"/>
          </p:cNvSpPr>
          <p:nvPr>
            <p:ph type="sldNum" sz="quarter" idx="10"/>
          </p:nvPr>
        </p:nvSpPr>
        <p:spPr/>
        <p:txBody>
          <a:bodyPr/>
          <a:lstStyle/>
          <a:p>
            <a:fld id="{921ED7DF-93BB-4B35-947D-99E64D5163C4}" type="slidenum">
              <a:rPr lang="en-US" smtClean="0"/>
              <a:t>23</a:t>
            </a:fld>
            <a:endParaRPr lang="en-US"/>
          </a:p>
        </p:txBody>
      </p:sp>
    </p:spTree>
    <p:extLst>
      <p:ext uri="{BB962C8B-B14F-4D97-AF65-F5344CB8AC3E}">
        <p14:creationId xmlns:p14="http://schemas.microsoft.com/office/powerpoint/2010/main" val="174020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ClinicalTrials.gov provides patients, their family members, health care professionals, researchers, and the public with easy access to information on publicly and privately supported clinical studies on a wide range of diseases and conditions. ClinicalTrials.gov was created as a result of the Food and Drug Administration Modernization Act of 1997 (FDAMA). The ClinicalTrials.gov registration requirements were expanded after Congress passed the FDA Amendments Act of 2007 (FDAAA).</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FDAAA 801 requires registration of studies meeting the definition of an </a:t>
            </a:r>
            <a:r>
              <a:rPr lang="en-US" sz="1200" u="sng" kern="1200" dirty="0">
                <a:solidFill>
                  <a:schemeClr val="tx1"/>
                </a:solidFill>
                <a:effectLst/>
                <a:latin typeface="+mn-lt"/>
                <a:ea typeface="+mn-ea"/>
                <a:cs typeface="+mn-cs"/>
                <a:hlinkClick r:id="rId3"/>
              </a:rPr>
              <a:t>Applicable Clinical Trial (ACT)</a:t>
            </a:r>
            <a:r>
              <a:rPr lang="en-US" sz="1200" kern="1200" dirty="0">
                <a:solidFill>
                  <a:schemeClr val="tx1"/>
                </a:solidFill>
                <a:effectLst/>
                <a:latin typeface="+mn-lt"/>
                <a:ea typeface="+mn-ea"/>
                <a:cs typeface="+mn-cs"/>
              </a:rPr>
              <a:t> on ClinicalTrials.gov. The law also requires the submission of results for ACTs.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2016, HHS issued the </a:t>
            </a:r>
            <a:r>
              <a:rPr lang="en-US" sz="1200" u="sng" kern="1200" dirty="0">
                <a:solidFill>
                  <a:schemeClr val="tx1"/>
                </a:solidFill>
                <a:effectLst/>
                <a:latin typeface="+mn-lt"/>
                <a:ea typeface="+mn-ea"/>
                <a:cs typeface="+mn-cs"/>
                <a:hlinkClick r:id="rId4"/>
              </a:rPr>
              <a:t>Final Rule for Clinical Trials Registration and Results Information Submission</a:t>
            </a:r>
            <a:r>
              <a:rPr lang="en-US" sz="1200" kern="1200" dirty="0">
                <a:solidFill>
                  <a:schemeClr val="tx1"/>
                </a:solidFill>
                <a:effectLst/>
                <a:latin typeface="+mn-lt"/>
                <a:ea typeface="+mn-ea"/>
                <a:cs typeface="+mn-cs"/>
              </a:rPr>
              <a:t> (42 CFR Part 11), clarifying and expanding the registration and results information submission requirements of FDAAA 801.</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U.S. National Institutes of Health (NIH) issued a final policy (</a:t>
            </a:r>
            <a:r>
              <a:rPr lang="en-US" sz="1200" u="sng" kern="1200" dirty="0">
                <a:solidFill>
                  <a:schemeClr val="tx1"/>
                </a:solidFill>
                <a:effectLst/>
                <a:latin typeface="+mn-lt"/>
                <a:ea typeface="+mn-ea"/>
                <a:cs typeface="+mn-cs"/>
                <a:hlinkClick r:id="rId5" tooltip="https://grants.nih.gov/grants/guide/notice-files/not-od-16-149.html"/>
              </a:rPr>
              <a:t>NOT-OD-16-149</a:t>
            </a:r>
            <a:r>
              <a:rPr lang="en-US" sz="1200" kern="1200" dirty="0">
                <a:solidFill>
                  <a:schemeClr val="tx1"/>
                </a:solidFill>
                <a:effectLst/>
                <a:latin typeface="+mn-lt"/>
                <a:ea typeface="+mn-ea"/>
                <a:cs typeface="+mn-cs"/>
              </a:rPr>
              <a:t>) establishing the expectation that every clinical trial funded in whole or in part by NIH must be registered on ClinicalTrials.gov and must report results.</a:t>
            </a:r>
          </a:p>
        </p:txBody>
      </p:sp>
      <p:sp>
        <p:nvSpPr>
          <p:cNvPr id="4" name="Slide Number Placeholder 3"/>
          <p:cNvSpPr>
            <a:spLocks noGrp="1"/>
          </p:cNvSpPr>
          <p:nvPr>
            <p:ph type="sldNum" sz="quarter" idx="10"/>
          </p:nvPr>
        </p:nvSpPr>
        <p:spPr/>
        <p:txBody>
          <a:bodyPr/>
          <a:lstStyle/>
          <a:p>
            <a:fld id="{921ED7DF-93BB-4B35-947D-99E64D5163C4}" type="slidenum">
              <a:rPr lang="en-US" smtClean="0"/>
              <a:t>2</a:t>
            </a:fld>
            <a:endParaRPr lang="en-US"/>
          </a:p>
        </p:txBody>
      </p:sp>
    </p:spTree>
    <p:extLst>
      <p:ext uri="{BB962C8B-B14F-4D97-AF65-F5344CB8AC3E}">
        <p14:creationId xmlns:p14="http://schemas.microsoft.com/office/powerpoint/2010/main" val="90508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u="sng" kern="1200" dirty="0">
                <a:solidFill>
                  <a:schemeClr val="tx1"/>
                </a:solidFill>
                <a:effectLst/>
                <a:latin typeface="+mn-lt"/>
                <a:ea typeface="+mn-ea"/>
                <a:cs typeface="+mn-cs"/>
              </a:rPr>
              <a:t>Responsible Party</a:t>
            </a:r>
          </a:p>
          <a:p>
            <a:pPr fontAlgn="base"/>
            <a:r>
              <a:rPr lang="en-US" sz="1200" kern="1200" dirty="0">
                <a:solidFill>
                  <a:schemeClr val="tx1"/>
                </a:solidFill>
                <a:effectLst/>
                <a:latin typeface="+mn-lt"/>
                <a:ea typeface="+mn-ea"/>
                <a:cs typeface="+mn-cs"/>
              </a:rPr>
              <a:t>The Responsible Party is responsible for verifying the accuracy of a study record and releasing it to ClinicalTrials.gov. At UCSF, the Responsible Party is designated as follows for Investigator-Initiated Trials:</a:t>
            </a:r>
          </a:p>
          <a:p>
            <a:pPr lvl="0" fontAlgn="base"/>
            <a:r>
              <a:rPr lang="en-US" sz="1200" b="1" kern="1200" dirty="0">
                <a:solidFill>
                  <a:schemeClr val="tx1"/>
                </a:solidFill>
                <a:effectLst/>
                <a:latin typeface="+mn-lt"/>
                <a:ea typeface="+mn-ea"/>
                <a:cs typeface="+mn-cs"/>
              </a:rPr>
              <a:t>“University of California, San Francisco” should be listed as the Sponsor and Responsible Party in most cases</a:t>
            </a:r>
            <a:r>
              <a:rPr lang="en-US" sz="1200" kern="1200" dirty="0">
                <a:solidFill>
                  <a:schemeClr val="tx1"/>
                </a:solidFill>
                <a:effectLst/>
                <a:latin typeface="+mn-lt"/>
                <a:ea typeface="+mn-ea"/>
                <a:cs typeface="+mn-cs"/>
              </a:rPr>
              <a:t> unless the Principal Investigator (PI) holds an Investigational New Drug Application (IND) or an Investigational Device Exemption (IDE) for the Clinical Trial. </a:t>
            </a:r>
          </a:p>
          <a:p>
            <a:pPr lvl="0" fontAlgn="base"/>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If the PI holds an IND/IDE for the Clinical Trial (as the “Sponsor-Investigator”), the PI should be listed as the Sponsor and Responsible Party.</a:t>
            </a:r>
          </a:p>
          <a:p>
            <a:pPr marL="171450" indent="-171450">
              <a:buFont typeface="Arial" panose="020B0604020202020204" pitchFamily="34" charset="0"/>
              <a:buChar char="•"/>
            </a:pPr>
            <a:r>
              <a:rPr lang="en-US" sz="1200" b="1" u="sng" kern="1200" dirty="0">
                <a:solidFill>
                  <a:schemeClr val="tx1"/>
                </a:solidFill>
                <a:effectLst/>
                <a:latin typeface="+mn-lt"/>
                <a:ea typeface="+mn-ea"/>
                <a:cs typeface="+mn-cs"/>
              </a:rPr>
              <a:t>Sponsor</a:t>
            </a:r>
          </a:p>
          <a:p>
            <a:pPr fontAlgn="base"/>
            <a:r>
              <a:rPr lang="en-US" sz="1200" kern="1200" dirty="0">
                <a:solidFill>
                  <a:schemeClr val="tx1"/>
                </a:solidFill>
                <a:effectLst/>
                <a:latin typeface="+mn-lt"/>
                <a:ea typeface="+mn-ea"/>
                <a:cs typeface="+mn-cs"/>
              </a:rPr>
              <a:t>At UCSF, when an Investigator-Initiated Trial is conducted under an investigational new drug application (IND) or investigational device exemption (IDE), the IND or IDE holder is considered the sponsor.  When an Investigator-Initiated Trial is not conducted under an IND or IDE, UCSF is considered the sponsor.</a:t>
            </a:r>
          </a:p>
        </p:txBody>
      </p:sp>
      <p:sp>
        <p:nvSpPr>
          <p:cNvPr id="4" name="Slide Number Placeholder 3"/>
          <p:cNvSpPr>
            <a:spLocks noGrp="1"/>
          </p:cNvSpPr>
          <p:nvPr>
            <p:ph type="sldNum" sz="quarter" idx="10"/>
          </p:nvPr>
        </p:nvSpPr>
        <p:spPr/>
        <p:txBody>
          <a:bodyPr/>
          <a:lstStyle/>
          <a:p>
            <a:fld id="{921ED7DF-93BB-4B35-947D-99E64D5163C4}" type="slidenum">
              <a:rPr lang="en-US" smtClean="0"/>
              <a:t>24</a:t>
            </a:fld>
            <a:endParaRPr lang="en-US"/>
          </a:p>
        </p:txBody>
      </p:sp>
    </p:spTree>
    <p:extLst>
      <p:ext uri="{BB962C8B-B14F-4D97-AF65-F5344CB8AC3E}">
        <p14:creationId xmlns:p14="http://schemas.microsoft.com/office/powerpoint/2010/main" val="94542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Any </a:t>
            </a:r>
            <a:r>
              <a:rPr lang="en-US" sz="1200" b="1" kern="1200" dirty="0">
                <a:solidFill>
                  <a:schemeClr val="tx1"/>
                </a:solidFill>
                <a:effectLst/>
                <a:latin typeface="+mn-lt"/>
                <a:ea typeface="+mn-ea"/>
                <a:cs typeface="+mn-cs"/>
              </a:rPr>
              <a:t>federal grant/funding number(s) must be listed as a “Secondary ID” </a:t>
            </a:r>
            <a:r>
              <a:rPr lang="en-US" sz="1200" kern="1200" dirty="0">
                <a:solidFill>
                  <a:schemeClr val="tx1"/>
                </a:solidFill>
                <a:effectLst/>
                <a:latin typeface="+mn-lt"/>
                <a:ea typeface="+mn-ea"/>
                <a:cs typeface="+mn-cs"/>
              </a:rPr>
              <a:t>in the study record.</a:t>
            </a:r>
          </a:p>
        </p:txBody>
      </p:sp>
      <p:sp>
        <p:nvSpPr>
          <p:cNvPr id="4" name="Slide Number Placeholder 3"/>
          <p:cNvSpPr>
            <a:spLocks noGrp="1"/>
          </p:cNvSpPr>
          <p:nvPr>
            <p:ph type="sldNum" sz="quarter" idx="10"/>
          </p:nvPr>
        </p:nvSpPr>
        <p:spPr/>
        <p:txBody>
          <a:bodyPr/>
          <a:lstStyle/>
          <a:p>
            <a:fld id="{921ED7DF-93BB-4B35-947D-99E64D5163C4}" type="slidenum">
              <a:rPr lang="en-US" smtClean="0"/>
              <a:t>25</a:t>
            </a:fld>
            <a:endParaRPr lang="en-US"/>
          </a:p>
        </p:txBody>
      </p:sp>
    </p:spTree>
    <p:extLst>
      <p:ext uri="{BB962C8B-B14F-4D97-AF65-F5344CB8AC3E}">
        <p14:creationId xmlns:p14="http://schemas.microsoft.com/office/powerpoint/2010/main" val="3011722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U.S. FDA-regulated Drug or Device? </a:t>
            </a:r>
            <a:r>
              <a:rPr lang="en-US" sz="1200" kern="1200" dirty="0">
                <a:solidFill>
                  <a:schemeClr val="tx1"/>
                </a:solidFill>
                <a:effectLst/>
                <a:latin typeface="+mn-lt"/>
                <a:ea typeface="+mn-ea"/>
                <a:cs typeface="+mn-cs"/>
              </a:rPr>
              <a:t>Indicate whether this study involves an FDA-regulated drug, biologic, or device:</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Select ‘</a:t>
            </a:r>
            <a:r>
              <a:rPr lang="en-US" sz="1200" i="1" u="none" strike="noStrike" kern="1200" dirty="0">
                <a:solidFill>
                  <a:schemeClr val="tx1"/>
                </a:solidFill>
                <a:effectLst/>
                <a:latin typeface="+mn-lt"/>
                <a:ea typeface="+mn-ea"/>
                <a:cs typeface="+mn-cs"/>
              </a:rPr>
              <a:t>Yes</a:t>
            </a:r>
            <a:r>
              <a:rPr lang="en-US" sz="1200" u="none" strike="noStrike" kern="1200" dirty="0">
                <a:solidFill>
                  <a:schemeClr val="tx1"/>
                </a:solidFill>
                <a:effectLst/>
                <a:latin typeface="+mn-lt"/>
                <a:ea typeface="+mn-ea"/>
                <a:cs typeface="+mn-cs"/>
              </a:rPr>
              <a:t>’ if the study will be conducted under an IND or an IDE.</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Select ‘</a:t>
            </a:r>
            <a:r>
              <a:rPr lang="en-US" sz="1200" i="1" u="none" strike="noStrike" kern="1200" dirty="0">
                <a:solidFill>
                  <a:schemeClr val="tx1"/>
                </a:solidFill>
                <a:effectLst/>
                <a:latin typeface="+mn-lt"/>
                <a:ea typeface="+mn-ea"/>
                <a:cs typeface="+mn-cs"/>
              </a:rPr>
              <a:t>Yes</a:t>
            </a:r>
            <a:r>
              <a:rPr lang="en-US" sz="1200" u="none" strike="noStrike" kern="1200" dirty="0">
                <a:solidFill>
                  <a:schemeClr val="tx1"/>
                </a:solidFill>
                <a:effectLst/>
                <a:latin typeface="+mn-lt"/>
                <a:ea typeface="+mn-ea"/>
                <a:cs typeface="+mn-cs"/>
              </a:rPr>
              <a:t>’ if the study will be conducted under an IND Exemption, IDE Exemption, or an NSR Determination.</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Otherwise, select ‘</a:t>
            </a:r>
            <a:r>
              <a:rPr lang="en-US" sz="1200" i="1" u="none" strike="noStrike" kern="1200" dirty="0">
                <a:solidFill>
                  <a:schemeClr val="tx1"/>
                </a:solidFill>
                <a:effectLst/>
                <a:latin typeface="+mn-lt"/>
                <a:ea typeface="+mn-ea"/>
                <a:cs typeface="+mn-cs"/>
              </a:rPr>
              <a:t>No.’</a:t>
            </a:r>
            <a:endParaRPr lang="en-US" sz="120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U.S. FDA IND/IDE?</a:t>
            </a:r>
            <a:r>
              <a:rPr lang="en-US" sz="1200" kern="1200" dirty="0">
                <a:solidFill>
                  <a:schemeClr val="tx1"/>
                </a:solidFill>
                <a:effectLst/>
                <a:latin typeface="+mn-lt"/>
                <a:ea typeface="+mn-ea"/>
                <a:cs typeface="+mn-cs"/>
              </a:rPr>
              <a:t> Indicate whether this study will be conducted under an IND or IDE:</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Select ‘</a:t>
            </a:r>
            <a:r>
              <a:rPr lang="en-US" sz="1200" i="1" u="none" strike="noStrike" kern="1200" dirty="0">
                <a:solidFill>
                  <a:schemeClr val="tx1"/>
                </a:solidFill>
                <a:effectLst/>
                <a:latin typeface="+mn-lt"/>
                <a:ea typeface="+mn-ea"/>
                <a:cs typeface="+mn-cs"/>
              </a:rPr>
              <a:t>Yes</a:t>
            </a:r>
            <a:r>
              <a:rPr lang="en-US" sz="1200" u="none" strike="noStrike" kern="1200" dirty="0">
                <a:solidFill>
                  <a:schemeClr val="tx1"/>
                </a:solidFill>
                <a:effectLst/>
                <a:latin typeface="+mn-lt"/>
                <a:ea typeface="+mn-ea"/>
                <a:cs typeface="+mn-cs"/>
              </a:rPr>
              <a:t>’ if the study will be conducted under an IND or IDE.</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Select ‘</a:t>
            </a:r>
            <a:r>
              <a:rPr lang="en-US" sz="1200" i="1" u="none" strike="noStrike" kern="1200" dirty="0">
                <a:solidFill>
                  <a:schemeClr val="tx1"/>
                </a:solidFill>
                <a:effectLst/>
                <a:latin typeface="+mn-lt"/>
                <a:ea typeface="+mn-ea"/>
                <a:cs typeface="+mn-cs"/>
              </a:rPr>
              <a:t>No</a:t>
            </a:r>
            <a:r>
              <a:rPr lang="en-US" sz="1200" u="none" strike="noStrike" kern="1200" dirty="0">
                <a:solidFill>
                  <a:schemeClr val="tx1"/>
                </a:solidFill>
                <a:effectLst/>
                <a:latin typeface="+mn-lt"/>
                <a:ea typeface="+mn-ea"/>
                <a:cs typeface="+mn-cs"/>
              </a:rPr>
              <a:t>’ if the study does not have an IND or IDE.  </a:t>
            </a:r>
          </a:p>
          <a:p>
            <a:pPr marL="171450" lvl="0" indent="-171450" fontAlgn="base">
              <a:buFont typeface="Arial" panose="020B0604020202020204" pitchFamily="34" charset="0"/>
              <a:buChar char="•"/>
            </a:pPr>
            <a:r>
              <a:rPr lang="en-US" sz="1200" u="none" strike="noStrike" kern="1200" dirty="0">
                <a:solidFill>
                  <a:schemeClr val="tx1"/>
                </a:solidFill>
                <a:effectLst/>
                <a:latin typeface="+mn-lt"/>
                <a:ea typeface="+mn-ea"/>
                <a:cs typeface="+mn-cs"/>
              </a:rPr>
              <a:t>Select ‘</a:t>
            </a:r>
            <a:r>
              <a:rPr lang="en-US" sz="1200" i="1" u="none" strike="noStrike" kern="1200" dirty="0">
                <a:solidFill>
                  <a:schemeClr val="tx1"/>
                </a:solidFill>
                <a:effectLst/>
                <a:latin typeface="+mn-lt"/>
                <a:ea typeface="+mn-ea"/>
                <a:cs typeface="+mn-cs"/>
              </a:rPr>
              <a:t>No</a:t>
            </a:r>
            <a:r>
              <a:rPr lang="en-US" sz="1200" u="none" strike="noStrike" kern="1200" dirty="0">
                <a:solidFill>
                  <a:schemeClr val="tx1"/>
                </a:solidFill>
                <a:effectLst/>
                <a:latin typeface="+mn-lt"/>
                <a:ea typeface="+mn-ea"/>
                <a:cs typeface="+mn-cs"/>
              </a:rPr>
              <a:t>’ if the study has an IND Exemption, IDE Exemption, or NSR Determination. </a:t>
            </a:r>
          </a:p>
        </p:txBody>
      </p:sp>
      <p:sp>
        <p:nvSpPr>
          <p:cNvPr id="4" name="Slide Number Placeholder 3"/>
          <p:cNvSpPr>
            <a:spLocks noGrp="1"/>
          </p:cNvSpPr>
          <p:nvPr>
            <p:ph type="sldNum" sz="quarter" idx="5"/>
          </p:nvPr>
        </p:nvSpPr>
        <p:spPr/>
        <p:txBody>
          <a:bodyPr/>
          <a:lstStyle/>
          <a:p>
            <a:fld id="{921ED7DF-93BB-4B35-947D-99E64D5163C4}" type="slidenum">
              <a:rPr lang="en-US" smtClean="0"/>
              <a:t>27</a:t>
            </a:fld>
            <a:endParaRPr lang="en-US"/>
          </a:p>
        </p:txBody>
      </p:sp>
    </p:spTree>
    <p:extLst>
      <p:ext uri="{BB962C8B-B14F-4D97-AF65-F5344CB8AC3E}">
        <p14:creationId xmlns:p14="http://schemas.microsoft.com/office/powerpoint/2010/main" val="4066348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28</a:t>
            </a:fld>
            <a:endParaRPr lang="en-US"/>
          </a:p>
        </p:txBody>
      </p:sp>
    </p:spTree>
    <p:extLst>
      <p:ext uri="{BB962C8B-B14F-4D97-AF65-F5344CB8AC3E}">
        <p14:creationId xmlns:p14="http://schemas.microsoft.com/office/powerpoint/2010/main" val="743062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30</a:t>
            </a:fld>
            <a:endParaRPr lang="en-US"/>
          </a:p>
        </p:txBody>
      </p:sp>
    </p:spTree>
    <p:extLst>
      <p:ext uri="{BB962C8B-B14F-4D97-AF65-F5344CB8AC3E}">
        <p14:creationId xmlns:p14="http://schemas.microsoft.com/office/powerpoint/2010/main" val="3182894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2800" dirty="0">
                <a:latin typeface="Calibri Light" panose="020F0302020204030204" pitchFamily="34" charset="0"/>
              </a:rPr>
              <a:t>42 CFR 11.10(a) Definitions:</a:t>
            </a:r>
          </a:p>
          <a:p>
            <a:pPr marL="457200" indent="-457200">
              <a:buFont typeface="Arial" panose="020B0604020202020204" pitchFamily="34" charset="0"/>
              <a:buChar char="•"/>
            </a:pPr>
            <a:r>
              <a:rPr lang="en-US" sz="2800" dirty="0">
                <a:latin typeface="Calibri Light" panose="020F0302020204030204" pitchFamily="34" charset="0"/>
              </a:rPr>
              <a:t>Primary Outcome Measure: </a:t>
            </a:r>
            <a:r>
              <a:rPr lang="en-US" sz="2000" dirty="0">
                <a:latin typeface="Calibri Light" panose="020F0302020204030204" pitchFamily="34" charset="0"/>
              </a:rPr>
              <a:t>Outcome measure(s) of greatest importance specified in the protocol, usually the one(s) used in the power calculation</a:t>
            </a:r>
          </a:p>
          <a:p>
            <a:pPr marL="457200" indent="-457200">
              <a:buFont typeface="Arial" panose="020B0604020202020204" pitchFamily="34" charset="0"/>
              <a:buChar char="•"/>
            </a:pPr>
            <a:r>
              <a:rPr lang="en-US" sz="2800" dirty="0">
                <a:latin typeface="Calibri Light" panose="020F0302020204030204" pitchFamily="34" charset="0"/>
              </a:rPr>
              <a:t>Secondary Outcome Measure: </a:t>
            </a:r>
            <a:r>
              <a:rPr lang="en-US" sz="2000" dirty="0">
                <a:latin typeface="Calibri Light" panose="020F0302020204030204" pitchFamily="34" charset="0"/>
              </a:rPr>
              <a:t>Outcome measure of lesser importance than primary outcome</a:t>
            </a:r>
          </a:p>
          <a:p>
            <a:pPr marL="914400" lvl="1" indent="-457200">
              <a:buFont typeface="Arial" panose="020B0604020202020204" pitchFamily="34" charset="0"/>
              <a:buChar char="•"/>
            </a:pPr>
            <a:r>
              <a:rPr lang="en-US" sz="2000" dirty="0">
                <a:latin typeface="Calibri Light" panose="020F0302020204030204" pitchFamily="34" charset="0"/>
              </a:rPr>
              <a:t>Part of pre-specified analysis plan</a:t>
            </a:r>
          </a:p>
          <a:p>
            <a:pPr marL="914400" lvl="1" indent="-457200">
              <a:buFont typeface="Arial" panose="020B0604020202020204" pitchFamily="34" charset="0"/>
              <a:buChar char="•"/>
            </a:pPr>
            <a:r>
              <a:rPr lang="en-US" sz="2000" b="1" dirty="0">
                <a:latin typeface="Calibri Light" panose="020F0302020204030204" pitchFamily="34" charset="0"/>
              </a:rPr>
              <a:t>Not specified as exploratory or other</a:t>
            </a:r>
          </a:p>
        </p:txBody>
      </p:sp>
      <p:sp>
        <p:nvSpPr>
          <p:cNvPr id="4" name="Slide Number Placeholder 3"/>
          <p:cNvSpPr>
            <a:spLocks noGrp="1"/>
          </p:cNvSpPr>
          <p:nvPr>
            <p:ph type="sldNum" sz="quarter" idx="10"/>
          </p:nvPr>
        </p:nvSpPr>
        <p:spPr/>
        <p:txBody>
          <a:bodyPr/>
          <a:lstStyle/>
          <a:p>
            <a:fld id="{65E4F847-30C1-480F-BB4E-A45EB867AF30}" type="slidenum">
              <a:rPr lang="en-US" smtClean="0"/>
              <a:t>46</a:t>
            </a:fld>
            <a:endParaRPr lang="en-US"/>
          </a:p>
        </p:txBody>
      </p:sp>
    </p:spTree>
    <p:extLst>
      <p:ext uri="{BB962C8B-B14F-4D97-AF65-F5344CB8AC3E}">
        <p14:creationId xmlns:p14="http://schemas.microsoft.com/office/powerpoint/2010/main" val="2308979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An Example of the Four Levels of Specification in Reporting Outcome Measures</a:t>
            </a:r>
            <a:r>
              <a:rPr lang="en-US" b="1" baseline="0" dirty="0"/>
              <a:t>: </a:t>
            </a:r>
            <a:r>
              <a:rPr lang="en-US" dirty="0"/>
              <a:t>https://www.ncbi.nlm.nih.gov/pmc/articles/PMC3066456/figure/F1/</a:t>
            </a:r>
          </a:p>
          <a:p>
            <a:r>
              <a:rPr lang="en-US" dirty="0"/>
              <a:t>Zarin DA, Tse T, Williams RJ, Califf RM, Ide NC. The ClinicalTrials.gov results database—update and key issues. N Engl J Med. 2011;364(9):852-60.</a:t>
            </a:r>
          </a:p>
        </p:txBody>
      </p:sp>
      <p:sp>
        <p:nvSpPr>
          <p:cNvPr id="4" name="Slide Number Placeholder 3"/>
          <p:cNvSpPr>
            <a:spLocks noGrp="1"/>
          </p:cNvSpPr>
          <p:nvPr>
            <p:ph type="sldNum" sz="quarter" idx="10"/>
          </p:nvPr>
        </p:nvSpPr>
        <p:spPr/>
        <p:txBody>
          <a:bodyPr/>
          <a:lstStyle/>
          <a:p>
            <a:fld id="{921ED7DF-93BB-4B35-947D-99E64D5163C4}" type="slidenum">
              <a:rPr lang="en-US" smtClean="0"/>
              <a:t>47</a:t>
            </a:fld>
            <a:endParaRPr lang="en-US"/>
          </a:p>
        </p:txBody>
      </p:sp>
    </p:spTree>
    <p:extLst>
      <p:ext uri="{BB962C8B-B14F-4D97-AF65-F5344CB8AC3E}">
        <p14:creationId xmlns:p14="http://schemas.microsoft.com/office/powerpoint/2010/main" val="2973531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Tip: Enter WHAT will be measured, not why</a:t>
            </a:r>
          </a:p>
          <a:p>
            <a:endParaRPr lang="en-US"/>
          </a:p>
          <a:p>
            <a:r>
              <a:rPr lang="en-US"/>
              <a:t>It's important to note that this would be acceptable because they specify a score is being reported - if they simply listed this as "composite of all-cause mortality..." then reviewers will comment that this is multiple.</a:t>
            </a:r>
          </a:p>
        </p:txBody>
      </p:sp>
      <p:sp>
        <p:nvSpPr>
          <p:cNvPr id="4" name="Slide Number Placeholder 3"/>
          <p:cNvSpPr>
            <a:spLocks noGrp="1"/>
          </p:cNvSpPr>
          <p:nvPr>
            <p:ph type="sldNum" sz="quarter" idx="10"/>
          </p:nvPr>
        </p:nvSpPr>
        <p:spPr/>
        <p:txBody>
          <a:bodyPr/>
          <a:lstStyle/>
          <a:p>
            <a:fld id="{65E4F847-30C1-480F-BB4E-A45EB867AF30}" type="slidenum">
              <a:rPr lang="en-US" smtClean="0"/>
              <a:t>48</a:t>
            </a:fld>
            <a:endParaRPr lang="en-US"/>
          </a:p>
        </p:txBody>
      </p:sp>
    </p:spTree>
    <p:extLst>
      <p:ext uri="{BB962C8B-B14F-4D97-AF65-F5344CB8AC3E}">
        <p14:creationId xmlns:p14="http://schemas.microsoft.com/office/powerpoint/2010/main" val="2308979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No longer optional</a:t>
            </a:r>
          </a:p>
        </p:txBody>
      </p:sp>
      <p:sp>
        <p:nvSpPr>
          <p:cNvPr id="4" name="Slide Number Placeholder 3"/>
          <p:cNvSpPr>
            <a:spLocks noGrp="1"/>
          </p:cNvSpPr>
          <p:nvPr>
            <p:ph type="sldNum" sz="quarter" idx="10"/>
          </p:nvPr>
        </p:nvSpPr>
        <p:spPr/>
        <p:txBody>
          <a:bodyPr/>
          <a:lstStyle/>
          <a:p>
            <a:fld id="{65E4F847-30C1-480F-BB4E-A45EB867AF30}" type="slidenum">
              <a:rPr lang="en-US" smtClean="0"/>
              <a:t>49</a:t>
            </a:fld>
            <a:endParaRPr lang="en-US"/>
          </a:p>
        </p:txBody>
      </p:sp>
    </p:spTree>
    <p:extLst>
      <p:ext uri="{BB962C8B-B14F-4D97-AF65-F5344CB8AC3E}">
        <p14:creationId xmlns:p14="http://schemas.microsoft.com/office/powerpoint/2010/main" val="2308979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7301">
              <a:defRPr/>
            </a:pPr>
            <a:r>
              <a:rPr lang="en-US" dirty="0"/>
              <a:t>For data that is</a:t>
            </a:r>
            <a:r>
              <a:rPr lang="en-US" baseline="0" dirty="0"/>
              <a:t> collected and then analyzed at a later time point (for example, imaging), the time frames should usually be when the data were collected. So, if you are collecting CT images from a single CT, usually the length of the scan is an acceptable time frame.</a:t>
            </a:r>
            <a:endParaRPr lang="en-US" dirty="0"/>
          </a:p>
        </p:txBody>
      </p:sp>
      <p:sp>
        <p:nvSpPr>
          <p:cNvPr id="4" name="Slide Number Placeholder 3"/>
          <p:cNvSpPr>
            <a:spLocks noGrp="1"/>
          </p:cNvSpPr>
          <p:nvPr>
            <p:ph type="sldNum" sz="quarter" idx="10"/>
          </p:nvPr>
        </p:nvSpPr>
        <p:spPr/>
        <p:txBody>
          <a:bodyPr/>
          <a:lstStyle/>
          <a:p>
            <a:fld id="{65E4F847-30C1-480F-BB4E-A45EB867AF30}" type="slidenum">
              <a:rPr lang="en-US" smtClean="0"/>
              <a:t>50</a:t>
            </a:fld>
            <a:endParaRPr lang="en-US"/>
          </a:p>
        </p:txBody>
      </p:sp>
    </p:spTree>
    <p:extLst>
      <p:ext uri="{BB962C8B-B14F-4D97-AF65-F5344CB8AC3E}">
        <p14:creationId xmlns:p14="http://schemas.microsoft.com/office/powerpoint/2010/main" val="2308979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hlinkClick r:id="rId3"/>
              </a:rPr>
              <a:t>ClinicalTrials.gov</a:t>
            </a:r>
            <a:r>
              <a:rPr lang="en-US" dirty="0"/>
              <a:t> study records are created using a web-based data entry system known as the Protocol Registration and Results System (PRS). To be assigned a National Clinical Trial (NCT#) Identifier and registered in the public </a:t>
            </a:r>
            <a:r>
              <a:rPr lang="en-US" dirty="0">
                <a:hlinkClick r:id="rId3"/>
              </a:rPr>
              <a:t>ClinicalTrials.gov</a:t>
            </a:r>
            <a:r>
              <a:rPr lang="en-US" dirty="0"/>
              <a:t> database, a study record must meet the standards set by </a:t>
            </a:r>
            <a:r>
              <a:rPr lang="en-US" dirty="0">
                <a:hlinkClick r:id="rId3"/>
              </a:rPr>
              <a:t>ClinicalTrials.gov</a:t>
            </a:r>
            <a:r>
              <a:rPr lang="en-US" dirty="0"/>
              <a:t> PRS staff reviewers.</a:t>
            </a:r>
          </a:p>
          <a:p>
            <a:endParaRPr lang="en-US" dirty="0"/>
          </a:p>
          <a:p>
            <a:pPr marL="171450" indent="-171450">
              <a:buFont typeface="Arial" panose="020B0604020202020204" pitchFamily="34" charset="0"/>
              <a:buChar char="•"/>
            </a:pPr>
            <a:r>
              <a:rPr lang="en-US" dirty="0"/>
              <a:t>This document provides institution-specific guidance for investigators at the University of California, San Francisco (UCSF) on how to initiate a new study record. </a:t>
            </a:r>
          </a:p>
        </p:txBody>
      </p:sp>
      <p:sp>
        <p:nvSpPr>
          <p:cNvPr id="4" name="Slide Number Placeholder 3"/>
          <p:cNvSpPr>
            <a:spLocks noGrp="1"/>
          </p:cNvSpPr>
          <p:nvPr>
            <p:ph type="sldNum" sz="quarter" idx="5"/>
          </p:nvPr>
        </p:nvSpPr>
        <p:spPr/>
        <p:txBody>
          <a:bodyPr/>
          <a:lstStyle/>
          <a:p>
            <a:fld id="{921ED7DF-93BB-4B35-947D-99E64D5163C4}" type="slidenum">
              <a:rPr lang="en-US" smtClean="0"/>
              <a:t>3</a:t>
            </a:fld>
            <a:endParaRPr lang="en-US"/>
          </a:p>
        </p:txBody>
      </p:sp>
    </p:spTree>
    <p:extLst>
      <p:ext uri="{BB962C8B-B14F-4D97-AF65-F5344CB8AC3E}">
        <p14:creationId xmlns:p14="http://schemas.microsoft.com/office/powerpoint/2010/main" val="2502551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NEW SCREEN</a:t>
            </a:r>
            <a:r>
              <a:rPr lang="en-US" baseline="0"/>
              <a:t> SHOT FOR INDICATING</a:t>
            </a:r>
            <a:endParaRPr lang="en-US"/>
          </a:p>
        </p:txBody>
      </p:sp>
      <p:sp>
        <p:nvSpPr>
          <p:cNvPr id="4" name="Slide Number Placeholder 3"/>
          <p:cNvSpPr>
            <a:spLocks noGrp="1"/>
          </p:cNvSpPr>
          <p:nvPr>
            <p:ph type="sldNum" sz="quarter" idx="10"/>
          </p:nvPr>
        </p:nvSpPr>
        <p:spPr/>
        <p:txBody>
          <a:bodyPr/>
          <a:lstStyle/>
          <a:p>
            <a:fld id="{54FD6DBA-082D-4BDD-8447-6D8F584147C4}" type="slidenum">
              <a:rPr lang="en-US" smtClean="0"/>
              <a:t>52</a:t>
            </a:fld>
            <a:endParaRPr lang="en-US"/>
          </a:p>
        </p:txBody>
      </p:sp>
    </p:spTree>
    <p:extLst>
      <p:ext uri="{BB962C8B-B14F-4D97-AF65-F5344CB8AC3E}">
        <p14:creationId xmlns:p14="http://schemas.microsoft.com/office/powerpoint/2010/main" val="769608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D6DBA-082D-4BDD-8447-6D8F584147C4}" type="slidenum">
              <a:rPr lang="en-US" smtClean="0"/>
              <a:t>53</a:t>
            </a:fld>
            <a:endParaRPr lang="en-US"/>
          </a:p>
        </p:txBody>
      </p:sp>
    </p:spTree>
    <p:extLst>
      <p:ext uri="{BB962C8B-B14F-4D97-AF65-F5344CB8AC3E}">
        <p14:creationId xmlns:p14="http://schemas.microsoft.com/office/powerpoint/2010/main" val="769608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57</a:t>
            </a:fld>
            <a:endParaRPr lang="en-US"/>
          </a:p>
        </p:txBody>
      </p:sp>
    </p:spTree>
    <p:extLst>
      <p:ext uri="{BB962C8B-B14F-4D97-AF65-F5344CB8AC3E}">
        <p14:creationId xmlns:p14="http://schemas.microsoft.com/office/powerpoint/2010/main" val="711991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60</a:t>
            </a:fld>
            <a:endParaRPr lang="en-US"/>
          </a:p>
        </p:txBody>
      </p:sp>
    </p:spTree>
    <p:extLst>
      <p:ext uri="{BB962C8B-B14F-4D97-AF65-F5344CB8AC3E}">
        <p14:creationId xmlns:p14="http://schemas.microsoft.com/office/powerpoint/2010/main" val="1117971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Alt Text: </a:t>
            </a:r>
            <a:r>
              <a:rPr lang="en-US" dirty="0"/>
              <a:t>Screenshot of Facility Contact section under Contacts and Locations module of Protocol summary page. Read text in yellow box for definition and fill the data elements accordingly.</a:t>
            </a:r>
          </a:p>
          <a:p>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61</a:t>
            </a:fld>
            <a:endParaRPr lang="en-US"/>
          </a:p>
        </p:txBody>
      </p:sp>
    </p:spTree>
    <p:extLst>
      <p:ext uri="{BB962C8B-B14F-4D97-AF65-F5344CB8AC3E}">
        <p14:creationId xmlns:p14="http://schemas.microsoft.com/office/powerpoint/2010/main" val="2063437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 Text: Screenshot of Facility Contact Backup section under Contacts and Locations module of Protocol summary page. Read text in yellow box for definition, and fill the data elements accordingly.</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21ED7DF-93BB-4B35-947D-99E64D5163C4}" type="slidenum">
              <a:rPr lang="en-US" smtClean="0"/>
              <a:t>62</a:t>
            </a:fld>
            <a:endParaRPr lang="en-US"/>
          </a:p>
        </p:txBody>
      </p:sp>
    </p:spTree>
    <p:extLst>
      <p:ext uri="{BB962C8B-B14F-4D97-AF65-F5344CB8AC3E}">
        <p14:creationId xmlns:p14="http://schemas.microsoft.com/office/powerpoint/2010/main" val="1332972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 text 1: Screenshot of the left-hand menu of the Protocol Summary page in the modernized PRS website for easy navigation.</a:t>
            </a:r>
          </a:p>
          <a:p>
            <a:r>
              <a:rPr lang="en-US" dirty="0"/>
              <a:t>Alt text 2: A screenshot to find the "definitions" link in the protocol summary sections.</a:t>
            </a:r>
          </a:p>
          <a:p>
            <a:r>
              <a:rPr lang="en-US" dirty="0">
                <a:ea typeface="Calibri"/>
                <a:cs typeface="Calibri"/>
              </a:rPr>
              <a:t>Alt text 3: </a:t>
            </a:r>
            <a:r>
              <a:rPr lang="en-US" dirty="0"/>
              <a:t>Screenshot to find the icon (</a:t>
            </a:r>
            <a:r>
              <a:rPr lang="en-US" dirty="0" err="1"/>
              <a:t>i</a:t>
            </a:r>
            <a:r>
              <a:rPr lang="en-US" dirty="0"/>
              <a:t> within a colored blue circle) for more information on data elements.</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21ED7DF-93BB-4B35-947D-99E64D5163C4}" type="slidenum">
              <a:rPr lang="en-US" smtClean="0"/>
              <a:t>63</a:t>
            </a:fld>
            <a:endParaRPr lang="en-US"/>
          </a:p>
        </p:txBody>
      </p:sp>
    </p:spTree>
    <p:extLst>
      <p:ext uri="{BB962C8B-B14F-4D97-AF65-F5344CB8AC3E}">
        <p14:creationId xmlns:p14="http://schemas.microsoft.com/office/powerpoint/2010/main" val="34452155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Indicate whether there is a plan to make </a:t>
            </a:r>
            <a:r>
              <a:rPr lang="en-US" sz="1200" b="1" i="0" u="none" strike="noStrike" kern="1200" dirty="0">
                <a:solidFill>
                  <a:schemeClr val="tx1"/>
                </a:solidFill>
                <a:effectLst/>
                <a:latin typeface="+mn-lt"/>
                <a:ea typeface="+mn-ea"/>
                <a:cs typeface="+mn-cs"/>
              </a:rPr>
              <a:t>individual participant data (IPD) </a:t>
            </a:r>
            <a:r>
              <a:rPr lang="en-US" sz="1200" b="0" i="0" u="none" strike="noStrike" kern="1200" dirty="0">
                <a:solidFill>
                  <a:schemeClr val="tx1"/>
                </a:solidFill>
                <a:effectLst/>
                <a:latin typeface="+mn-lt"/>
                <a:ea typeface="+mn-ea"/>
                <a:cs typeface="+mn-cs"/>
              </a:rPr>
              <a:t>collected in this study, including data dictionaries, available to other researchers (typically after the end of the study). IPD refers to </a:t>
            </a:r>
            <a:r>
              <a:rPr lang="en-US" sz="1200" b="0" i="1" u="none" strike="noStrike" kern="1200" dirty="0">
                <a:solidFill>
                  <a:schemeClr val="tx1"/>
                </a:solidFill>
                <a:effectLst/>
                <a:latin typeface="+mn-lt"/>
                <a:ea typeface="+mn-ea"/>
                <a:cs typeface="+mn-cs"/>
              </a:rPr>
              <a:t>deidentified</a:t>
            </a:r>
            <a:r>
              <a:rPr lang="en-US" sz="1200" b="0" i="0" u="none" strike="noStrike" kern="1200" dirty="0">
                <a:solidFill>
                  <a:schemeClr val="tx1"/>
                </a:solidFill>
                <a:effectLst/>
                <a:latin typeface="+mn-lt"/>
                <a:ea typeface="+mn-ea"/>
                <a:cs typeface="+mn-cs"/>
              </a:rPr>
              <a:t> participant-level data.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Select “Yes” or “No” only (“Undecided” is not acceptable).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Yes: There is a plan to make IPD and related data dictionaries available.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No: There is not a plan to make IPD available.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(Undecided: Do </a:t>
            </a:r>
            <a:r>
              <a:rPr lang="en-US" sz="1200" b="0" i="0" u="sng" strike="noStrike" kern="1200" dirty="0">
                <a:solidFill>
                  <a:schemeClr val="tx1"/>
                </a:solidFill>
                <a:effectLst/>
                <a:latin typeface="+mn-lt"/>
                <a:ea typeface="+mn-ea"/>
                <a:cs typeface="+mn-cs"/>
              </a:rPr>
              <a:t>not</a:t>
            </a:r>
            <a:r>
              <a:rPr lang="en-US" sz="1200" b="0" i="0" u="none" strike="noStrike" kern="1200" dirty="0">
                <a:solidFill>
                  <a:schemeClr val="tx1"/>
                </a:solidFill>
                <a:effectLst/>
                <a:latin typeface="+mn-lt"/>
                <a:ea typeface="+mn-ea"/>
                <a:cs typeface="+mn-cs"/>
              </a:rPr>
              <a:t> select undecided, this is not accepted by ICMJE journals.)</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21ED7DF-93BB-4B35-947D-99E64D5163C4}" type="slidenum">
              <a:rPr lang="en-US" smtClean="0"/>
              <a:t>64</a:t>
            </a:fld>
            <a:endParaRPr lang="en-US"/>
          </a:p>
        </p:txBody>
      </p:sp>
    </p:spTree>
    <p:extLst>
      <p:ext uri="{BB962C8B-B14F-4D97-AF65-F5344CB8AC3E}">
        <p14:creationId xmlns:p14="http://schemas.microsoft.com/office/powerpoint/2010/main" val="563313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Alt text: </a:t>
            </a:r>
            <a:endParaRPr lang="en-US" dirty="0"/>
          </a:p>
          <a:p>
            <a:r>
              <a:rPr lang="en-US" dirty="0"/>
              <a:t>Screenshot: "Plan to Share IPD" determination question if the respondent plans to share IPD with other researchers. </a:t>
            </a:r>
            <a:r>
              <a:rPr lang="en-US"/>
              <a:t>There are three options to choose from: "Yes," "No," and "Undecided."</a:t>
            </a:r>
            <a:endParaRPr lang="en-US">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21ED7DF-93BB-4B35-947D-99E64D5163C4}" type="slidenum">
              <a:rPr lang="en-US" smtClean="0"/>
              <a:t>65</a:t>
            </a:fld>
            <a:endParaRPr lang="en-US"/>
          </a:p>
        </p:txBody>
      </p:sp>
    </p:spTree>
    <p:extLst>
      <p:ext uri="{BB962C8B-B14F-4D97-AF65-F5344CB8AC3E}">
        <p14:creationId xmlns:p14="http://schemas.microsoft.com/office/powerpoint/2010/main" val="40661835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21ED7DF-93BB-4B35-947D-99E64D5163C4}" type="slidenum">
              <a:rPr lang="en-US" smtClean="0"/>
              <a:t>68</a:t>
            </a:fld>
            <a:endParaRPr lang="en-US"/>
          </a:p>
        </p:txBody>
      </p:sp>
    </p:spTree>
    <p:extLst>
      <p:ext uri="{BB962C8B-B14F-4D97-AF65-F5344CB8AC3E}">
        <p14:creationId xmlns:p14="http://schemas.microsoft.com/office/powerpoint/2010/main" val="249878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4</a:t>
            </a:fld>
            <a:endParaRPr lang="en-US"/>
          </a:p>
        </p:txBody>
      </p:sp>
    </p:spTree>
    <p:extLst>
      <p:ext uri="{BB962C8B-B14F-4D97-AF65-F5344CB8AC3E}">
        <p14:creationId xmlns:p14="http://schemas.microsoft.com/office/powerpoint/2010/main" val="737650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21ED7DF-93BB-4B35-947D-99E64D5163C4}" type="slidenum">
              <a:rPr lang="en-US" smtClean="0"/>
              <a:t>69</a:t>
            </a:fld>
            <a:endParaRPr lang="en-US"/>
          </a:p>
        </p:txBody>
      </p:sp>
    </p:spTree>
    <p:extLst>
      <p:ext uri="{BB962C8B-B14F-4D97-AF65-F5344CB8AC3E}">
        <p14:creationId xmlns:p14="http://schemas.microsoft.com/office/powerpoint/2010/main" val="6489370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10"/>
          </p:nvPr>
        </p:nvSpPr>
        <p:spPr/>
        <p:txBody>
          <a:bodyPr/>
          <a:lstStyle/>
          <a:p>
            <a:fld id="{54FD6DBA-082D-4BDD-8447-6D8F584147C4}" type="slidenum">
              <a:rPr lang="en-US" smtClean="0"/>
              <a:t>70</a:t>
            </a:fld>
            <a:endParaRPr lang="en-US"/>
          </a:p>
        </p:txBody>
      </p:sp>
    </p:spTree>
    <p:extLst>
      <p:ext uri="{BB962C8B-B14F-4D97-AF65-F5344CB8AC3E}">
        <p14:creationId xmlns:p14="http://schemas.microsoft.com/office/powerpoint/2010/main" val="40709197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a typeface="Calibri"/>
                <a:cs typeface="Calibri"/>
              </a:rPr>
              <a:t>Links – Enter links to websites that provide information that is directly related to the study protocol.</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54FD6DBA-082D-4BDD-8447-6D8F584147C4}" type="slidenum">
              <a:rPr lang="en-US" smtClean="0"/>
              <a:t>71</a:t>
            </a:fld>
            <a:endParaRPr lang="en-US"/>
          </a:p>
        </p:txBody>
      </p:sp>
    </p:spTree>
    <p:extLst>
      <p:ext uri="{BB962C8B-B14F-4D97-AF65-F5344CB8AC3E}">
        <p14:creationId xmlns:p14="http://schemas.microsoft.com/office/powerpoint/2010/main" val="41618240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Now</a:t>
            </a:r>
            <a:r>
              <a:rPr lang="en-US" baseline="0"/>
              <a:t> we’ve gone through the entire record. The Record Summary page will show us which sections still need attention. Also remember to click the Spelling link to address spelling errors and unexpanded acronyms, which may result in PRS comments if not resolved.</a:t>
            </a:r>
          </a:p>
          <a:p>
            <a:endParaRPr lang="en-US" baseline="0"/>
          </a:p>
          <a:p>
            <a:endParaRPr lang="en-US" baseline="0">
              <a:ea typeface="Calibri"/>
              <a:cs typeface="Calibri"/>
            </a:endParaRPr>
          </a:p>
          <a:p>
            <a:endParaRPr lang="en-US" baseline="0"/>
          </a:p>
        </p:txBody>
      </p:sp>
      <p:sp>
        <p:nvSpPr>
          <p:cNvPr id="4" name="Slide Number Placeholder 3"/>
          <p:cNvSpPr>
            <a:spLocks noGrp="1"/>
          </p:cNvSpPr>
          <p:nvPr>
            <p:ph type="sldNum" sz="quarter" idx="10"/>
          </p:nvPr>
        </p:nvSpPr>
        <p:spPr/>
        <p:txBody>
          <a:bodyPr/>
          <a:lstStyle/>
          <a:p>
            <a:fld id="{54FD6DBA-082D-4BDD-8447-6D8F584147C4}" type="slidenum">
              <a:rPr lang="en-US" smtClean="0"/>
              <a:t>73</a:t>
            </a:fld>
            <a:endParaRPr lang="en-US"/>
          </a:p>
        </p:txBody>
      </p:sp>
    </p:spTree>
    <p:extLst>
      <p:ext uri="{BB962C8B-B14F-4D97-AF65-F5344CB8AC3E}">
        <p14:creationId xmlns:p14="http://schemas.microsoft.com/office/powerpoint/2010/main" val="24361555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Now</a:t>
            </a:r>
            <a:r>
              <a:rPr lang="en-US" baseline="0"/>
              <a:t> we’ve gone through the entire record. The Record Summary page will show us which sections still need attention. Also remember to click the Spelling link to address spelling errors and unexpanded acronyms, which may result in PRS comments if not resolved.</a:t>
            </a:r>
          </a:p>
          <a:p>
            <a:endParaRPr lang="en-US" baseline="0"/>
          </a:p>
          <a:p>
            <a:endParaRPr lang="en-US" baseline="0"/>
          </a:p>
        </p:txBody>
      </p:sp>
      <p:sp>
        <p:nvSpPr>
          <p:cNvPr id="4" name="Slide Number Placeholder 3"/>
          <p:cNvSpPr>
            <a:spLocks noGrp="1"/>
          </p:cNvSpPr>
          <p:nvPr>
            <p:ph type="sldNum" sz="quarter" idx="10"/>
          </p:nvPr>
        </p:nvSpPr>
        <p:spPr/>
        <p:txBody>
          <a:bodyPr/>
          <a:lstStyle/>
          <a:p>
            <a:fld id="{54FD6DBA-082D-4BDD-8447-6D8F584147C4}" type="slidenum">
              <a:rPr lang="en-US" smtClean="0"/>
              <a:t>74</a:t>
            </a:fld>
            <a:endParaRPr lang="en-US"/>
          </a:p>
        </p:txBody>
      </p:sp>
    </p:spTree>
    <p:extLst>
      <p:ext uri="{BB962C8B-B14F-4D97-AF65-F5344CB8AC3E}">
        <p14:creationId xmlns:p14="http://schemas.microsoft.com/office/powerpoint/2010/main" val="24191342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 Whoever initiates the registration</a:t>
            </a:r>
            <a:r>
              <a:rPr lang="en-US" baseline="0" dirty="0"/>
              <a:t> is automatically assigned as the Record Owner, but this can be changed if needed. </a:t>
            </a:r>
            <a:r>
              <a:rPr lang="en-US" sz="1200" b="1" kern="1200" dirty="0">
                <a:solidFill>
                  <a:schemeClr val="tx1"/>
                </a:solidFill>
                <a:effectLst/>
                <a:latin typeface="+mn-lt"/>
                <a:ea typeface="+mn-ea"/>
                <a:cs typeface="+mn-cs"/>
              </a:rPr>
              <a:t>At UCSF, the Principal Investigator (PI) of the study is the Record Owner for Investigator-Initiated Trials.</a:t>
            </a:r>
            <a:endParaRPr lang="en-US" b="1" baseline="0" dirty="0"/>
          </a:p>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54FD6DBA-082D-4BDD-8447-6D8F584147C4}"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21635655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Responsible Party</a:t>
            </a:r>
          </a:p>
          <a:p>
            <a:pPr fontAlgn="base"/>
            <a:r>
              <a:rPr lang="en-US" sz="1200" kern="1200" dirty="0">
                <a:solidFill>
                  <a:schemeClr val="tx1"/>
                </a:solidFill>
                <a:effectLst/>
                <a:latin typeface="+mn-lt"/>
                <a:ea typeface="+mn-ea"/>
                <a:cs typeface="+mn-cs"/>
              </a:rPr>
              <a:t>The Responsible Party is responsible for verifying the accuracy of a study record and releasing it to ClinicalTrials.gov. At UCSF, the Responsible Party is designated as follows for Investigator-Initiated Trials:</a:t>
            </a:r>
          </a:p>
          <a:p>
            <a:pPr lvl="0" fontAlgn="base"/>
            <a:r>
              <a:rPr lang="en-US" sz="1200" b="1" kern="1200" dirty="0">
                <a:solidFill>
                  <a:schemeClr val="tx1"/>
                </a:solidFill>
                <a:effectLst/>
                <a:latin typeface="+mn-lt"/>
                <a:ea typeface="+mn-ea"/>
                <a:cs typeface="+mn-cs"/>
              </a:rPr>
              <a:t>“University of California, San Francisco” should be listed as the Sponsor and Responsible Party in most cases</a:t>
            </a:r>
            <a:r>
              <a:rPr lang="en-US" sz="1200" kern="1200" dirty="0">
                <a:solidFill>
                  <a:schemeClr val="tx1"/>
                </a:solidFill>
                <a:effectLst/>
                <a:latin typeface="+mn-lt"/>
                <a:ea typeface="+mn-ea"/>
                <a:cs typeface="+mn-cs"/>
              </a:rPr>
              <a:t> unless the Principal Investigator (PI) holds an Investigational New Drug Application (IND) or an Investigational Device Exemption (IDE) for the Clinical Trial. </a:t>
            </a:r>
          </a:p>
          <a:p>
            <a:pPr lvl="0" fontAlgn="base"/>
            <a:r>
              <a:rPr lang="en-US" sz="1200" kern="1200" dirty="0">
                <a:solidFill>
                  <a:schemeClr val="tx1"/>
                </a:solidFill>
                <a:effectLst/>
                <a:latin typeface="+mn-lt"/>
                <a:ea typeface="+mn-ea"/>
                <a:cs typeface="+mn-cs"/>
              </a:rPr>
              <a:t>If the PI holds an IND/IDE for the Clinical Trial (as the “Sponsor-Investigator”), the PI should be listed as the Sponsor and Responsible Party.</a:t>
            </a:r>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78</a:t>
            </a:fld>
            <a:endParaRPr lang="en-US"/>
          </a:p>
        </p:txBody>
      </p:sp>
    </p:spTree>
    <p:extLst>
      <p:ext uri="{BB962C8B-B14F-4D97-AF65-F5344CB8AC3E}">
        <p14:creationId xmlns:p14="http://schemas.microsoft.com/office/powerpoint/2010/main" val="27864022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Responsible Party</a:t>
            </a:r>
          </a:p>
          <a:p>
            <a:pPr fontAlgn="base"/>
            <a:r>
              <a:rPr lang="en-US" sz="1200" kern="1200" dirty="0">
                <a:solidFill>
                  <a:schemeClr val="tx1"/>
                </a:solidFill>
                <a:effectLst/>
                <a:latin typeface="+mn-lt"/>
                <a:ea typeface="+mn-ea"/>
                <a:cs typeface="+mn-cs"/>
              </a:rPr>
              <a:t>The Responsible Party is responsible for verifying the accuracy of a study record and releasing it to ClinicalTrials.gov. At UCSF, the Responsible Party is designated as follows for Investigator-Initiated Trials:</a:t>
            </a:r>
          </a:p>
          <a:p>
            <a:pPr lvl="0" fontAlgn="base"/>
            <a:r>
              <a:rPr lang="en-US" sz="1200" b="1" kern="1200" dirty="0">
                <a:solidFill>
                  <a:schemeClr val="tx1"/>
                </a:solidFill>
                <a:effectLst/>
                <a:latin typeface="+mn-lt"/>
                <a:ea typeface="+mn-ea"/>
                <a:cs typeface="+mn-cs"/>
              </a:rPr>
              <a:t>“University of California, San Francisco” should be listed as the Sponsor and Responsible Party in most cases</a:t>
            </a:r>
            <a:r>
              <a:rPr lang="en-US" sz="1200" kern="1200" dirty="0">
                <a:solidFill>
                  <a:schemeClr val="tx1"/>
                </a:solidFill>
                <a:effectLst/>
                <a:latin typeface="+mn-lt"/>
                <a:ea typeface="+mn-ea"/>
                <a:cs typeface="+mn-cs"/>
              </a:rPr>
              <a:t> unless the Principal Investigator (PI) holds an Investigational New Drug Application (IND) or an Investigational Device Exemption (IDE) for the Clinical Trial. </a:t>
            </a:r>
          </a:p>
          <a:p>
            <a:pPr lvl="0" fontAlgn="base"/>
            <a:r>
              <a:rPr lang="en-US" sz="1200" kern="1200" dirty="0">
                <a:solidFill>
                  <a:schemeClr val="tx1"/>
                </a:solidFill>
                <a:effectLst/>
                <a:latin typeface="+mn-lt"/>
                <a:ea typeface="+mn-ea"/>
                <a:cs typeface="+mn-cs"/>
              </a:rPr>
              <a:t>If the PI holds an IND/IDE for the Clinical Trial (as the “Sponsor-Investigator”), the PI should be listed as the Sponsor and Responsible Party.</a:t>
            </a:r>
            <a:endParaRPr lang="en-US" dirty="0"/>
          </a:p>
          <a:p>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79</a:t>
            </a:fld>
            <a:endParaRPr lang="en-US"/>
          </a:p>
        </p:txBody>
      </p:sp>
    </p:spTree>
    <p:extLst>
      <p:ext uri="{BB962C8B-B14F-4D97-AF65-F5344CB8AC3E}">
        <p14:creationId xmlns:p14="http://schemas.microsoft.com/office/powerpoint/2010/main" val="27858139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Responsible Party</a:t>
            </a:r>
          </a:p>
          <a:p>
            <a:pPr fontAlgn="base"/>
            <a:r>
              <a:rPr lang="en-US" sz="1200" kern="1200" dirty="0">
                <a:solidFill>
                  <a:schemeClr val="tx1"/>
                </a:solidFill>
                <a:effectLst/>
                <a:latin typeface="+mn-lt"/>
                <a:ea typeface="+mn-ea"/>
                <a:cs typeface="+mn-cs"/>
              </a:rPr>
              <a:t>The Responsible Party is responsible for verifying the accuracy of a study record and releasing it to ClinicalTrials.gov. At UCSF, the Responsible Party is designated as follows for Investigator-Initiated Trials:</a:t>
            </a:r>
          </a:p>
          <a:p>
            <a:pPr lvl="0" fontAlgn="base"/>
            <a:r>
              <a:rPr lang="en-US" sz="1200" b="1" kern="1200" dirty="0">
                <a:solidFill>
                  <a:schemeClr val="tx1"/>
                </a:solidFill>
                <a:effectLst/>
                <a:latin typeface="+mn-lt"/>
                <a:ea typeface="+mn-ea"/>
                <a:cs typeface="+mn-cs"/>
              </a:rPr>
              <a:t>“University of California, San Francisco” should be listed as the Sponsor and Responsible Party in most cases</a:t>
            </a:r>
            <a:r>
              <a:rPr lang="en-US" sz="1200" kern="1200" dirty="0">
                <a:solidFill>
                  <a:schemeClr val="tx1"/>
                </a:solidFill>
                <a:effectLst/>
                <a:latin typeface="+mn-lt"/>
                <a:ea typeface="+mn-ea"/>
                <a:cs typeface="+mn-cs"/>
              </a:rPr>
              <a:t> unless the Principal Investigator (PI) holds an Investigational New Drug Application (IND) or an Investigational Device Exemption (IDE) for the Clinical Trial. </a:t>
            </a:r>
          </a:p>
          <a:p>
            <a:pPr lvl="0" fontAlgn="base"/>
            <a:r>
              <a:rPr lang="en-US" sz="1200" kern="1200" dirty="0">
                <a:solidFill>
                  <a:schemeClr val="tx1"/>
                </a:solidFill>
                <a:effectLst/>
                <a:latin typeface="+mn-lt"/>
                <a:ea typeface="+mn-ea"/>
                <a:cs typeface="+mn-cs"/>
              </a:rPr>
              <a:t>If the PI holds an IND/IDE for the Clinical Trial (as the “Sponsor-Investigator”), the PI should be listed as the Sponsor and Responsible Party.</a:t>
            </a:r>
            <a:endParaRPr lang="en-US" dirty="0"/>
          </a:p>
          <a:p>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80</a:t>
            </a:fld>
            <a:endParaRPr lang="en-US"/>
          </a:p>
        </p:txBody>
      </p:sp>
    </p:spTree>
    <p:extLst>
      <p:ext uri="{BB962C8B-B14F-4D97-AF65-F5344CB8AC3E}">
        <p14:creationId xmlns:p14="http://schemas.microsoft.com/office/powerpoint/2010/main" val="14253956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Responsible Party</a:t>
            </a:r>
          </a:p>
          <a:p>
            <a:pPr fontAlgn="base"/>
            <a:r>
              <a:rPr lang="en-US" sz="1200" kern="1200" dirty="0">
                <a:solidFill>
                  <a:schemeClr val="tx1"/>
                </a:solidFill>
                <a:effectLst/>
                <a:latin typeface="+mn-lt"/>
                <a:ea typeface="+mn-ea"/>
                <a:cs typeface="+mn-cs"/>
              </a:rPr>
              <a:t>The Responsible Party is responsible for verifying the accuracy of a study record and releasing it to ClinicalTrials.gov. At UCSF, the Responsible Party is designated as follows for Investigator-Initiated Trials:</a:t>
            </a:r>
          </a:p>
          <a:p>
            <a:pPr lvl="0" fontAlgn="base"/>
            <a:r>
              <a:rPr lang="en-US" sz="1200" b="1" kern="1200" dirty="0">
                <a:solidFill>
                  <a:schemeClr val="tx1"/>
                </a:solidFill>
                <a:effectLst/>
                <a:latin typeface="+mn-lt"/>
                <a:ea typeface="+mn-ea"/>
                <a:cs typeface="+mn-cs"/>
              </a:rPr>
              <a:t>“University of California, San Francisco” should be listed as the Sponsor and Responsible Party in most cases</a:t>
            </a:r>
            <a:r>
              <a:rPr lang="en-US" sz="1200" kern="1200" dirty="0">
                <a:solidFill>
                  <a:schemeClr val="tx1"/>
                </a:solidFill>
                <a:effectLst/>
                <a:latin typeface="+mn-lt"/>
                <a:ea typeface="+mn-ea"/>
                <a:cs typeface="+mn-cs"/>
              </a:rPr>
              <a:t> unless the Principal Investigator (PI) holds an Investigational New Drug Application (IND) or an Investigational Device Exemption (IDE) for the Clinical Trial. </a:t>
            </a:r>
          </a:p>
          <a:p>
            <a:pPr lvl="0" fontAlgn="base"/>
            <a:r>
              <a:rPr lang="en-US" sz="1200" kern="1200" dirty="0">
                <a:solidFill>
                  <a:schemeClr val="tx1"/>
                </a:solidFill>
                <a:effectLst/>
                <a:latin typeface="+mn-lt"/>
                <a:ea typeface="+mn-ea"/>
                <a:cs typeface="+mn-cs"/>
              </a:rPr>
              <a:t>If the PI holds an IND/IDE for the Clinical Trial (as the “Sponsor-Investigator”), the PI should be listed as the Sponsor and Responsible Party.</a:t>
            </a:r>
            <a:endParaRPr lang="en-US" dirty="0"/>
          </a:p>
          <a:p>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81</a:t>
            </a:fld>
            <a:endParaRPr lang="en-US"/>
          </a:p>
        </p:txBody>
      </p:sp>
    </p:spTree>
    <p:extLst>
      <p:ext uri="{BB962C8B-B14F-4D97-AF65-F5344CB8AC3E}">
        <p14:creationId xmlns:p14="http://schemas.microsoft.com/office/powerpoint/2010/main" val="532130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Protocol Registration and Results System (PRS) User Accounts: At UCSF, the policy is to create and maintain a study record under the ClinicalTrials.gov Protocol Registration and Results System (PRS) user account of the </a:t>
            </a:r>
            <a:r>
              <a:rPr lang="en-US" b="1" dirty="0"/>
              <a:t>Principal Investigator on the IRB application</a:t>
            </a:r>
            <a:r>
              <a:rPr lang="en-US" dirty="0"/>
              <a:t>. This means that PRS accounts will be created for PIs, and PIs may share their PRS login credentials with staff, delegating the responsibility of creating and maintaining study records to research support staff.</a:t>
            </a:r>
          </a:p>
          <a:p>
            <a:endParaRPr lang="en-US" dirty="0"/>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UCSF ClinicalTrials.gov Regulatory Support Team</a:t>
            </a:r>
            <a:r>
              <a:rPr lang="en-US" sz="1200" kern="1200" dirty="0">
                <a:solidFill>
                  <a:schemeClr val="tx1"/>
                </a:solidFill>
                <a:effectLst/>
                <a:latin typeface="+mn-lt"/>
                <a:ea typeface="+mn-ea"/>
                <a:cs typeface="+mn-cs"/>
              </a:rPr>
              <a:t> within the Office of Ethics and Compliance (OEC) provides support to UCSF clinical researchers with ClinicalTrials.gov submissions and reporting. Contact </a:t>
            </a:r>
            <a:r>
              <a:rPr lang="en-US" sz="1200" u="sng" kern="1200" dirty="0">
                <a:solidFill>
                  <a:schemeClr val="tx1"/>
                </a:solidFill>
                <a:effectLst/>
                <a:latin typeface="+mn-lt"/>
                <a:ea typeface="+mn-ea"/>
                <a:cs typeface="+mn-cs"/>
                <a:hlinkClick r:id="rId3"/>
              </a:rPr>
              <a:t>CT.gov@ucsf.edu</a:t>
            </a:r>
            <a:r>
              <a:rPr lang="en-US" sz="1200" kern="1200" dirty="0">
                <a:solidFill>
                  <a:schemeClr val="tx1"/>
                </a:solidFill>
                <a:effectLst/>
                <a:latin typeface="+mn-lt"/>
                <a:ea typeface="+mn-ea"/>
                <a:cs typeface="+mn-cs"/>
              </a:rPr>
              <a:t> for assistance.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are a researcher affiliated with the </a:t>
            </a:r>
            <a:r>
              <a:rPr lang="en-US" sz="1200" b="1" kern="1200" dirty="0">
                <a:solidFill>
                  <a:schemeClr val="tx1"/>
                </a:solidFill>
                <a:effectLst/>
                <a:latin typeface="+mn-lt"/>
                <a:ea typeface="+mn-ea"/>
                <a:cs typeface="+mn-cs"/>
              </a:rPr>
              <a:t>Helen Diller Family Comprehensive Cancer Center</a:t>
            </a:r>
            <a:r>
              <a:rPr lang="en-US" sz="1200" kern="1200">
                <a:solidFill>
                  <a:schemeClr val="tx1"/>
                </a:solidFill>
                <a:effectLst/>
                <a:latin typeface="+mn-lt"/>
                <a:ea typeface="+mn-ea"/>
                <a:cs typeface="+mn-cs"/>
              </a:rPr>
              <a:t>, contact </a:t>
            </a:r>
            <a:r>
              <a:rPr lang="en-US" sz="1200" kern="1200" dirty="0">
                <a:solidFill>
                  <a:schemeClr val="tx1"/>
                </a:solidFill>
                <a:effectLst/>
                <a:latin typeface="+mn-lt"/>
                <a:ea typeface="+mn-ea"/>
                <a:cs typeface="+mn-cs"/>
              </a:rPr>
              <a:t>the HDFCCC Data Integrity and Research Compliance Team for assistance with your ClinicalTrials.gov study records at </a:t>
            </a:r>
            <a:r>
              <a:rPr lang="en-US" sz="1200" u="sng" kern="1200" dirty="0">
                <a:solidFill>
                  <a:schemeClr val="tx1"/>
                </a:solidFill>
                <a:effectLst/>
                <a:latin typeface="+mn-lt"/>
                <a:ea typeface="+mn-ea"/>
                <a:cs typeface="+mn-cs"/>
                <a:hlinkClick r:id="rId4"/>
              </a:rPr>
              <a:t>HDFCCCresearchcompliance@ucsf.edu</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FD6DBA-082D-4BDD-8447-6D8F584147C4}" type="slidenum">
              <a:rPr lang="en-US" smtClean="0"/>
              <a:t>5</a:t>
            </a:fld>
            <a:endParaRPr lang="en-US"/>
          </a:p>
        </p:txBody>
      </p:sp>
    </p:spTree>
    <p:extLst>
      <p:ext uri="{BB962C8B-B14F-4D97-AF65-F5344CB8AC3E}">
        <p14:creationId xmlns:p14="http://schemas.microsoft.com/office/powerpoint/2010/main" val="3244024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Responsible Party</a:t>
            </a:r>
          </a:p>
          <a:p>
            <a:pPr fontAlgn="base"/>
            <a:r>
              <a:rPr lang="en-US" sz="1200" kern="1200" dirty="0">
                <a:solidFill>
                  <a:schemeClr val="tx1"/>
                </a:solidFill>
                <a:effectLst/>
                <a:latin typeface="+mn-lt"/>
                <a:ea typeface="+mn-ea"/>
                <a:cs typeface="+mn-cs"/>
              </a:rPr>
              <a:t>The Responsible Party is responsible for verifying the accuracy of a study record and releasing it to ClinicalTrials.gov. At UCSF, the Responsible Party is designated as follows for Investigator-Initiated Trials:</a:t>
            </a:r>
          </a:p>
          <a:p>
            <a:pPr lvl="0" fontAlgn="base"/>
            <a:r>
              <a:rPr lang="en-US" sz="1200" b="1" kern="1200" dirty="0">
                <a:solidFill>
                  <a:schemeClr val="tx1"/>
                </a:solidFill>
                <a:effectLst/>
                <a:latin typeface="+mn-lt"/>
                <a:ea typeface="+mn-ea"/>
                <a:cs typeface="+mn-cs"/>
              </a:rPr>
              <a:t>“University of California, San Francisco” should be listed as the Sponsor and Responsible Party in most cases</a:t>
            </a:r>
            <a:r>
              <a:rPr lang="en-US" sz="1200" kern="1200" dirty="0">
                <a:solidFill>
                  <a:schemeClr val="tx1"/>
                </a:solidFill>
                <a:effectLst/>
                <a:latin typeface="+mn-lt"/>
                <a:ea typeface="+mn-ea"/>
                <a:cs typeface="+mn-cs"/>
              </a:rPr>
              <a:t> unless the Principal Investigator (PI) holds an Investigational New Drug Application (IND) or an Investigational Device Exemption (IDE) for the Clinical Trial. </a:t>
            </a:r>
          </a:p>
          <a:p>
            <a:pPr lvl="0" fontAlgn="base"/>
            <a:r>
              <a:rPr lang="en-US" sz="1200" kern="1200" dirty="0">
                <a:solidFill>
                  <a:schemeClr val="tx1"/>
                </a:solidFill>
                <a:effectLst/>
                <a:latin typeface="+mn-lt"/>
                <a:ea typeface="+mn-ea"/>
                <a:cs typeface="+mn-cs"/>
              </a:rPr>
              <a:t>If the PI holds an IND/IDE for the Clinical Trial (as the “Sponsor-Investigator”), the PI should be listed as the Sponsor and Responsible Party.</a:t>
            </a:r>
            <a:endParaRPr lang="en-US" dirty="0"/>
          </a:p>
          <a:p>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82</a:t>
            </a:fld>
            <a:endParaRPr lang="en-US"/>
          </a:p>
        </p:txBody>
      </p:sp>
    </p:spTree>
    <p:extLst>
      <p:ext uri="{BB962C8B-B14F-4D97-AF65-F5344CB8AC3E}">
        <p14:creationId xmlns:p14="http://schemas.microsoft.com/office/powerpoint/2010/main" val="5159383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Responsible Party</a:t>
            </a:r>
          </a:p>
          <a:p>
            <a:pPr fontAlgn="base"/>
            <a:r>
              <a:rPr lang="en-US" sz="1200" kern="1200" dirty="0">
                <a:solidFill>
                  <a:schemeClr val="tx1"/>
                </a:solidFill>
                <a:effectLst/>
                <a:latin typeface="+mn-lt"/>
                <a:ea typeface="+mn-ea"/>
                <a:cs typeface="+mn-cs"/>
              </a:rPr>
              <a:t>The Responsible Party is responsible for verifying the accuracy of a study record and releasing it to ClinicalTrials.gov. At UCSF, the Responsible Party is designated as follows for Investigator-Initiated Trials:</a:t>
            </a:r>
          </a:p>
          <a:p>
            <a:pPr lvl="0" fontAlgn="base"/>
            <a:r>
              <a:rPr lang="en-US" sz="1200" b="1" kern="1200" dirty="0">
                <a:solidFill>
                  <a:schemeClr val="tx1"/>
                </a:solidFill>
                <a:effectLst/>
                <a:latin typeface="+mn-lt"/>
                <a:ea typeface="+mn-ea"/>
                <a:cs typeface="+mn-cs"/>
              </a:rPr>
              <a:t>“University of California, San Francisco” should be listed as the Sponsor and Responsible Party in most cases</a:t>
            </a:r>
            <a:r>
              <a:rPr lang="en-US" sz="1200" kern="1200" dirty="0">
                <a:solidFill>
                  <a:schemeClr val="tx1"/>
                </a:solidFill>
                <a:effectLst/>
                <a:latin typeface="+mn-lt"/>
                <a:ea typeface="+mn-ea"/>
                <a:cs typeface="+mn-cs"/>
              </a:rPr>
              <a:t> unless the Principal Investigator (PI) holds an Investigational New Drug Application (IND) or an Investigational Device Exemption (IDE) for the Clinical Trial. </a:t>
            </a:r>
          </a:p>
          <a:p>
            <a:pPr lvl="0" fontAlgn="base"/>
            <a:r>
              <a:rPr lang="en-US" sz="1200" kern="1200" dirty="0">
                <a:solidFill>
                  <a:schemeClr val="tx1"/>
                </a:solidFill>
                <a:effectLst/>
                <a:latin typeface="+mn-lt"/>
                <a:ea typeface="+mn-ea"/>
                <a:cs typeface="+mn-cs"/>
              </a:rPr>
              <a:t>If the PI holds an IND/IDE for the Clinical Trial (as the “Sponsor-Investigator”), the PI should be listed as the Sponsor and Responsible Party.</a:t>
            </a:r>
            <a:endParaRPr lang="en-US" dirty="0"/>
          </a:p>
          <a:p>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83</a:t>
            </a:fld>
            <a:endParaRPr lang="en-US"/>
          </a:p>
        </p:txBody>
      </p:sp>
    </p:spTree>
    <p:extLst>
      <p:ext uri="{BB962C8B-B14F-4D97-AF65-F5344CB8AC3E}">
        <p14:creationId xmlns:p14="http://schemas.microsoft.com/office/powerpoint/2010/main" val="5903884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release the record once you’ve made your updates.</a:t>
            </a:r>
          </a:p>
          <a:p>
            <a:endParaRPr lang="en-US" dirty="0"/>
          </a:p>
          <a:p>
            <a:r>
              <a:rPr lang="en-US" sz="1200" b="1" u="sng" kern="1200" dirty="0">
                <a:solidFill>
                  <a:schemeClr val="tx1"/>
                </a:solidFill>
                <a:effectLst/>
                <a:latin typeface="+mn-lt"/>
                <a:ea typeface="+mn-ea"/>
                <a:cs typeface="+mn-cs"/>
              </a:rPr>
              <a:t>Responsible Party</a:t>
            </a:r>
          </a:p>
          <a:p>
            <a:pPr fontAlgn="base"/>
            <a:r>
              <a:rPr lang="en-US" sz="1200" kern="1200" dirty="0">
                <a:solidFill>
                  <a:schemeClr val="tx1"/>
                </a:solidFill>
                <a:effectLst/>
                <a:latin typeface="+mn-lt"/>
                <a:ea typeface="+mn-ea"/>
                <a:cs typeface="+mn-cs"/>
              </a:rPr>
              <a:t>The Responsible Party is responsible for verifying the accuracy of a study record and releasing it to ClinicalTrials.gov. At UCSF, the Responsible Party is designated as follows for Investigator-Initiated Trials:</a:t>
            </a:r>
          </a:p>
          <a:p>
            <a:pPr lvl="0" fontAlgn="base"/>
            <a:r>
              <a:rPr lang="en-US" sz="1200" b="1" kern="1200" dirty="0">
                <a:solidFill>
                  <a:schemeClr val="tx1"/>
                </a:solidFill>
                <a:effectLst/>
                <a:latin typeface="+mn-lt"/>
                <a:ea typeface="+mn-ea"/>
                <a:cs typeface="+mn-cs"/>
              </a:rPr>
              <a:t>“University of California, San Francisco” should be listed as the Sponsor and Responsible Party in most cases</a:t>
            </a:r>
            <a:r>
              <a:rPr lang="en-US" sz="1200" kern="1200" dirty="0">
                <a:solidFill>
                  <a:schemeClr val="tx1"/>
                </a:solidFill>
                <a:effectLst/>
                <a:latin typeface="+mn-lt"/>
                <a:ea typeface="+mn-ea"/>
                <a:cs typeface="+mn-cs"/>
              </a:rPr>
              <a:t> unless the Principal Investigator (PI) holds an Investigational New Drug Application (IND) or an Investigational Device Exemption (IDE) for the Clinical Trial. </a:t>
            </a:r>
          </a:p>
          <a:p>
            <a:pPr lvl="0" fontAlgn="base"/>
            <a:r>
              <a:rPr lang="en-US" sz="1200" kern="1200" dirty="0">
                <a:solidFill>
                  <a:schemeClr val="tx1"/>
                </a:solidFill>
                <a:effectLst/>
                <a:latin typeface="+mn-lt"/>
                <a:ea typeface="+mn-ea"/>
                <a:cs typeface="+mn-cs"/>
              </a:rPr>
              <a:t>If the PI holds an IND/IDE for the Clinical Trial (as the “Sponsor-Investigator”), the PI should be listed as the Sponsor and Responsible Party.</a:t>
            </a:r>
            <a:endParaRPr lang="en-US" dirty="0"/>
          </a:p>
          <a:p>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84</a:t>
            </a:fld>
            <a:endParaRPr lang="en-US"/>
          </a:p>
        </p:txBody>
      </p:sp>
    </p:spTree>
    <p:extLst>
      <p:ext uri="{BB962C8B-B14F-4D97-AF65-F5344CB8AC3E}">
        <p14:creationId xmlns:p14="http://schemas.microsoft.com/office/powerpoint/2010/main" val="27562007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asked to check a box confirming that you’ve completed all required actions and that the information provided is accurate to the best of your knowledge. To proceed, click the “Yes, Release” button to submit the record for review. Once submitted, the study will undergo PRS review, which typically takes 2–5 business days, but may take up to 30 days if the update includes results.</a:t>
            </a:r>
          </a:p>
          <a:p>
            <a:endParaRPr lang="en-US" dirty="0"/>
          </a:p>
          <a:p>
            <a:r>
              <a:rPr lang="en-US" sz="1200" b="1" u="sng" kern="1200" dirty="0">
                <a:solidFill>
                  <a:schemeClr val="tx1"/>
                </a:solidFill>
                <a:effectLst/>
                <a:latin typeface="+mn-lt"/>
                <a:ea typeface="+mn-ea"/>
                <a:cs typeface="+mn-cs"/>
              </a:rPr>
              <a:t>Responsible Party</a:t>
            </a:r>
          </a:p>
          <a:p>
            <a:pPr fontAlgn="base"/>
            <a:r>
              <a:rPr lang="en-US" sz="1200" kern="1200" dirty="0">
                <a:solidFill>
                  <a:schemeClr val="tx1"/>
                </a:solidFill>
                <a:effectLst/>
                <a:latin typeface="+mn-lt"/>
                <a:ea typeface="+mn-ea"/>
                <a:cs typeface="+mn-cs"/>
              </a:rPr>
              <a:t>The Responsible Party is responsible for verifying the accuracy of a study record and releasing it to ClinicalTrials.gov. At UCSF, the Responsible Party is designated as follows for Investigator-Initiated Trials:</a:t>
            </a:r>
          </a:p>
          <a:p>
            <a:pPr lvl="0" fontAlgn="base"/>
            <a:r>
              <a:rPr lang="en-US" sz="1200" b="1" kern="1200" dirty="0">
                <a:solidFill>
                  <a:schemeClr val="tx1"/>
                </a:solidFill>
                <a:effectLst/>
                <a:latin typeface="+mn-lt"/>
                <a:ea typeface="+mn-ea"/>
                <a:cs typeface="+mn-cs"/>
              </a:rPr>
              <a:t>“University of California, San Francisco” should be listed as the Sponsor and Responsible Party in most cases</a:t>
            </a:r>
            <a:r>
              <a:rPr lang="en-US" sz="1200" kern="1200" dirty="0">
                <a:solidFill>
                  <a:schemeClr val="tx1"/>
                </a:solidFill>
                <a:effectLst/>
                <a:latin typeface="+mn-lt"/>
                <a:ea typeface="+mn-ea"/>
                <a:cs typeface="+mn-cs"/>
              </a:rPr>
              <a:t> unless the Principal Investigator (PI) holds an Investigational New Drug Application (IND) or an Investigational Device Exemption (IDE) for the Clinical Trial. </a:t>
            </a:r>
          </a:p>
          <a:p>
            <a:pPr lvl="0" fontAlgn="base"/>
            <a:r>
              <a:rPr lang="en-US" sz="1200" kern="1200" dirty="0">
                <a:solidFill>
                  <a:schemeClr val="tx1"/>
                </a:solidFill>
                <a:effectLst/>
                <a:latin typeface="+mn-lt"/>
                <a:ea typeface="+mn-ea"/>
                <a:cs typeface="+mn-cs"/>
              </a:rPr>
              <a:t>If the PI holds an IND/IDE for the Clinical Trial (as the “Sponsor-Investigator”), the PI should be listed as the Sponsor and Responsible Party.</a:t>
            </a:r>
            <a:endParaRPr lang="en-US" dirty="0"/>
          </a:p>
          <a:p>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85</a:t>
            </a:fld>
            <a:endParaRPr lang="en-US"/>
          </a:p>
        </p:txBody>
      </p:sp>
    </p:spTree>
    <p:extLst>
      <p:ext uri="{BB962C8B-B14F-4D97-AF65-F5344CB8AC3E}">
        <p14:creationId xmlns:p14="http://schemas.microsoft.com/office/powerpoint/2010/main" val="20202695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Additionally, RPs and Record Owners will receive emails every 6 months about records with Problems. Lack of updating of the Verification Date is a very common problem.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UCSF Office of Ethics and Compliance also sends regular emails about problem records to ensure compliance with your ClinicalTrials.gov study record, using PROCoM (developed at UCLA).</a:t>
            </a:r>
            <a:endParaRPr lang="en-US" dirty="0"/>
          </a:p>
        </p:txBody>
      </p:sp>
      <p:sp>
        <p:nvSpPr>
          <p:cNvPr id="4" name="Slide Number Placeholder 3"/>
          <p:cNvSpPr>
            <a:spLocks noGrp="1"/>
          </p:cNvSpPr>
          <p:nvPr>
            <p:ph type="sldNum" sz="quarter" idx="10"/>
          </p:nvPr>
        </p:nvSpPr>
        <p:spPr/>
        <p:txBody>
          <a:bodyPr/>
          <a:lstStyle/>
          <a:p>
            <a:fld id="{921ED7DF-93BB-4B35-947D-99E64D5163C4}" type="slidenum">
              <a:rPr lang="en-US" smtClean="0"/>
              <a:t>90</a:t>
            </a:fld>
            <a:endParaRPr lang="en-US"/>
          </a:p>
        </p:txBody>
      </p:sp>
    </p:spTree>
    <p:extLst>
      <p:ext uri="{BB962C8B-B14F-4D97-AF65-F5344CB8AC3E}">
        <p14:creationId xmlns:p14="http://schemas.microsoft.com/office/powerpoint/2010/main" val="9493103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a:t>Based on the information entered during trial registration, the system will evaluate and categorize the study as one of the following:</a:t>
            </a:r>
          </a:p>
          <a:p>
            <a:pPr>
              <a:defRPr/>
            </a:pPr>
            <a:r>
              <a:rPr lang="en-US"/>
              <a:t>- An Applicable Clinical Trial (ACT) for which results reporting is legally required (as illustrated in the image).</a:t>
            </a:r>
            <a:br>
              <a:rPr lang="en-US"/>
            </a:br>
            <a:r>
              <a:rPr lang="en-US"/>
              <a:t> - A Non-ACT, where results are not legally mandated; however, reporting may still be required by NIH policy (if funded by NIH) or by other funders' policies.</a:t>
            </a:r>
            <a:br>
              <a:rPr lang="en-US"/>
            </a:br>
            <a:r>
              <a:rPr lang="en-US"/>
              <a:t> - For older trials, the system may label them as "Probable ACT" or "Probable Non-ACT" based on available data.</a:t>
            </a:r>
          </a:p>
          <a:p>
            <a:pPr>
              <a:defRPr/>
            </a:pPr>
            <a:r>
              <a:rPr lang="en-US"/>
              <a:t>Note: The system does not generate reminder flags for NIH-funded trials.</a:t>
            </a:r>
            <a:endParaRPr lang="en-US">
              <a:ea typeface="Calibri"/>
              <a:cs typeface="Calibri"/>
            </a:endParaRPr>
          </a:p>
          <a:p>
            <a:pPr marL="0" marR="0" lvl="0" indent="0" algn="l" defTabSz="914400">
              <a:lnSpc>
                <a:spcPct val="100000"/>
              </a:lnSpc>
              <a:spcBef>
                <a:spcPts val="0"/>
              </a:spcBef>
              <a:spcAft>
                <a:spcPts val="0"/>
              </a:spcAft>
              <a:buClrTx/>
              <a:buSzTx/>
              <a:buFontTx/>
              <a:buNone/>
              <a:tabLst/>
              <a:defRPr/>
            </a:pPr>
            <a:endParaRPr lang="en-US">
              <a:solidFill>
                <a:schemeClr val="tx1"/>
              </a:solidFill>
              <a:ea typeface="Calibri"/>
              <a:cs typeface="Calibri"/>
            </a:endParaRPr>
          </a:p>
        </p:txBody>
      </p:sp>
      <p:sp>
        <p:nvSpPr>
          <p:cNvPr id="4" name="Slide Number Placeholder 3"/>
          <p:cNvSpPr>
            <a:spLocks noGrp="1"/>
          </p:cNvSpPr>
          <p:nvPr>
            <p:ph type="sldNum" sz="quarter" idx="10"/>
          </p:nvPr>
        </p:nvSpPr>
        <p:spPr/>
        <p:txBody>
          <a:bodyPr/>
          <a:lstStyle/>
          <a:p>
            <a:fld id="{921ED7DF-93BB-4B35-947D-99E64D5163C4}" type="slidenum">
              <a:rPr lang="en-US" smtClean="0"/>
              <a:t>91</a:t>
            </a:fld>
            <a:endParaRPr lang="en-US"/>
          </a:p>
        </p:txBody>
      </p:sp>
    </p:spTree>
    <p:extLst>
      <p:ext uri="{BB962C8B-B14F-4D97-AF65-F5344CB8AC3E}">
        <p14:creationId xmlns:p14="http://schemas.microsoft.com/office/powerpoint/2010/main" val="9243472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92</a:t>
            </a:fld>
            <a:endParaRPr lang="en-US"/>
          </a:p>
        </p:txBody>
      </p:sp>
    </p:spTree>
    <p:extLst>
      <p:ext uri="{BB962C8B-B14F-4D97-AF65-F5344CB8AC3E}">
        <p14:creationId xmlns:p14="http://schemas.microsoft.com/office/powerpoint/2010/main" val="40310998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93</a:t>
            </a:fld>
            <a:endParaRPr lang="en-US"/>
          </a:p>
        </p:txBody>
      </p:sp>
    </p:spTree>
    <p:extLst>
      <p:ext uri="{BB962C8B-B14F-4D97-AF65-F5344CB8AC3E}">
        <p14:creationId xmlns:p14="http://schemas.microsoft.com/office/powerpoint/2010/main" val="2099117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Clinical Trials (all phases and intervention types) </a:t>
            </a:r>
            <a:r>
              <a:rPr lang="en-US" b="1" dirty="0"/>
              <a:t>must</a:t>
            </a:r>
            <a:r>
              <a:rPr lang="en-US" dirty="0"/>
              <a:t> </a:t>
            </a:r>
            <a:r>
              <a:rPr lang="en-US" b="1" dirty="0"/>
              <a:t>be registered </a:t>
            </a:r>
            <a:r>
              <a:rPr lang="en-US" b="1" i="1" dirty="0"/>
              <a:t>before</a:t>
            </a:r>
            <a:r>
              <a:rPr lang="en-US" b="1" dirty="0"/>
              <a:t> enrolling the first participant </a:t>
            </a:r>
            <a:r>
              <a:rPr lang="en-US" dirty="0"/>
              <a:t>according to the UCSF Clinical Trials Registration &amp; Reporting Policy: https://</a:t>
            </a:r>
            <a:r>
              <a:rPr lang="en-US" dirty="0" err="1"/>
              <a:t>policies.ucsf.edu</a:t>
            </a:r>
            <a:r>
              <a:rPr lang="en-US" dirty="0"/>
              <a:t>/policy/400-22</a:t>
            </a:r>
          </a:p>
          <a:p>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6</a:t>
            </a:fld>
            <a:endParaRPr lang="en-US"/>
          </a:p>
        </p:txBody>
      </p:sp>
    </p:spTree>
    <p:extLst>
      <p:ext uri="{BB962C8B-B14F-4D97-AF65-F5344CB8AC3E}">
        <p14:creationId xmlns:p14="http://schemas.microsoft.com/office/powerpoint/2010/main" val="401922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8</a:t>
            </a:fld>
            <a:endParaRPr lang="en-US"/>
          </a:p>
        </p:txBody>
      </p:sp>
    </p:spTree>
    <p:extLst>
      <p:ext uri="{BB962C8B-B14F-4D97-AF65-F5344CB8AC3E}">
        <p14:creationId xmlns:p14="http://schemas.microsoft.com/office/powerpoint/2010/main" val="776424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fontAlgn="base"/>
            <a:r>
              <a:rPr lang="en-US" sz="1200" b="1" kern="1200" dirty="0">
                <a:solidFill>
                  <a:schemeClr val="tx1"/>
                </a:solidFill>
                <a:effectLst/>
                <a:latin typeface="+mn-lt"/>
                <a:ea typeface="+mn-ea"/>
                <a:cs typeface="+mn-cs"/>
              </a:rPr>
              <a:t>Unique Protocol ID: </a:t>
            </a:r>
            <a:r>
              <a:rPr lang="en-US" sz="1200" kern="1200" dirty="0">
                <a:solidFill>
                  <a:schemeClr val="tx1"/>
                </a:solidFill>
                <a:effectLst/>
                <a:latin typeface="+mn-lt"/>
                <a:ea typeface="+mn-ea"/>
                <a:cs typeface="+mn-cs"/>
              </a:rPr>
              <a:t> At UCSF, enter the Organization's Unique Protocol ID as follows: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For grant-funded projects, use the Sponsor-issued grant or award number</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For industry-funded projects, use the Sponsor’s protocol ID number</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For cancer center projects, the Helen Diller Family Comprehensive Cancer Center (HDFCCC) ID is assigned by the Protocol Review and Monitoring Committee (PRMC) as the unique protocol ID number</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For all others, if no other unique identifier assigned by funder is available, use Institutional Review Board (IRB) study number (YY-XXXXX)</a:t>
            </a:r>
          </a:p>
        </p:txBody>
      </p:sp>
      <p:sp>
        <p:nvSpPr>
          <p:cNvPr id="4" name="Slide Number Placeholder 3"/>
          <p:cNvSpPr>
            <a:spLocks noGrp="1"/>
          </p:cNvSpPr>
          <p:nvPr>
            <p:ph type="sldNum" sz="quarter" idx="10"/>
          </p:nvPr>
        </p:nvSpPr>
        <p:spPr/>
        <p:txBody>
          <a:bodyPr/>
          <a:lstStyle/>
          <a:p>
            <a:fld id="{54FD6DBA-082D-4BDD-8447-6D8F584147C4}" type="slidenum">
              <a:rPr lang="en-US" smtClean="0"/>
              <a:t>9</a:t>
            </a:fld>
            <a:endParaRPr lang="en-US"/>
          </a:p>
        </p:txBody>
      </p:sp>
    </p:spTree>
    <p:extLst>
      <p:ext uri="{BB962C8B-B14F-4D97-AF65-F5344CB8AC3E}">
        <p14:creationId xmlns:p14="http://schemas.microsoft.com/office/powerpoint/2010/main" val="1420996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ED7DF-93BB-4B35-947D-99E64D5163C4}" type="slidenum">
              <a:rPr lang="en-US" smtClean="0"/>
              <a:t>10</a:t>
            </a:fld>
            <a:endParaRPr lang="en-US"/>
          </a:p>
        </p:txBody>
      </p:sp>
    </p:spTree>
    <p:extLst>
      <p:ext uri="{BB962C8B-B14F-4D97-AF65-F5344CB8AC3E}">
        <p14:creationId xmlns:p14="http://schemas.microsoft.com/office/powerpoint/2010/main" val="205572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7CE687-E5F9-4C50-BDCE-17E28D884265}"/>
              </a:ext>
            </a:extLst>
          </p:cNvPr>
          <p:cNvSpPr/>
          <p:nvPr userDrawn="1"/>
        </p:nvSpPr>
        <p:spPr>
          <a:xfrm>
            <a:off x="0" y="-1"/>
            <a:ext cx="12191999" cy="5156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48492D-4B55-41F6-9B2D-0A0564442E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D55525-3FA0-4491-BB3F-AD8E91956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AAF-9135-47CC-A1D8-0DE66E050177}"/>
              </a:ext>
            </a:extLst>
          </p:cNvPr>
          <p:cNvSpPr>
            <a:spLocks noGrp="1"/>
          </p:cNvSpPr>
          <p:nvPr>
            <p:ph type="dt" sz="half" idx="10"/>
          </p:nvPr>
        </p:nvSpPr>
        <p:spPr>
          <a:xfrm>
            <a:off x="838200" y="6356351"/>
            <a:ext cx="2743200" cy="365125"/>
          </a:xfrm>
          <a:prstGeom prst="rect">
            <a:avLst/>
          </a:prstGeom>
        </p:spPr>
        <p:txBody>
          <a:bodyPr/>
          <a:lstStyle/>
          <a:p>
            <a:fld id="{813F1DC9-0A44-4BD6-B1C5-0231D3727DBA}" type="datetimeFigureOut">
              <a:rPr lang="en-US" smtClean="0"/>
              <a:t>1/8/2026</a:t>
            </a:fld>
            <a:endParaRPr lang="en-US"/>
          </a:p>
        </p:txBody>
      </p:sp>
      <p:sp>
        <p:nvSpPr>
          <p:cNvPr id="5" name="Footer Placeholder 4">
            <a:extLst>
              <a:ext uri="{FF2B5EF4-FFF2-40B4-BE49-F238E27FC236}">
                <a16:creationId xmlns:a16="http://schemas.microsoft.com/office/drawing/2014/main" id="{7D57F1FA-EBE9-47DC-9506-7413E3ED7A3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80C9545-AD4E-49DA-9264-859A8D1E09E3}"/>
              </a:ext>
            </a:extLst>
          </p:cNvPr>
          <p:cNvSpPr>
            <a:spLocks noGrp="1"/>
          </p:cNvSpPr>
          <p:nvPr>
            <p:ph type="sldNum" sz="quarter" idx="12"/>
          </p:nvPr>
        </p:nvSpPr>
        <p:spPr>
          <a:xfrm>
            <a:off x="8610600" y="6356351"/>
            <a:ext cx="2743200" cy="365125"/>
          </a:xfrm>
          <a:prstGeom prst="rect">
            <a:avLst/>
          </a:prstGeom>
        </p:spPr>
        <p:txBody>
          <a:bodyPr/>
          <a:lstStyle/>
          <a:p>
            <a:fld id="{F130C59C-3771-40D4-BF50-3968077A49AF}" type="slidenum">
              <a:rPr lang="en-US" smtClean="0"/>
              <a:t>‹#›</a:t>
            </a:fld>
            <a:endParaRPr lang="en-US"/>
          </a:p>
        </p:txBody>
      </p:sp>
    </p:spTree>
    <p:extLst>
      <p:ext uri="{BB962C8B-B14F-4D97-AF65-F5344CB8AC3E}">
        <p14:creationId xmlns:p14="http://schemas.microsoft.com/office/powerpoint/2010/main" val="16752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2E695-2323-43EA-A563-D5392DB93D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4CAF4-E65C-4E2A-97E9-A077629AE9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C89610-ABE8-43EE-B69C-0D9E4E8547D1}"/>
              </a:ext>
            </a:extLst>
          </p:cNvPr>
          <p:cNvSpPr>
            <a:spLocks noGrp="1"/>
          </p:cNvSpPr>
          <p:nvPr>
            <p:ph type="dt" sz="half" idx="10"/>
          </p:nvPr>
        </p:nvSpPr>
        <p:spPr>
          <a:xfrm>
            <a:off x="838200" y="6356351"/>
            <a:ext cx="2743200" cy="365125"/>
          </a:xfrm>
          <a:prstGeom prst="rect">
            <a:avLst/>
          </a:prstGeom>
        </p:spPr>
        <p:txBody>
          <a:bodyPr/>
          <a:lstStyle/>
          <a:p>
            <a:fld id="{813F1DC9-0A44-4BD6-B1C5-0231D3727DBA}" type="datetimeFigureOut">
              <a:rPr lang="en-US" smtClean="0"/>
              <a:t>1/8/2026</a:t>
            </a:fld>
            <a:endParaRPr lang="en-US"/>
          </a:p>
        </p:txBody>
      </p:sp>
      <p:sp>
        <p:nvSpPr>
          <p:cNvPr id="5" name="Footer Placeholder 4">
            <a:extLst>
              <a:ext uri="{FF2B5EF4-FFF2-40B4-BE49-F238E27FC236}">
                <a16:creationId xmlns:a16="http://schemas.microsoft.com/office/drawing/2014/main" id="{B433D14E-F804-44C1-AB38-34DB8276E3C5}"/>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442ADF2-3DEB-4CF2-8BC6-9F73E49AFB69}"/>
              </a:ext>
            </a:extLst>
          </p:cNvPr>
          <p:cNvSpPr>
            <a:spLocks noGrp="1"/>
          </p:cNvSpPr>
          <p:nvPr>
            <p:ph type="sldNum" sz="quarter" idx="12"/>
          </p:nvPr>
        </p:nvSpPr>
        <p:spPr>
          <a:xfrm>
            <a:off x="8610600" y="6356351"/>
            <a:ext cx="2743200" cy="365125"/>
          </a:xfrm>
          <a:prstGeom prst="rect">
            <a:avLst/>
          </a:prstGeom>
        </p:spPr>
        <p:txBody>
          <a:bodyPr/>
          <a:lstStyle/>
          <a:p>
            <a:fld id="{F130C59C-3771-40D4-BF50-3968077A49AF}" type="slidenum">
              <a:rPr lang="en-US" smtClean="0"/>
              <a:t>‹#›</a:t>
            </a:fld>
            <a:endParaRPr lang="en-US"/>
          </a:p>
        </p:txBody>
      </p:sp>
    </p:spTree>
    <p:extLst>
      <p:ext uri="{BB962C8B-B14F-4D97-AF65-F5344CB8AC3E}">
        <p14:creationId xmlns:p14="http://schemas.microsoft.com/office/powerpoint/2010/main" val="3184022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0A7218E-395A-4EC8-B2CC-FA71FAAD1041}"/>
              </a:ext>
            </a:extLst>
          </p:cNvPr>
          <p:cNvSpPr/>
          <p:nvPr userDrawn="1"/>
        </p:nvSpPr>
        <p:spPr>
          <a:xfrm>
            <a:off x="0" y="-1"/>
            <a:ext cx="12191999" cy="5156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C4FDFD-85A2-42AB-9E36-7CB09D43E5FA}"/>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6B6D0C-2AEB-4D26-9460-2DF13FCB2057}"/>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A44213-98F4-4AD7-B93B-226D7C054D24}"/>
              </a:ext>
            </a:extLst>
          </p:cNvPr>
          <p:cNvSpPr>
            <a:spLocks noGrp="1"/>
          </p:cNvSpPr>
          <p:nvPr>
            <p:ph type="dt" sz="half" idx="10"/>
          </p:nvPr>
        </p:nvSpPr>
        <p:spPr>
          <a:xfrm>
            <a:off x="838200" y="6356351"/>
            <a:ext cx="2743200" cy="365125"/>
          </a:xfrm>
          <a:prstGeom prst="rect">
            <a:avLst/>
          </a:prstGeom>
        </p:spPr>
        <p:txBody>
          <a:bodyPr/>
          <a:lstStyle/>
          <a:p>
            <a:fld id="{813F1DC9-0A44-4BD6-B1C5-0231D3727DBA}" type="datetimeFigureOut">
              <a:rPr lang="en-US" smtClean="0"/>
              <a:t>1/8/2026</a:t>
            </a:fld>
            <a:endParaRPr lang="en-US"/>
          </a:p>
        </p:txBody>
      </p:sp>
      <p:sp>
        <p:nvSpPr>
          <p:cNvPr id="5" name="Footer Placeholder 4">
            <a:extLst>
              <a:ext uri="{FF2B5EF4-FFF2-40B4-BE49-F238E27FC236}">
                <a16:creationId xmlns:a16="http://schemas.microsoft.com/office/drawing/2014/main" id="{09E3F402-E776-4461-859B-3E32064C7CC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4310ED-6CAD-449A-82C8-0ED30A01C10A}"/>
              </a:ext>
            </a:extLst>
          </p:cNvPr>
          <p:cNvSpPr>
            <a:spLocks noGrp="1"/>
          </p:cNvSpPr>
          <p:nvPr>
            <p:ph type="sldNum" sz="quarter" idx="12"/>
          </p:nvPr>
        </p:nvSpPr>
        <p:spPr>
          <a:xfrm>
            <a:off x="8610600" y="6356351"/>
            <a:ext cx="2743200" cy="365125"/>
          </a:xfrm>
          <a:prstGeom prst="rect">
            <a:avLst/>
          </a:prstGeom>
        </p:spPr>
        <p:txBody>
          <a:bodyPr/>
          <a:lstStyle/>
          <a:p>
            <a:fld id="{F130C59C-3771-40D4-BF50-3968077A49AF}" type="slidenum">
              <a:rPr lang="en-US" smtClean="0"/>
              <a:t>‹#›</a:t>
            </a:fld>
            <a:endParaRPr lang="en-US"/>
          </a:p>
        </p:txBody>
      </p:sp>
    </p:spTree>
    <p:extLst>
      <p:ext uri="{BB962C8B-B14F-4D97-AF65-F5344CB8AC3E}">
        <p14:creationId xmlns:p14="http://schemas.microsoft.com/office/powerpoint/2010/main" val="2335813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77CC-1BA4-4D4B-AC7E-0FCA7467D9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8D1800-0BCF-49DF-A44A-F05291FED650}"/>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5065A9-DB7F-488D-ACA4-C9EC82025DDA}"/>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800F5E-B856-4ADC-9C10-B69DCAC253F0}"/>
              </a:ext>
            </a:extLst>
          </p:cNvPr>
          <p:cNvSpPr>
            <a:spLocks noGrp="1"/>
          </p:cNvSpPr>
          <p:nvPr>
            <p:ph type="dt" sz="half" idx="10"/>
          </p:nvPr>
        </p:nvSpPr>
        <p:spPr>
          <a:xfrm>
            <a:off x="838200" y="6356351"/>
            <a:ext cx="2743200" cy="365125"/>
          </a:xfrm>
          <a:prstGeom prst="rect">
            <a:avLst/>
          </a:prstGeom>
        </p:spPr>
        <p:txBody>
          <a:bodyPr/>
          <a:lstStyle/>
          <a:p>
            <a:fld id="{813F1DC9-0A44-4BD6-B1C5-0231D3727DBA}" type="datetimeFigureOut">
              <a:rPr lang="en-US" smtClean="0"/>
              <a:t>1/8/2026</a:t>
            </a:fld>
            <a:endParaRPr lang="en-US"/>
          </a:p>
        </p:txBody>
      </p:sp>
      <p:sp>
        <p:nvSpPr>
          <p:cNvPr id="6" name="Footer Placeholder 5">
            <a:extLst>
              <a:ext uri="{FF2B5EF4-FFF2-40B4-BE49-F238E27FC236}">
                <a16:creationId xmlns:a16="http://schemas.microsoft.com/office/drawing/2014/main" id="{50274887-E8BE-4864-8413-56150A4BCA8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9C4ACA-8560-4A2D-BECB-628A604FFF90}"/>
              </a:ext>
            </a:extLst>
          </p:cNvPr>
          <p:cNvSpPr>
            <a:spLocks noGrp="1"/>
          </p:cNvSpPr>
          <p:nvPr>
            <p:ph type="sldNum" sz="quarter" idx="12"/>
          </p:nvPr>
        </p:nvSpPr>
        <p:spPr>
          <a:xfrm>
            <a:off x="8610600" y="6356351"/>
            <a:ext cx="2743200" cy="365125"/>
          </a:xfrm>
          <a:prstGeom prst="rect">
            <a:avLst/>
          </a:prstGeom>
        </p:spPr>
        <p:txBody>
          <a:bodyPr/>
          <a:lstStyle/>
          <a:p>
            <a:fld id="{F130C59C-3771-40D4-BF50-3968077A49AF}" type="slidenum">
              <a:rPr lang="en-US" smtClean="0"/>
              <a:t>‹#›</a:t>
            </a:fld>
            <a:endParaRPr lang="en-US"/>
          </a:p>
        </p:txBody>
      </p:sp>
    </p:spTree>
    <p:extLst>
      <p:ext uri="{BB962C8B-B14F-4D97-AF65-F5344CB8AC3E}">
        <p14:creationId xmlns:p14="http://schemas.microsoft.com/office/powerpoint/2010/main" val="63112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2DD2-9783-41E6-A87D-8DD5B1DE5118}"/>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6E9F32-AADA-4585-AE34-7186779396FC}"/>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B502D1-C42B-4FEE-8014-851D2CB17E27}"/>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581BC4-DB00-4332-B994-93F05B52B6A0}"/>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38D0EF-F75B-4970-A483-58AF5264C9FB}"/>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F49DEB-4B2B-4A15-8DFC-1515148894C7}"/>
              </a:ext>
            </a:extLst>
          </p:cNvPr>
          <p:cNvSpPr>
            <a:spLocks noGrp="1"/>
          </p:cNvSpPr>
          <p:nvPr>
            <p:ph type="dt" sz="half" idx="10"/>
          </p:nvPr>
        </p:nvSpPr>
        <p:spPr>
          <a:xfrm>
            <a:off x="838200" y="6356351"/>
            <a:ext cx="2743200" cy="365125"/>
          </a:xfrm>
          <a:prstGeom prst="rect">
            <a:avLst/>
          </a:prstGeom>
        </p:spPr>
        <p:txBody>
          <a:bodyPr/>
          <a:lstStyle/>
          <a:p>
            <a:fld id="{813F1DC9-0A44-4BD6-B1C5-0231D3727DBA}" type="datetimeFigureOut">
              <a:rPr lang="en-US" smtClean="0"/>
              <a:t>1/8/2026</a:t>
            </a:fld>
            <a:endParaRPr lang="en-US"/>
          </a:p>
        </p:txBody>
      </p:sp>
      <p:sp>
        <p:nvSpPr>
          <p:cNvPr id="8" name="Footer Placeholder 7">
            <a:extLst>
              <a:ext uri="{FF2B5EF4-FFF2-40B4-BE49-F238E27FC236}">
                <a16:creationId xmlns:a16="http://schemas.microsoft.com/office/drawing/2014/main" id="{B3196810-3207-44E0-8C0A-9F14E5E0E07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CBAABDC-8ECE-4050-9239-3E1833C8A1FC}"/>
              </a:ext>
            </a:extLst>
          </p:cNvPr>
          <p:cNvSpPr>
            <a:spLocks noGrp="1"/>
          </p:cNvSpPr>
          <p:nvPr>
            <p:ph type="sldNum" sz="quarter" idx="12"/>
          </p:nvPr>
        </p:nvSpPr>
        <p:spPr>
          <a:xfrm>
            <a:off x="8610600" y="6356351"/>
            <a:ext cx="2743200" cy="365125"/>
          </a:xfrm>
          <a:prstGeom prst="rect">
            <a:avLst/>
          </a:prstGeom>
        </p:spPr>
        <p:txBody>
          <a:bodyPr/>
          <a:lstStyle/>
          <a:p>
            <a:fld id="{F130C59C-3771-40D4-BF50-3968077A49AF}" type="slidenum">
              <a:rPr lang="en-US" smtClean="0"/>
              <a:t>‹#›</a:t>
            </a:fld>
            <a:endParaRPr lang="en-US"/>
          </a:p>
        </p:txBody>
      </p:sp>
    </p:spTree>
    <p:extLst>
      <p:ext uri="{BB962C8B-B14F-4D97-AF65-F5344CB8AC3E}">
        <p14:creationId xmlns:p14="http://schemas.microsoft.com/office/powerpoint/2010/main" val="3834869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EB1C-AE74-4EA7-BE52-F88EB04024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85CB5F-08CB-45DC-BCAB-DD822DD3A2B0}"/>
              </a:ext>
            </a:extLst>
          </p:cNvPr>
          <p:cNvSpPr>
            <a:spLocks noGrp="1"/>
          </p:cNvSpPr>
          <p:nvPr>
            <p:ph type="dt" sz="half" idx="10"/>
          </p:nvPr>
        </p:nvSpPr>
        <p:spPr>
          <a:xfrm>
            <a:off x="838200" y="6356351"/>
            <a:ext cx="2743200" cy="365125"/>
          </a:xfrm>
          <a:prstGeom prst="rect">
            <a:avLst/>
          </a:prstGeom>
        </p:spPr>
        <p:txBody>
          <a:bodyPr/>
          <a:lstStyle/>
          <a:p>
            <a:fld id="{813F1DC9-0A44-4BD6-B1C5-0231D3727DBA}" type="datetimeFigureOut">
              <a:rPr lang="en-US" smtClean="0"/>
              <a:t>1/8/2026</a:t>
            </a:fld>
            <a:endParaRPr lang="en-US"/>
          </a:p>
        </p:txBody>
      </p:sp>
      <p:sp>
        <p:nvSpPr>
          <p:cNvPr id="4" name="Footer Placeholder 3">
            <a:extLst>
              <a:ext uri="{FF2B5EF4-FFF2-40B4-BE49-F238E27FC236}">
                <a16:creationId xmlns:a16="http://schemas.microsoft.com/office/drawing/2014/main" id="{36351171-29BF-4229-9822-3B5DA2E31E95}"/>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98401EE-F6B8-43C1-A0CA-6D336627A198}"/>
              </a:ext>
            </a:extLst>
          </p:cNvPr>
          <p:cNvSpPr>
            <a:spLocks noGrp="1"/>
          </p:cNvSpPr>
          <p:nvPr>
            <p:ph type="sldNum" sz="quarter" idx="12"/>
          </p:nvPr>
        </p:nvSpPr>
        <p:spPr>
          <a:xfrm>
            <a:off x="8610600" y="6356351"/>
            <a:ext cx="2743200" cy="365125"/>
          </a:xfrm>
          <a:prstGeom prst="rect">
            <a:avLst/>
          </a:prstGeom>
        </p:spPr>
        <p:txBody>
          <a:bodyPr/>
          <a:lstStyle/>
          <a:p>
            <a:fld id="{F130C59C-3771-40D4-BF50-3968077A49AF}" type="slidenum">
              <a:rPr lang="en-US" smtClean="0"/>
              <a:t>‹#›</a:t>
            </a:fld>
            <a:endParaRPr lang="en-US"/>
          </a:p>
        </p:txBody>
      </p:sp>
    </p:spTree>
    <p:extLst>
      <p:ext uri="{BB962C8B-B14F-4D97-AF65-F5344CB8AC3E}">
        <p14:creationId xmlns:p14="http://schemas.microsoft.com/office/powerpoint/2010/main" val="289760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9FC1C1-96E8-4842-9027-DF24BB6A777C}"/>
              </a:ext>
            </a:extLst>
          </p:cNvPr>
          <p:cNvSpPr>
            <a:spLocks noGrp="1"/>
          </p:cNvSpPr>
          <p:nvPr>
            <p:ph type="dt" sz="half" idx="10"/>
          </p:nvPr>
        </p:nvSpPr>
        <p:spPr>
          <a:xfrm>
            <a:off x="838200" y="6356351"/>
            <a:ext cx="2743200" cy="365125"/>
          </a:xfrm>
          <a:prstGeom prst="rect">
            <a:avLst/>
          </a:prstGeom>
        </p:spPr>
        <p:txBody>
          <a:bodyPr/>
          <a:lstStyle/>
          <a:p>
            <a:fld id="{813F1DC9-0A44-4BD6-B1C5-0231D3727DBA}" type="datetimeFigureOut">
              <a:rPr lang="en-US" smtClean="0"/>
              <a:t>1/8/2026</a:t>
            </a:fld>
            <a:endParaRPr lang="en-US"/>
          </a:p>
        </p:txBody>
      </p:sp>
      <p:sp>
        <p:nvSpPr>
          <p:cNvPr id="3" name="Footer Placeholder 2">
            <a:extLst>
              <a:ext uri="{FF2B5EF4-FFF2-40B4-BE49-F238E27FC236}">
                <a16:creationId xmlns:a16="http://schemas.microsoft.com/office/drawing/2014/main" id="{E7EDA295-5350-4921-8D8F-9EA602333C7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FEAEFE9-FDFC-4BDD-ADB3-9452774B0FF3}"/>
              </a:ext>
            </a:extLst>
          </p:cNvPr>
          <p:cNvSpPr>
            <a:spLocks noGrp="1"/>
          </p:cNvSpPr>
          <p:nvPr>
            <p:ph type="sldNum" sz="quarter" idx="12"/>
          </p:nvPr>
        </p:nvSpPr>
        <p:spPr>
          <a:xfrm>
            <a:off x="8610600" y="6356351"/>
            <a:ext cx="2743200" cy="365125"/>
          </a:xfrm>
          <a:prstGeom prst="rect">
            <a:avLst/>
          </a:prstGeom>
        </p:spPr>
        <p:txBody>
          <a:bodyPr/>
          <a:lstStyle/>
          <a:p>
            <a:fld id="{F130C59C-3771-40D4-BF50-3968077A49AF}" type="slidenum">
              <a:rPr lang="en-US" smtClean="0"/>
              <a:t>‹#›</a:t>
            </a:fld>
            <a:endParaRPr lang="en-US"/>
          </a:p>
        </p:txBody>
      </p:sp>
    </p:spTree>
    <p:extLst>
      <p:ext uri="{BB962C8B-B14F-4D97-AF65-F5344CB8AC3E}">
        <p14:creationId xmlns:p14="http://schemas.microsoft.com/office/powerpoint/2010/main" val="108375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09600" y="1524000"/>
            <a:ext cx="13614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089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6575F4-455B-470E-98C7-697107CCE2A1}"/>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28B8FD-244D-4B46-8D2B-7A67A5B3B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26004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8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clinicaltrials.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mailto:CT.gov@ucsf.edu" TargetMode="External"/><Relationship Id="rId4" Type="http://schemas.openxmlformats.org/officeDocument/2006/relationships/hyperlink" Target="https://register.clinicaltrials.gov/"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8.xml"/><Relationship Id="rId4" Type="http://schemas.openxmlformats.org/officeDocument/2006/relationships/image" Target="../media/image59.jpeg"/></Relationships>
</file>

<file path=ppt/slides/_rels/slide5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61.jpeg"/></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 Id="rId5" Type="http://schemas.openxmlformats.org/officeDocument/2006/relationships/image" Target="../media/image68.png"/><Relationship Id="rId4"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75.png"/><Relationship Id="rId4" Type="http://schemas.openxmlformats.org/officeDocument/2006/relationships/image" Target="../media/image74.png"/></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78.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94.png"/></Relationships>
</file>

<file path=ppt/slides/_rels/slide8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9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hyperlink" Target="mailto:register@clinicaltrials.gov" TargetMode="Externa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5.xml"/><Relationship Id="rId1" Type="http://schemas.openxmlformats.org/officeDocument/2006/relationships/slideLayout" Target="../slideLayouts/slideLayout8.xml"/><Relationship Id="rId4" Type="http://schemas.openxmlformats.org/officeDocument/2006/relationships/image" Target="../media/image101.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7516" y="1109225"/>
            <a:ext cx="9963075" cy="2321911"/>
          </a:xfrm>
        </p:spPr>
        <p:txBody>
          <a:bodyPr anchor="ctr">
            <a:normAutofit/>
          </a:bodyPr>
          <a:lstStyle/>
          <a:p>
            <a:r>
              <a:rPr lang="en-US" sz="4400" b="1" dirty="0"/>
              <a:t>University of California, San Francisco ClinicalTrials.gov Registration User’s Guide</a:t>
            </a:r>
            <a:endParaRPr lang="en-US" sz="4400" b="1" dirty="0">
              <a:ea typeface="Calibri Light"/>
              <a:cs typeface="Calibri Light"/>
            </a:endParaRPr>
          </a:p>
        </p:txBody>
      </p:sp>
      <p:sp>
        <p:nvSpPr>
          <p:cNvPr id="4" name="Subtitle 3"/>
          <p:cNvSpPr>
            <a:spLocks noGrp="1"/>
          </p:cNvSpPr>
          <p:nvPr>
            <p:ph type="subTitle" idx="1"/>
          </p:nvPr>
        </p:nvSpPr>
        <p:spPr>
          <a:xfrm>
            <a:off x="7518837" y="5253474"/>
            <a:ext cx="3390900" cy="495301"/>
          </a:xfrm>
        </p:spPr>
        <p:txBody>
          <a:bodyPr vert="horz" lIns="91440" tIns="45720" rIns="91440" bIns="45720" rtlCol="0" anchor="ctr">
            <a:normAutofit fontScale="92500"/>
          </a:bodyPr>
          <a:lstStyle/>
          <a:p>
            <a:r>
              <a:rPr lang="en-US" dirty="0"/>
              <a:t>Updated:  December 2025</a:t>
            </a:r>
            <a:endParaRPr lang="en-US" dirty="0">
              <a:cs typeface="Calibri"/>
            </a:endParaRPr>
          </a:p>
        </p:txBody>
      </p:sp>
      <p:pic>
        <p:nvPicPr>
          <p:cNvPr id="5" name="Graphic 4">
            <a:extLst>
              <a:ext uri="{FF2B5EF4-FFF2-40B4-BE49-F238E27FC236}">
                <a16:creationId xmlns:a16="http://schemas.microsoft.com/office/drawing/2014/main" id="{6F9AD808-4C1C-A1EC-BBAC-4AE7690439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3244" y="3777609"/>
            <a:ext cx="5965512" cy="1129393"/>
          </a:xfrm>
          <a:prstGeom prst="rect">
            <a:avLst/>
          </a:prstGeom>
        </p:spPr>
      </p:pic>
    </p:spTree>
    <p:extLst>
      <p:ext uri="{BB962C8B-B14F-4D97-AF65-F5344CB8AC3E}">
        <p14:creationId xmlns:p14="http://schemas.microsoft.com/office/powerpoint/2010/main" val="343824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90B00FA6-564C-9E95-F102-69171B71A5F5}"/>
              </a:ext>
            </a:extLst>
          </p:cNvPr>
          <p:cNvSpPr>
            <a:spLocks noGrp="1"/>
          </p:cNvSpPr>
          <p:nvPr>
            <p:ph type="title"/>
          </p:nvPr>
        </p:nvSpPr>
        <p:spPr>
          <a:xfrm>
            <a:off x="838200" y="365126"/>
            <a:ext cx="10896600" cy="1335589"/>
          </a:xfrm>
        </p:spPr>
        <p:txBody>
          <a:bodyPr>
            <a:normAutofit/>
          </a:bodyPr>
          <a:lstStyle/>
          <a:p>
            <a:r>
              <a:rPr lang="en-US">
                <a:ea typeface="Calibri Light"/>
                <a:cs typeface="Calibri Light"/>
              </a:rPr>
              <a:t>Study Identification: Study Type and Title</a:t>
            </a:r>
          </a:p>
        </p:txBody>
      </p:sp>
      <p:pic>
        <p:nvPicPr>
          <p:cNvPr id="4" name="Content Placeholder 3" descr="Fields for Study Type, with options to select either Interventional, Observational, or Expanded Access">
            <a:extLst>
              <a:ext uri="{FF2B5EF4-FFF2-40B4-BE49-F238E27FC236}">
                <a16:creationId xmlns:a16="http://schemas.microsoft.com/office/drawing/2014/main" id="{4C53DDCE-78CB-AB12-A201-97DE0266DFFB}"/>
              </a:ext>
            </a:extLst>
          </p:cNvPr>
          <p:cNvPicPr>
            <a:picLocks noGrp="1" noChangeAspect="1"/>
          </p:cNvPicPr>
          <p:nvPr>
            <p:ph idx="1"/>
          </p:nvPr>
        </p:nvPicPr>
        <p:blipFill>
          <a:blip r:embed="rId3"/>
          <a:stretch>
            <a:fillRect/>
          </a:stretch>
        </p:blipFill>
        <p:spPr>
          <a:xfrm>
            <a:off x="2581977" y="1261998"/>
            <a:ext cx="6753225" cy="3105150"/>
          </a:xfrm>
        </p:spPr>
      </p:pic>
      <p:sp>
        <p:nvSpPr>
          <p:cNvPr id="15" name="Rounded Rectangle 1">
            <a:extLst>
              <a:ext uri="{FF2B5EF4-FFF2-40B4-BE49-F238E27FC236}">
                <a16:creationId xmlns:a16="http://schemas.microsoft.com/office/drawing/2014/main" id="{0B76E4F8-25C4-623A-BD0F-B78AC15AC383}"/>
              </a:ext>
            </a:extLst>
          </p:cNvPr>
          <p:cNvSpPr/>
          <p:nvPr/>
        </p:nvSpPr>
        <p:spPr>
          <a:xfrm>
            <a:off x="262907" y="2092378"/>
            <a:ext cx="2094298" cy="1979949"/>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rPr>
              <a:t>Expanded Access records should only be created by the product manufacturer</a:t>
            </a:r>
          </a:p>
        </p:txBody>
      </p:sp>
      <p:sp>
        <p:nvSpPr>
          <p:cNvPr id="18" name="Rounded Rectangle 1">
            <a:extLst>
              <a:ext uri="{FF2B5EF4-FFF2-40B4-BE49-F238E27FC236}">
                <a16:creationId xmlns:a16="http://schemas.microsoft.com/office/drawing/2014/main" id="{3B530187-611E-7AE9-70BF-C8ED2EC8871B}"/>
              </a:ext>
            </a:extLst>
          </p:cNvPr>
          <p:cNvSpPr/>
          <p:nvPr/>
        </p:nvSpPr>
        <p:spPr>
          <a:xfrm>
            <a:off x="8682382" y="2666998"/>
            <a:ext cx="3380952" cy="139283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rPr>
              <a:t>If "Observational" is selected, you will be prompted to indicate if the study is a Patient Registry</a:t>
            </a:r>
            <a:endParaRPr lang="en-US" sz="2000" err="1">
              <a:solidFill>
                <a:schemeClr val="tx1"/>
              </a:solidFill>
              <a:ea typeface="Calibri"/>
              <a:cs typeface="Calibri"/>
            </a:endParaRPr>
          </a:p>
        </p:txBody>
      </p:sp>
      <p:pic>
        <p:nvPicPr>
          <p:cNvPr id="20" name="Picture 19" descr="Screenshot of ClinicalTrials.gov &quot;Official Title&quot; field.  Instructions are to &quot;Provide the title used in the study protocol.  Use title case.&quot;">
            <a:extLst>
              <a:ext uri="{FF2B5EF4-FFF2-40B4-BE49-F238E27FC236}">
                <a16:creationId xmlns:a16="http://schemas.microsoft.com/office/drawing/2014/main" id="{FBB825AC-601E-DA44-A426-9DB85088BE96}"/>
              </a:ext>
            </a:extLst>
          </p:cNvPr>
          <p:cNvPicPr>
            <a:picLocks noChangeAspect="1"/>
          </p:cNvPicPr>
          <p:nvPr/>
        </p:nvPicPr>
        <p:blipFill>
          <a:blip r:embed="rId4"/>
          <a:stretch>
            <a:fillRect/>
          </a:stretch>
        </p:blipFill>
        <p:spPr>
          <a:xfrm>
            <a:off x="2675823" y="4366978"/>
            <a:ext cx="7115175" cy="1771650"/>
          </a:xfrm>
          <a:prstGeom prst="rect">
            <a:avLst/>
          </a:prstGeom>
        </p:spPr>
      </p:pic>
      <p:cxnSp>
        <p:nvCxnSpPr>
          <p:cNvPr id="17" name="Straight Arrow Connector 16">
            <a:extLst>
              <a:ext uri="{FF2B5EF4-FFF2-40B4-BE49-F238E27FC236}">
                <a16:creationId xmlns:a16="http://schemas.microsoft.com/office/drawing/2014/main" id="{7A398639-8EF6-09C6-2CD7-787CDCC3D080}"/>
              </a:ext>
              <a:ext uri="{C183D7F6-B498-43B3-948B-1728B52AA6E4}">
                <adec:decorative xmlns:adec="http://schemas.microsoft.com/office/drawing/2017/decorative" val="1"/>
              </a:ext>
            </a:extLst>
          </p:cNvPr>
          <p:cNvCxnSpPr/>
          <p:nvPr/>
        </p:nvCxnSpPr>
        <p:spPr bwMode="auto">
          <a:xfrm>
            <a:off x="2357204" y="3812498"/>
            <a:ext cx="331601" cy="0"/>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Arrow Connector 18">
            <a:extLst>
              <a:ext uri="{FF2B5EF4-FFF2-40B4-BE49-F238E27FC236}">
                <a16:creationId xmlns:a16="http://schemas.microsoft.com/office/drawing/2014/main" id="{BD003839-F407-5ECF-15D3-79450BBC08AF}"/>
              </a:ext>
              <a:ext uri="{C183D7F6-B498-43B3-948B-1728B52AA6E4}">
                <adec:decorative xmlns:adec="http://schemas.microsoft.com/office/drawing/2017/decorative" val="1"/>
              </a:ext>
            </a:extLst>
          </p:cNvPr>
          <p:cNvCxnSpPr>
            <a:cxnSpLocks/>
          </p:cNvCxnSpPr>
          <p:nvPr/>
        </p:nvCxnSpPr>
        <p:spPr bwMode="auto">
          <a:xfrm flipH="1">
            <a:off x="7760476" y="2875612"/>
            <a:ext cx="917578" cy="0"/>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Rounded Rectangular Callout 8">
            <a:extLst>
              <a:ext uri="{FF2B5EF4-FFF2-40B4-BE49-F238E27FC236}">
                <a16:creationId xmlns:a16="http://schemas.microsoft.com/office/drawing/2014/main" id="{8BA74EA0-70A8-350D-BDB8-DDF7335DB937}"/>
              </a:ext>
            </a:extLst>
          </p:cNvPr>
          <p:cNvSpPr/>
          <p:nvPr/>
        </p:nvSpPr>
        <p:spPr>
          <a:xfrm rot="5400000">
            <a:off x="566024" y="4017606"/>
            <a:ext cx="1514387" cy="2106435"/>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r>
              <a:rPr lang="en-US">
                <a:solidFill>
                  <a:schemeClr val="tx1"/>
                </a:solidFill>
              </a:rPr>
              <a:t>R</a:t>
            </a:r>
            <a:r>
              <a:rPr lang="en-US" sz="2000">
                <a:solidFill>
                  <a:schemeClr val="tx1"/>
                </a:solidFill>
              </a:rPr>
              <a:t>equired by ICMJE; should be consistent with formal IRB title</a:t>
            </a:r>
            <a:endParaRPr lang="en-US" sz="2000" b="1">
              <a:solidFill>
                <a:schemeClr val="tx1"/>
              </a:solidFill>
            </a:endParaRPr>
          </a:p>
        </p:txBody>
      </p:sp>
      <p:cxnSp>
        <p:nvCxnSpPr>
          <p:cNvPr id="25" name="Straight Arrow Connector 24">
            <a:extLst>
              <a:ext uri="{FF2B5EF4-FFF2-40B4-BE49-F238E27FC236}">
                <a16:creationId xmlns:a16="http://schemas.microsoft.com/office/drawing/2014/main" id="{40E9316F-A6DC-DFFA-1959-1E0922520753}"/>
              </a:ext>
              <a:ext uri="{C183D7F6-B498-43B3-948B-1728B52AA6E4}">
                <adec:decorative xmlns:adec="http://schemas.microsoft.com/office/drawing/2017/decorative" val="1"/>
              </a:ext>
            </a:extLst>
          </p:cNvPr>
          <p:cNvCxnSpPr/>
          <p:nvPr/>
        </p:nvCxnSpPr>
        <p:spPr bwMode="auto">
          <a:xfrm>
            <a:off x="2382186" y="4596583"/>
            <a:ext cx="306618" cy="0"/>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 name="Rounded Rectangular Callout 7">
            <a:extLst>
              <a:ext uri="{FF2B5EF4-FFF2-40B4-BE49-F238E27FC236}">
                <a16:creationId xmlns:a16="http://schemas.microsoft.com/office/drawing/2014/main" id="{4ECCA1EC-99E3-D933-761F-3CB074386870}"/>
              </a:ext>
            </a:extLst>
          </p:cNvPr>
          <p:cNvSpPr/>
          <p:nvPr/>
        </p:nvSpPr>
        <p:spPr>
          <a:xfrm rot="5400000">
            <a:off x="10583680" y="3472097"/>
            <a:ext cx="457200" cy="2514600"/>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b="1">
                <a:solidFill>
                  <a:schemeClr val="tx1"/>
                </a:solidFill>
              </a:rPr>
              <a:t>IRB Approved Long Title</a:t>
            </a:r>
          </a:p>
        </p:txBody>
      </p:sp>
      <p:cxnSp>
        <p:nvCxnSpPr>
          <p:cNvPr id="28" name="Straight Arrow Connector 27">
            <a:extLst>
              <a:ext uri="{FF2B5EF4-FFF2-40B4-BE49-F238E27FC236}">
                <a16:creationId xmlns:a16="http://schemas.microsoft.com/office/drawing/2014/main" id="{8ED14FC5-0ED0-BB02-4444-B50F7ACF2BED}"/>
              </a:ext>
              <a:ext uri="{C183D7F6-B498-43B3-948B-1728B52AA6E4}">
                <adec:decorative xmlns:adec="http://schemas.microsoft.com/office/drawing/2017/decorative" val="1"/>
              </a:ext>
            </a:extLst>
          </p:cNvPr>
          <p:cNvCxnSpPr>
            <a:cxnSpLocks/>
          </p:cNvCxnSpPr>
          <p:nvPr/>
        </p:nvCxnSpPr>
        <p:spPr bwMode="auto">
          <a:xfrm flipH="1">
            <a:off x="8634901" y="4661939"/>
            <a:ext cx="917578" cy="0"/>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5" name="TextBox 34">
            <a:extLst>
              <a:ext uri="{FF2B5EF4-FFF2-40B4-BE49-F238E27FC236}">
                <a16:creationId xmlns:a16="http://schemas.microsoft.com/office/drawing/2014/main" id="{59F833AA-4861-2331-721C-9E466C341F42}"/>
              </a:ext>
            </a:extLst>
          </p:cNvPr>
          <p:cNvSpPr txBox="1"/>
          <p:nvPr/>
        </p:nvSpPr>
        <p:spPr>
          <a:xfrm>
            <a:off x="9322676" y="6169571"/>
            <a:ext cx="2743200" cy="529559"/>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i="1">
                <a:solidFill>
                  <a:schemeClr val="tx1"/>
                </a:solidFill>
              </a:rPr>
              <a:t>Guidance for Study Identification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761221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1A5D559B-751E-5808-B2B5-3BB0A7B48485}"/>
              </a:ext>
            </a:extLst>
          </p:cNvPr>
          <p:cNvSpPr>
            <a:spLocks noGrp="1"/>
          </p:cNvSpPr>
          <p:nvPr>
            <p:ph type="title"/>
          </p:nvPr>
        </p:nvSpPr>
        <p:spPr>
          <a:xfrm>
            <a:off x="838200" y="365126"/>
            <a:ext cx="10896600" cy="1335589"/>
          </a:xfrm>
        </p:spPr>
        <p:txBody>
          <a:bodyPr>
            <a:normAutofit/>
          </a:bodyPr>
          <a:lstStyle/>
          <a:p>
            <a:r>
              <a:rPr lang="en-US">
                <a:ea typeface="Calibri Light"/>
                <a:cs typeface="Calibri Light"/>
              </a:rPr>
              <a:t>Study Identification: Secondary IDs</a:t>
            </a:r>
          </a:p>
        </p:txBody>
      </p:sp>
      <p:pic>
        <p:nvPicPr>
          <p:cNvPr id="21" name="Picture 20" descr="Field for Secondary IDs.  The instructions read: &quot;These should be provided if they exist.  If the study is funded by a U.S. Federal Government agency, the grant or contract number must be included as a Secondary ID.">
            <a:extLst>
              <a:ext uri="{FF2B5EF4-FFF2-40B4-BE49-F238E27FC236}">
                <a16:creationId xmlns:a16="http://schemas.microsoft.com/office/drawing/2014/main" id="{235B9ADD-B6AB-4928-7122-05A5D31E4D03}"/>
              </a:ext>
            </a:extLst>
          </p:cNvPr>
          <p:cNvPicPr>
            <a:picLocks noChangeAspect="1"/>
          </p:cNvPicPr>
          <p:nvPr/>
        </p:nvPicPr>
        <p:blipFill>
          <a:blip r:embed="rId3"/>
          <a:stretch>
            <a:fillRect/>
          </a:stretch>
        </p:blipFill>
        <p:spPr>
          <a:xfrm>
            <a:off x="2795235" y="1536850"/>
            <a:ext cx="7162800" cy="1552575"/>
          </a:xfrm>
          <a:prstGeom prst="rect">
            <a:avLst/>
          </a:prstGeom>
        </p:spPr>
      </p:pic>
      <p:sp>
        <p:nvSpPr>
          <p:cNvPr id="30" name="Rounded Rectangle 5">
            <a:extLst>
              <a:ext uri="{FF2B5EF4-FFF2-40B4-BE49-F238E27FC236}">
                <a16:creationId xmlns:a16="http://schemas.microsoft.com/office/drawing/2014/main" id="{E8C25717-5931-C1A2-8E28-B62B4BDE37BD}"/>
              </a:ext>
            </a:extLst>
          </p:cNvPr>
          <p:cNvSpPr/>
          <p:nvPr/>
        </p:nvSpPr>
        <p:spPr>
          <a:xfrm>
            <a:off x="297763" y="1562810"/>
            <a:ext cx="2078025" cy="715089"/>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dirty="0">
                <a:solidFill>
                  <a:schemeClr val="tx1"/>
                </a:solidFill>
              </a:rPr>
              <a:t>Include Funding Agency Identifiers</a:t>
            </a:r>
          </a:p>
        </p:txBody>
      </p:sp>
      <p:cxnSp>
        <p:nvCxnSpPr>
          <p:cNvPr id="31" name="Straight Arrow Connector 30">
            <a:extLst>
              <a:ext uri="{FF2B5EF4-FFF2-40B4-BE49-F238E27FC236}">
                <a16:creationId xmlns:a16="http://schemas.microsoft.com/office/drawing/2014/main" id="{A4C95509-5370-C3E3-210D-8CF2BEF1C8EB}"/>
              </a:ext>
              <a:ext uri="{C183D7F6-B498-43B3-948B-1728B52AA6E4}">
                <adec:decorative xmlns:adec="http://schemas.microsoft.com/office/drawing/2017/decorative" val="1"/>
              </a:ext>
            </a:extLst>
          </p:cNvPr>
          <p:cNvCxnSpPr>
            <a:cxnSpLocks/>
          </p:cNvCxnSpPr>
          <p:nvPr/>
        </p:nvCxnSpPr>
        <p:spPr bwMode="auto">
          <a:xfrm>
            <a:off x="2369693" y="1745005"/>
            <a:ext cx="306618" cy="0"/>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4">
            <a:extLst>
              <a:ext uri="{FF2B5EF4-FFF2-40B4-BE49-F238E27FC236}">
                <a16:creationId xmlns:a16="http://schemas.microsoft.com/office/drawing/2014/main" id="{6C80288C-EBEC-438C-7A36-AF4BFF4F6E5E}"/>
              </a:ext>
            </a:extLst>
          </p:cNvPr>
          <p:cNvSpPr txBox="1"/>
          <p:nvPr/>
        </p:nvSpPr>
        <p:spPr>
          <a:xfrm>
            <a:off x="2002668" y="3343480"/>
            <a:ext cx="8748430" cy="1804749"/>
          </a:xfrm>
          <a:prstGeom prst="roundRect">
            <a:avLst/>
          </a:prstGeom>
          <a:solidFill>
            <a:schemeClr val="accent6">
              <a:lumMod val="40000"/>
              <a:lumOff val="6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Calibri"/>
                <a:cs typeface="Calibri"/>
              </a:rPr>
              <a:t>NOTE</a:t>
            </a:r>
            <a:r>
              <a:rPr lang="en-US" sz="2000">
                <a:ea typeface="Calibri"/>
                <a:cs typeface="Calibri"/>
              </a:rPr>
              <a:t>:  If the clinical study is funded in whole or in part by a </a:t>
            </a:r>
            <a:r>
              <a:rPr lang="en-US" sz="2000" b="1">
                <a:ea typeface="Calibri"/>
                <a:cs typeface="Calibri"/>
              </a:rPr>
              <a:t>U.S. Federal Government agenc</a:t>
            </a:r>
            <a:r>
              <a:rPr lang="en-US" sz="2000">
                <a:ea typeface="Calibri"/>
                <a:cs typeface="Calibri"/>
              </a:rPr>
              <a:t>y, the complete grant or contract number must be submitted as a Secondary ID. NIH grants should have an activity code (3 or 4 numbers and letters, such as R01), institute code (2 letters), and a 6 digit serial number. They may have a dash (-) and suffix.</a:t>
            </a:r>
          </a:p>
        </p:txBody>
      </p:sp>
      <p:pic>
        <p:nvPicPr>
          <p:cNvPr id="6" name="Picture 5" descr="Screenshot of ClinicalTrials.gov &quot;Create Record&quot; button">
            <a:extLst>
              <a:ext uri="{FF2B5EF4-FFF2-40B4-BE49-F238E27FC236}">
                <a16:creationId xmlns:a16="http://schemas.microsoft.com/office/drawing/2014/main" id="{3C7EA073-51D9-93C3-59F6-AD27FAD8743F}"/>
              </a:ext>
            </a:extLst>
          </p:cNvPr>
          <p:cNvPicPr>
            <a:picLocks noChangeAspect="1"/>
          </p:cNvPicPr>
          <p:nvPr/>
        </p:nvPicPr>
        <p:blipFill>
          <a:blip r:embed="rId4"/>
          <a:stretch>
            <a:fillRect/>
          </a:stretch>
        </p:blipFill>
        <p:spPr>
          <a:xfrm>
            <a:off x="2908409" y="5525157"/>
            <a:ext cx="4667250" cy="800100"/>
          </a:xfrm>
          <a:prstGeom prst="rect">
            <a:avLst/>
          </a:prstGeom>
        </p:spPr>
      </p:pic>
      <p:sp>
        <p:nvSpPr>
          <p:cNvPr id="8" name="Rounded Rectangle 5">
            <a:extLst>
              <a:ext uri="{FF2B5EF4-FFF2-40B4-BE49-F238E27FC236}">
                <a16:creationId xmlns:a16="http://schemas.microsoft.com/office/drawing/2014/main" id="{E3843464-B476-A69F-9974-98B5780243F8}"/>
              </a:ext>
            </a:extLst>
          </p:cNvPr>
          <p:cNvSpPr/>
          <p:nvPr/>
        </p:nvSpPr>
        <p:spPr>
          <a:xfrm>
            <a:off x="320566" y="5432673"/>
            <a:ext cx="2374839" cy="1021556"/>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pAutoFit/>
          </a:bodyPr>
          <a:lstStyle/>
          <a:p>
            <a:r>
              <a:rPr lang="en-US">
                <a:solidFill>
                  <a:schemeClr val="tx1"/>
                </a:solidFill>
              </a:rPr>
              <a:t>Click “Create Record” to create initial shell of record</a:t>
            </a:r>
          </a:p>
        </p:txBody>
      </p:sp>
      <p:cxnSp>
        <p:nvCxnSpPr>
          <p:cNvPr id="10" name="Straight Arrow Connector 9">
            <a:extLst>
              <a:ext uri="{FF2B5EF4-FFF2-40B4-BE49-F238E27FC236}">
                <a16:creationId xmlns:a16="http://schemas.microsoft.com/office/drawing/2014/main" id="{018B4C19-5286-67FB-6335-EDAADC35017D}"/>
              </a:ext>
              <a:ext uri="{C183D7F6-B498-43B3-948B-1728B52AA6E4}">
                <adec:decorative xmlns:adec="http://schemas.microsoft.com/office/drawing/2017/decorative" val="1"/>
              </a:ext>
            </a:extLst>
          </p:cNvPr>
          <p:cNvCxnSpPr/>
          <p:nvPr/>
        </p:nvCxnSpPr>
        <p:spPr bwMode="auto">
          <a:xfrm>
            <a:off x="2701158" y="5843753"/>
            <a:ext cx="364770" cy="0"/>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873049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96536A-319E-F89B-26F4-028E6E038AE2}"/>
              </a:ext>
            </a:extLst>
          </p:cNvPr>
          <p:cNvSpPr>
            <a:spLocks noGrp="1"/>
          </p:cNvSpPr>
          <p:nvPr>
            <p:ph type="title"/>
          </p:nvPr>
        </p:nvSpPr>
        <p:spPr/>
        <p:txBody>
          <a:bodyPr/>
          <a:lstStyle/>
          <a:p>
            <a:r>
              <a:rPr lang="en-US">
                <a:ea typeface="Calibri Light"/>
                <a:cs typeface="Calibri Light"/>
              </a:rPr>
              <a:t>Granting Access to the Record</a:t>
            </a:r>
          </a:p>
        </p:txBody>
      </p:sp>
      <p:pic>
        <p:nvPicPr>
          <p:cNvPr id="13" name="Picture 12" descr="A screenshot of the PRS homescreen showing how to grant users access to a record by navigating to the People dropdown and click on record owner or record access to change record owner or give user access to a record.&#10;&#10;">
            <a:extLst>
              <a:ext uri="{FF2B5EF4-FFF2-40B4-BE49-F238E27FC236}">
                <a16:creationId xmlns:a16="http://schemas.microsoft.com/office/drawing/2014/main" id="{91CCEC60-B463-4317-B0B8-398213D9E415}"/>
              </a:ext>
            </a:extLst>
          </p:cNvPr>
          <p:cNvPicPr>
            <a:picLocks noChangeAspect="1"/>
          </p:cNvPicPr>
          <p:nvPr/>
        </p:nvPicPr>
        <p:blipFill>
          <a:blip r:embed="rId3"/>
          <a:stretch>
            <a:fillRect/>
          </a:stretch>
        </p:blipFill>
        <p:spPr>
          <a:xfrm>
            <a:off x="76200" y="1380208"/>
            <a:ext cx="11963400" cy="4885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ounded Rectangle 4"/>
          <p:cNvSpPr/>
          <p:nvPr/>
        </p:nvSpPr>
        <p:spPr>
          <a:xfrm>
            <a:off x="5659373" y="1498450"/>
            <a:ext cx="4572000" cy="1152522"/>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prstClr val="black"/>
                </a:solidFill>
              </a:rPr>
              <a:t>Click on “People” dropdown:</a:t>
            </a:r>
          </a:p>
          <a:p>
            <a:endParaRPr lang="en-US">
              <a:solidFill>
                <a:prstClr val="black"/>
              </a:solidFill>
            </a:endParaRPr>
          </a:p>
          <a:p>
            <a:pPr marL="285750" indent="-285750">
              <a:buFont typeface="Arial" panose="020B0604020202020204" pitchFamily="34" charset="0"/>
              <a:buChar char="•"/>
            </a:pPr>
            <a:r>
              <a:rPr lang="en-US">
                <a:solidFill>
                  <a:prstClr val="black"/>
                </a:solidFill>
              </a:rPr>
              <a:t>To view </a:t>
            </a:r>
            <a:r>
              <a:rPr lang="en-US" b="1">
                <a:solidFill>
                  <a:prstClr val="black"/>
                </a:solidFill>
              </a:rPr>
              <a:t>Record Owner</a:t>
            </a:r>
            <a:r>
              <a:rPr lang="en-US">
                <a:solidFill>
                  <a:prstClr val="black"/>
                </a:solidFill>
              </a:rPr>
              <a:t> and</a:t>
            </a:r>
            <a:r>
              <a:rPr lang="en-US" b="1">
                <a:solidFill>
                  <a:prstClr val="black"/>
                </a:solidFill>
              </a:rPr>
              <a:t> Last Updater</a:t>
            </a:r>
            <a:endParaRPr lang="en-US" b="1">
              <a:solidFill>
                <a:prstClr val="black"/>
              </a:solidFill>
              <a:ea typeface="Calibri"/>
              <a:cs typeface="Calibri"/>
            </a:endParaRPr>
          </a:p>
          <a:p>
            <a:pPr marL="285750" indent="-285750">
              <a:buFont typeface="Arial" panose="020B0604020202020204" pitchFamily="34" charset="0"/>
              <a:buChar char="•"/>
            </a:pPr>
            <a:r>
              <a:rPr lang="en-US">
                <a:solidFill>
                  <a:prstClr val="black"/>
                </a:solidFill>
              </a:rPr>
              <a:t>To add people to </a:t>
            </a:r>
            <a:r>
              <a:rPr lang="en-US" b="1">
                <a:solidFill>
                  <a:prstClr val="black"/>
                </a:solidFill>
              </a:rPr>
              <a:t>Record Access List</a:t>
            </a:r>
            <a:endParaRPr lang="en-US" b="1">
              <a:solidFill>
                <a:prstClr val="black"/>
              </a:solidFill>
              <a:ea typeface="Calibri"/>
              <a:cs typeface="Calibri"/>
            </a:endParaRPr>
          </a:p>
        </p:txBody>
      </p:sp>
      <p:cxnSp>
        <p:nvCxnSpPr>
          <p:cNvPr id="9" name="Straight Arrow Connector 8">
            <a:extLst>
              <a:ext uri="{C183D7F6-B498-43B3-948B-1728B52AA6E4}">
                <adec:decorative xmlns:adec="http://schemas.microsoft.com/office/drawing/2017/decorative" val="1"/>
              </a:ext>
            </a:extLst>
          </p:cNvPr>
          <p:cNvCxnSpPr/>
          <p:nvPr/>
        </p:nvCxnSpPr>
        <p:spPr bwMode="auto">
          <a:xfrm>
            <a:off x="8423147" y="2650972"/>
            <a:ext cx="1178053" cy="971063"/>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Rectangle 10">
            <a:extLst>
              <a:ext uri="{C183D7F6-B498-43B3-948B-1728B52AA6E4}">
                <adec:decorative xmlns:adec="http://schemas.microsoft.com/office/drawing/2017/decorative" val="1"/>
              </a:ext>
            </a:extLst>
          </p:cNvPr>
          <p:cNvSpPr/>
          <p:nvPr/>
        </p:nvSpPr>
        <p:spPr>
          <a:xfrm>
            <a:off x="9677400" y="3490655"/>
            <a:ext cx="1107947" cy="319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4">
            <a:extLst>
              <a:ext uri="{FF2B5EF4-FFF2-40B4-BE49-F238E27FC236}">
                <a16:creationId xmlns:a16="http://schemas.microsoft.com/office/drawing/2014/main" id="{441E7D4B-6643-4808-AA38-DBF9995414E4}"/>
              </a:ext>
            </a:extLst>
          </p:cNvPr>
          <p:cNvSpPr/>
          <p:nvPr/>
        </p:nvSpPr>
        <p:spPr>
          <a:xfrm>
            <a:off x="6298250" y="5609967"/>
            <a:ext cx="5741350" cy="1248034"/>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600" dirty="0">
                <a:solidFill>
                  <a:prstClr val="black"/>
                </a:solidFill>
              </a:rPr>
              <a:t>The </a:t>
            </a:r>
            <a:r>
              <a:rPr lang="en-US" sz="1600" b="1" dirty="0">
                <a:solidFill>
                  <a:prstClr val="black"/>
                </a:solidFill>
              </a:rPr>
              <a:t>Record Owner</a:t>
            </a:r>
            <a:r>
              <a:rPr lang="en-US" sz="1600" dirty="0">
                <a:solidFill>
                  <a:prstClr val="black"/>
                </a:solidFill>
              </a:rPr>
              <a:t> is a ClinicalTrials.gov account holder who is responsible for establishing and maintaining study records on ClinicalTrials.gov, and for addressing any problems with the records. At UCSF, the Principal Investigator (PI) of the study is the Record Owner for Investigator-Initiated Trials.</a:t>
            </a:r>
          </a:p>
        </p:txBody>
      </p:sp>
      <p:cxnSp>
        <p:nvCxnSpPr>
          <p:cNvPr id="17" name="Straight Arrow Connector 16">
            <a:extLst>
              <a:ext uri="{FF2B5EF4-FFF2-40B4-BE49-F238E27FC236}">
                <a16:creationId xmlns:a16="http://schemas.microsoft.com/office/drawing/2014/main" id="{F827E622-E083-4B11-90F1-4184BBEB86E1}"/>
              </a:ext>
              <a:ext uri="{C183D7F6-B498-43B3-948B-1728B52AA6E4}">
                <adec:decorative xmlns:adec="http://schemas.microsoft.com/office/drawing/2017/decorative" val="1"/>
              </a:ext>
            </a:extLst>
          </p:cNvPr>
          <p:cNvCxnSpPr/>
          <p:nvPr/>
        </p:nvCxnSpPr>
        <p:spPr bwMode="auto">
          <a:xfrm flipV="1">
            <a:off x="6934200" y="4703380"/>
            <a:ext cx="1295400" cy="1003572"/>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534377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92C645-066C-01B0-8CB9-27A9788EFFE6}"/>
              </a:ext>
            </a:extLst>
          </p:cNvPr>
          <p:cNvSpPr>
            <a:spLocks noGrp="1"/>
          </p:cNvSpPr>
          <p:nvPr>
            <p:ph type="title"/>
          </p:nvPr>
        </p:nvSpPr>
        <p:spPr>
          <a:xfrm>
            <a:off x="117614" y="-189809"/>
            <a:ext cx="10515600" cy="1325563"/>
          </a:xfrm>
        </p:spPr>
        <p:txBody>
          <a:bodyPr/>
          <a:lstStyle/>
          <a:p>
            <a:r>
              <a:rPr lang="en-US">
                <a:ea typeface="Calibri Light"/>
                <a:cs typeface="Calibri Light"/>
              </a:rPr>
              <a:t>Record Access</a:t>
            </a:r>
            <a:endParaRPr lang="en-US"/>
          </a:p>
        </p:txBody>
      </p:sp>
      <p:pic>
        <p:nvPicPr>
          <p:cNvPr id="5" name="Picture 4" descr="A screenshot of the PRS homescreen showing how to grant users access to a record by searching the user list.">
            <a:extLst>
              <a:ext uri="{FF2B5EF4-FFF2-40B4-BE49-F238E27FC236}">
                <a16:creationId xmlns:a16="http://schemas.microsoft.com/office/drawing/2014/main" id="{C693A64B-3B38-4D25-8CD0-FC50A3BFA8E7}"/>
              </a:ext>
            </a:extLst>
          </p:cNvPr>
          <p:cNvPicPr>
            <a:picLocks noChangeAspect="1"/>
          </p:cNvPicPr>
          <p:nvPr/>
        </p:nvPicPr>
        <p:blipFill>
          <a:blip r:embed="rId2"/>
          <a:stretch>
            <a:fillRect/>
          </a:stretch>
        </p:blipFill>
        <p:spPr>
          <a:xfrm>
            <a:off x="114300" y="838200"/>
            <a:ext cx="11963400" cy="4885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F05FE2D2-6DB4-FC30-2052-E2AC158CB8E8}"/>
              </a:ext>
            </a:extLst>
          </p:cNvPr>
          <p:cNvSpPr txBox="1"/>
          <p:nvPr/>
        </p:nvSpPr>
        <p:spPr>
          <a:xfrm>
            <a:off x="3133550" y="836322"/>
            <a:ext cx="9057100" cy="1464231"/>
          </a:xfrm>
          <a:prstGeom prst="roundRect">
            <a:avLst/>
          </a:prstGeom>
          <a:solidFill>
            <a:srgbClr val="FFFFCC"/>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Calibri"/>
                <a:cs typeface="Calibri"/>
              </a:rPr>
              <a:t>The Record Owner (study PI) can share access with the co-PIs, as needed. The Record Owner is the primary contact for the record. Only an administrator can change the Record Owner.</a:t>
            </a:r>
            <a:br>
              <a:rPr lang="en-US" sz="1600" dirty="0">
                <a:ea typeface="Calibri"/>
                <a:cs typeface="Calibri"/>
              </a:rPr>
            </a:br>
            <a:endParaRPr lang="en-US" sz="1600" dirty="0">
              <a:ea typeface="Calibri"/>
              <a:cs typeface="Calibri"/>
            </a:endParaRPr>
          </a:p>
          <a:p>
            <a:r>
              <a:rPr lang="en-US" sz="1600" dirty="0">
                <a:ea typeface="Calibri"/>
                <a:cs typeface="Calibri"/>
              </a:rPr>
              <a:t>The Record Owner is responsible for accuracy and veracity of the record, and for ensuring proper maintenance. </a:t>
            </a:r>
          </a:p>
        </p:txBody>
      </p:sp>
      <p:pic>
        <p:nvPicPr>
          <p:cNvPr id="13" name="Picture 12" descr="Screenshot of ClinicalTrials.gov &quot;Record Access&quot; field.  Instructions read: &quot;By default, a record is only accessible to the Record Owner and the Administrators for an organization.  To give access to additional users, select one or more from the User List below.">
            <a:extLst>
              <a:ext uri="{FF2B5EF4-FFF2-40B4-BE49-F238E27FC236}">
                <a16:creationId xmlns:a16="http://schemas.microsoft.com/office/drawing/2014/main" id="{B8A33E1F-AA22-4D0B-A02F-00994DE2E509}"/>
              </a:ext>
            </a:extLst>
          </p:cNvPr>
          <p:cNvPicPr>
            <a:picLocks noChangeAspect="1"/>
          </p:cNvPicPr>
          <p:nvPr/>
        </p:nvPicPr>
        <p:blipFill>
          <a:blip r:embed="rId3"/>
          <a:stretch>
            <a:fillRect/>
          </a:stretch>
        </p:blipFill>
        <p:spPr>
          <a:xfrm>
            <a:off x="1009508" y="2753482"/>
            <a:ext cx="6137134" cy="4013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ounded Rectangular Callout 5">
            <a:extLst>
              <a:ext uri="{FF2B5EF4-FFF2-40B4-BE49-F238E27FC236}">
                <a16:creationId xmlns:a16="http://schemas.microsoft.com/office/drawing/2014/main" id="{30F6B259-7AAB-41BA-B8BF-7354FF658C15}"/>
              </a:ext>
            </a:extLst>
          </p:cNvPr>
          <p:cNvSpPr/>
          <p:nvPr/>
        </p:nvSpPr>
        <p:spPr>
          <a:xfrm rot="5400000">
            <a:off x="4383323" y="616150"/>
            <a:ext cx="784741" cy="4737536"/>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r>
              <a:rPr lang="en-US" dirty="0">
                <a:solidFill>
                  <a:schemeClr val="tx1"/>
                </a:solidFill>
              </a:rPr>
              <a:t>Use search field to find additional investigators who will help mange and edit the record. </a:t>
            </a:r>
          </a:p>
          <a:p>
            <a:r>
              <a:rPr lang="en-US" dirty="0">
                <a:solidFill>
                  <a:schemeClr val="tx1"/>
                </a:solidFill>
              </a:rPr>
              <a:t>The Record Owner can do this. </a:t>
            </a:r>
          </a:p>
        </p:txBody>
      </p:sp>
      <p:sp>
        <p:nvSpPr>
          <p:cNvPr id="9" name="Rectangle 8">
            <a:extLst>
              <a:ext uri="{FF2B5EF4-FFF2-40B4-BE49-F238E27FC236}">
                <a16:creationId xmlns:a16="http://schemas.microsoft.com/office/drawing/2014/main" id="{EF95966A-39DA-40B0-A434-D1D1128D73F6}"/>
              </a:ext>
            </a:extLst>
          </p:cNvPr>
          <p:cNvSpPr/>
          <p:nvPr/>
        </p:nvSpPr>
        <p:spPr>
          <a:xfrm>
            <a:off x="8153400" y="4191000"/>
            <a:ext cx="2057400" cy="5679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 "</a:t>
            </a:r>
            <a:endParaRPr lang="en-US"/>
          </a:p>
        </p:txBody>
      </p:sp>
      <p:cxnSp>
        <p:nvCxnSpPr>
          <p:cNvPr id="8" name="Straight Arrow Connector 7">
            <a:extLst>
              <a:ext uri="{FF2B5EF4-FFF2-40B4-BE49-F238E27FC236}">
                <a16:creationId xmlns:a16="http://schemas.microsoft.com/office/drawing/2014/main" id="{3DB19BCB-6C80-472F-B246-35E611DE30CC}"/>
              </a:ext>
              <a:ext uri="{C183D7F6-B498-43B3-948B-1728B52AA6E4}">
                <adec:decorative xmlns:adec="http://schemas.microsoft.com/office/drawing/2017/decorative" val="1"/>
              </a:ext>
            </a:extLst>
          </p:cNvPr>
          <p:cNvCxnSpPr/>
          <p:nvPr/>
        </p:nvCxnSpPr>
        <p:spPr bwMode="auto">
          <a:xfrm flipH="1">
            <a:off x="7229468" y="4572000"/>
            <a:ext cx="847732" cy="0"/>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Rectangle 13">
            <a:extLst>
              <a:ext uri="{FF2B5EF4-FFF2-40B4-BE49-F238E27FC236}">
                <a16:creationId xmlns:a16="http://schemas.microsoft.com/office/drawing/2014/main" id="{34F31EA2-DE32-4139-961F-E65F23B7BE49}"/>
              </a:ext>
              <a:ext uri="{C183D7F6-B498-43B3-948B-1728B52AA6E4}">
                <adec:decorative xmlns:adec="http://schemas.microsoft.com/office/drawing/2017/decorative" val="1"/>
              </a:ext>
            </a:extLst>
          </p:cNvPr>
          <p:cNvSpPr/>
          <p:nvPr/>
        </p:nvSpPr>
        <p:spPr>
          <a:xfrm>
            <a:off x="9650239" y="2989871"/>
            <a:ext cx="1107947" cy="319345"/>
          </a:xfrm>
          <a:prstGeom prst="rect">
            <a:avLst/>
          </a:prstGeom>
          <a:no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769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0C8CFE06-6FCF-4566-5745-BC86FE549898}"/>
              </a:ext>
            </a:extLst>
          </p:cNvPr>
          <p:cNvSpPr>
            <a:spLocks noGrp="1"/>
          </p:cNvSpPr>
          <p:nvPr>
            <p:ph type="title"/>
          </p:nvPr>
        </p:nvSpPr>
        <p:spPr>
          <a:xfrm>
            <a:off x="654269" y="654160"/>
            <a:ext cx="4314496" cy="1338700"/>
          </a:xfrm>
        </p:spPr>
        <p:txBody>
          <a:bodyPr/>
          <a:lstStyle/>
          <a:p>
            <a:r>
              <a:rPr lang="en-US">
                <a:ea typeface="Calibri Light"/>
                <a:cs typeface="Calibri Light"/>
              </a:rPr>
              <a:t>Record Summary</a:t>
            </a:r>
          </a:p>
        </p:txBody>
      </p:sp>
      <p:pic>
        <p:nvPicPr>
          <p:cNvPr id="2" name="Picture 1" descr="A screenshot of the PRS homescreen Record Summary tab showing how to check record status progress of In Progress, Entry Completed, Approved, Released, PRS Review or Public.">
            <a:extLst>
              <a:ext uri="{FF2B5EF4-FFF2-40B4-BE49-F238E27FC236}">
                <a16:creationId xmlns:a16="http://schemas.microsoft.com/office/drawing/2014/main" id="{1BE1881C-668C-D5F7-1BC7-363CDCC53CBD}"/>
              </a:ext>
            </a:extLst>
          </p:cNvPr>
          <p:cNvPicPr>
            <a:picLocks noChangeAspect="1"/>
          </p:cNvPicPr>
          <p:nvPr/>
        </p:nvPicPr>
        <p:blipFill>
          <a:blip r:embed="rId3"/>
          <a:stretch>
            <a:fillRect/>
          </a:stretch>
        </p:blipFill>
        <p:spPr>
          <a:xfrm>
            <a:off x="5208204" y="657554"/>
            <a:ext cx="6623487" cy="5831925"/>
          </a:xfrm>
          <a:prstGeom prst="rect">
            <a:avLst/>
          </a:prstGeom>
        </p:spPr>
      </p:pic>
      <p:sp>
        <p:nvSpPr>
          <p:cNvPr id="7" name="Rectangle 6">
            <a:extLst>
              <a:ext uri="{FF2B5EF4-FFF2-40B4-BE49-F238E27FC236}">
                <a16:creationId xmlns:a16="http://schemas.microsoft.com/office/drawing/2014/main" id="{2BD87132-7045-4CFA-964E-7337036DE89F}"/>
              </a:ext>
              <a:ext uri="{C183D7F6-B498-43B3-948B-1728B52AA6E4}">
                <adec:decorative xmlns:adec="http://schemas.microsoft.com/office/drawing/2017/decorative" val="1"/>
              </a:ext>
            </a:extLst>
          </p:cNvPr>
          <p:cNvSpPr/>
          <p:nvPr/>
        </p:nvSpPr>
        <p:spPr>
          <a:xfrm flipV="1">
            <a:off x="5270938" y="2180896"/>
            <a:ext cx="1637201" cy="3468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FD324495-C0C2-B15A-BD23-3DFFD26EC8E4}"/>
              </a:ext>
              <a:ext uri="{C183D7F6-B498-43B3-948B-1728B52AA6E4}">
                <adec:decorative xmlns:adec="http://schemas.microsoft.com/office/drawing/2017/decorative" val="1"/>
              </a:ext>
            </a:extLst>
          </p:cNvPr>
          <p:cNvCxnSpPr>
            <a:cxnSpLocks/>
          </p:cNvCxnSpPr>
          <p:nvPr/>
        </p:nvCxnSpPr>
        <p:spPr bwMode="auto">
          <a:xfrm>
            <a:off x="4336721" y="6159663"/>
            <a:ext cx="632697" cy="0"/>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TextBox 8">
            <a:extLst>
              <a:ext uri="{FF2B5EF4-FFF2-40B4-BE49-F238E27FC236}">
                <a16:creationId xmlns:a16="http://schemas.microsoft.com/office/drawing/2014/main" id="{8DDC50FE-9C43-8C03-548E-C289ED9B048D}"/>
              </a:ext>
            </a:extLst>
          </p:cNvPr>
          <p:cNvSpPr txBox="1"/>
          <p:nvPr/>
        </p:nvSpPr>
        <p:spPr>
          <a:xfrm>
            <a:off x="412678" y="4550648"/>
            <a:ext cx="3923513" cy="1940957"/>
          </a:xfrm>
          <a:prstGeom prst="roundRect">
            <a:avLst/>
          </a:prstGeom>
          <a:solidFill>
            <a:srgbClr val="FFFFCC"/>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As you fill in more information, the </a:t>
            </a:r>
            <a:r>
              <a:rPr lang="en-US" b="1">
                <a:ea typeface="Calibri"/>
                <a:cs typeface="Calibri"/>
              </a:rPr>
              <a:t>Record Summary</a:t>
            </a:r>
            <a:r>
              <a:rPr lang="en-US">
                <a:ea typeface="Calibri"/>
                <a:cs typeface="Calibri"/>
              </a:rPr>
              <a:t> will show your progress.</a:t>
            </a:r>
            <a:endParaRPr lang="en-US"/>
          </a:p>
          <a:p>
            <a:pPr algn="l"/>
            <a:endParaRPr lang="en-US">
              <a:ea typeface="Calibri"/>
              <a:cs typeface="Calibri"/>
            </a:endParaRPr>
          </a:p>
          <a:p>
            <a:r>
              <a:rPr lang="en-US">
                <a:ea typeface="Calibri"/>
                <a:cs typeface="Calibri"/>
              </a:rPr>
              <a:t>Scroll down to see additional details and summary of required information </a:t>
            </a:r>
          </a:p>
        </p:txBody>
      </p:sp>
    </p:spTree>
    <p:extLst>
      <p:ext uri="{BB962C8B-B14F-4D97-AF65-F5344CB8AC3E}">
        <p14:creationId xmlns:p14="http://schemas.microsoft.com/office/powerpoint/2010/main" val="777642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1BC6BF-FE2D-049F-0A1C-A5F58AE2A8FF}"/>
              </a:ext>
            </a:extLst>
          </p:cNvPr>
          <p:cNvSpPr txBox="1">
            <a:spLocks noGrp="1"/>
          </p:cNvSpPr>
          <p:nvPr>
            <p:ph type="title" idx="4294967295"/>
          </p:nvPr>
        </p:nvSpPr>
        <p:spPr>
          <a:xfrm>
            <a:off x="7749062" y="5984661"/>
            <a:ext cx="3759024" cy="741364"/>
          </a:xfrm>
          <a:prstGeom prst="roundRect">
            <a:avLst/>
          </a:prstGeom>
          <a:solidFill>
            <a:srgbClr val="FFFFCC"/>
          </a:solid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Calibri"/>
                <a:cs typeface="Calibri"/>
              </a:rPr>
              <a:t>Sections names will take you to the respective sections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descr="Screenshot of ClinicalTrials.gov Record Summary Page.">
            <a:extLst>
              <a:ext uri="{FF2B5EF4-FFF2-40B4-BE49-F238E27FC236}">
                <a16:creationId xmlns:a16="http://schemas.microsoft.com/office/drawing/2014/main" id="{6DE7A141-9D77-4DE5-8043-7814B91793DD}"/>
              </a:ext>
            </a:extLst>
          </p:cNvPr>
          <p:cNvPicPr>
            <a:picLocks noChangeAspect="1"/>
          </p:cNvPicPr>
          <p:nvPr/>
        </p:nvPicPr>
        <p:blipFill>
          <a:blip r:embed="rId3"/>
          <a:stretch>
            <a:fillRect/>
          </a:stretch>
        </p:blipFill>
        <p:spPr>
          <a:xfrm>
            <a:off x="304800" y="76200"/>
            <a:ext cx="5957371" cy="670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2BD87132-7045-4CFA-964E-7337036DE89F}"/>
              </a:ext>
              <a:ext uri="{C183D7F6-B498-43B3-948B-1728B52AA6E4}">
                <adec:decorative xmlns:adec="http://schemas.microsoft.com/office/drawing/2017/decorative" val="1"/>
              </a:ext>
            </a:extLst>
          </p:cNvPr>
          <p:cNvSpPr/>
          <p:nvPr/>
        </p:nvSpPr>
        <p:spPr>
          <a:xfrm flipV="1">
            <a:off x="304800" y="1011621"/>
            <a:ext cx="1637201"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AC39DC5-F804-4B57-98A7-0B2DFF52F4B9}"/>
              </a:ext>
              <a:ext uri="{C183D7F6-B498-43B3-948B-1728B52AA6E4}">
                <adec:decorative xmlns:adec="http://schemas.microsoft.com/office/drawing/2017/decorative" val="1"/>
              </a:ext>
            </a:extLst>
          </p:cNvPr>
          <p:cNvSpPr/>
          <p:nvPr/>
        </p:nvSpPr>
        <p:spPr>
          <a:xfrm flipV="1">
            <a:off x="457200" y="3886200"/>
            <a:ext cx="5638800" cy="281940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the PRS homescreen Record Summary tab calling out the Section Overview section and that you can use this to navigate to each section of the record.">
            <a:extLst>
              <a:ext uri="{FF2B5EF4-FFF2-40B4-BE49-F238E27FC236}">
                <a16:creationId xmlns:a16="http://schemas.microsoft.com/office/drawing/2014/main" id="{1F306020-AFDC-859A-3967-B171B50936FA}"/>
              </a:ext>
            </a:extLst>
          </p:cNvPr>
          <p:cNvPicPr>
            <a:picLocks noChangeAspect="1"/>
          </p:cNvPicPr>
          <p:nvPr/>
        </p:nvPicPr>
        <p:blipFill>
          <a:blip r:embed="rId4"/>
          <a:stretch>
            <a:fillRect/>
          </a:stretch>
        </p:blipFill>
        <p:spPr>
          <a:xfrm>
            <a:off x="5181600" y="317286"/>
            <a:ext cx="6705600" cy="5591175"/>
          </a:xfrm>
          <a:prstGeom prst="rect">
            <a:avLst/>
          </a:prstGeom>
        </p:spPr>
      </p:pic>
      <p:cxnSp>
        <p:nvCxnSpPr>
          <p:cNvPr id="12" name="Straight Arrow Connector 11">
            <a:extLst>
              <a:ext uri="{FF2B5EF4-FFF2-40B4-BE49-F238E27FC236}">
                <a16:creationId xmlns:a16="http://schemas.microsoft.com/office/drawing/2014/main" id="{77333943-EA12-4576-89FD-23B93FFA2DDA}"/>
              </a:ext>
              <a:ext uri="{C183D7F6-B498-43B3-948B-1728B52AA6E4}">
                <adec:decorative xmlns:adec="http://schemas.microsoft.com/office/drawing/2017/decorative" val="1"/>
              </a:ext>
            </a:extLst>
          </p:cNvPr>
          <p:cNvCxnSpPr>
            <a:cxnSpLocks/>
          </p:cNvCxnSpPr>
          <p:nvPr/>
        </p:nvCxnSpPr>
        <p:spPr>
          <a:xfrm flipV="1">
            <a:off x="6096000" y="5943600"/>
            <a:ext cx="990600" cy="60960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114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8FCF080-D5AF-FCC2-7C98-32D93A962C57}"/>
              </a:ext>
            </a:extLst>
          </p:cNvPr>
          <p:cNvSpPr txBox="1"/>
          <p:nvPr/>
        </p:nvSpPr>
        <p:spPr>
          <a:xfrm>
            <a:off x="472752" y="1260321"/>
            <a:ext cx="2587428" cy="715089"/>
          </a:xfrm>
          <a:prstGeom prst="roundRect">
            <a:avLst/>
          </a:prstGeom>
          <a:solidFill>
            <a:srgbClr val="FFFFCC"/>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Navigate to "Protocol" to edit all sections</a:t>
            </a:r>
            <a:endParaRPr lang="en-US"/>
          </a:p>
        </p:txBody>
      </p:sp>
      <p:pic>
        <p:nvPicPr>
          <p:cNvPr id="3" name="Picture 2" descr="A screenshot of the PRS home screen Protocol tab showing how to enable editing by turning on Edit Mode, how to navigate to each section of the record by clicking on the section name you want to edit and the information icon for help.">
            <a:extLst>
              <a:ext uri="{FF2B5EF4-FFF2-40B4-BE49-F238E27FC236}">
                <a16:creationId xmlns:a16="http://schemas.microsoft.com/office/drawing/2014/main" id="{972FF373-D41A-4390-ACA9-EFA412AF5AD3}"/>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3505200" y="171451"/>
            <a:ext cx="6746987" cy="6515098"/>
          </a:xfrm>
          <a:prstGeom prst="rect">
            <a:avLst/>
          </a:prstGeom>
        </p:spPr>
      </p:pic>
      <p:sp>
        <p:nvSpPr>
          <p:cNvPr id="5" name="Left Brace 4">
            <a:extLst>
              <a:ext uri="{FF2B5EF4-FFF2-40B4-BE49-F238E27FC236}">
                <a16:creationId xmlns:a16="http://schemas.microsoft.com/office/drawing/2014/main" id="{9F67228F-CBCB-4A74-88CB-E8142FB43A3E}"/>
              </a:ext>
              <a:ext uri="{C183D7F6-B498-43B3-948B-1728B52AA6E4}">
                <adec:decorative xmlns:adec="http://schemas.microsoft.com/office/drawing/2017/decorative" val="1"/>
              </a:ext>
            </a:extLst>
          </p:cNvPr>
          <p:cNvSpPr/>
          <p:nvPr/>
        </p:nvSpPr>
        <p:spPr>
          <a:xfrm>
            <a:off x="2991399" y="2990849"/>
            <a:ext cx="457200" cy="3581400"/>
          </a:xfrm>
          <a:prstGeom prst="leftBrace">
            <a:avLst>
              <a:gd name="adj1" fmla="val 8333"/>
              <a:gd name="adj2" fmla="val 48500"/>
            </a:avLst>
          </a:prstGeom>
          <a:ln w="38100">
            <a:solidFill>
              <a:schemeClr val="accent6">
                <a:lumMod val="75000"/>
              </a:schemeClr>
            </a:solidFill>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a:extLst>
              <a:ext uri="{C183D7F6-B498-43B3-948B-1728B52AA6E4}">
                <adec:decorative xmlns:adec="http://schemas.microsoft.com/office/drawing/2017/decorative" val="1"/>
              </a:ext>
            </a:extLst>
          </p:cNvPr>
          <p:cNvSpPr/>
          <p:nvPr/>
        </p:nvSpPr>
        <p:spPr>
          <a:xfrm flipV="1">
            <a:off x="3514725" y="2286000"/>
            <a:ext cx="1637201" cy="381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5">
            <a:extLst>
              <a:ext uri="{FF2B5EF4-FFF2-40B4-BE49-F238E27FC236}">
                <a16:creationId xmlns:a16="http://schemas.microsoft.com/office/drawing/2014/main" id="{27016CB7-3AE4-472E-8CC1-330181AD2A5C}"/>
              </a:ext>
            </a:extLst>
          </p:cNvPr>
          <p:cNvSpPr>
            <a:spLocks noGrp="1"/>
          </p:cNvSpPr>
          <p:nvPr>
            <p:ph type="title" idx="4294967295"/>
          </p:nvPr>
        </p:nvSpPr>
        <p:spPr>
          <a:xfrm rot="5400000">
            <a:off x="1562374" y="1419500"/>
            <a:ext cx="381001" cy="2114001"/>
          </a:xfrm>
          <a:prstGeom prst="wedgeRoundRectCallout">
            <a:avLst>
              <a:gd name="adj1" fmla="val 15216"/>
              <a:gd name="adj2" fmla="val 48781"/>
              <a:gd name="adj3" fmla="val 16667"/>
            </a:avLst>
          </a:prstGeom>
          <a:solidFill>
            <a:srgbClr val="FFFFCC"/>
          </a:solidFill>
          <a:ln w="12700" cap="flat" cmpd="sng" algn="ctr">
            <a:solidFill>
              <a:srgbClr val="00369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Edit Mode = Enabled </a:t>
            </a:r>
          </a:p>
        </p:txBody>
      </p:sp>
      <p:sp>
        <p:nvSpPr>
          <p:cNvPr id="6" name="Rounded Rectangular Callout 5"/>
          <p:cNvSpPr/>
          <p:nvPr/>
        </p:nvSpPr>
        <p:spPr>
          <a:xfrm rot="5400000">
            <a:off x="952499" y="3390901"/>
            <a:ext cx="1143002" cy="2590800"/>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a:solidFill>
                  <a:schemeClr val="tx1"/>
                </a:solidFill>
              </a:rPr>
              <a:t>Click on the Section Name to edit information section by section</a:t>
            </a:r>
          </a:p>
        </p:txBody>
      </p:sp>
      <p:cxnSp>
        <p:nvCxnSpPr>
          <p:cNvPr id="11" name="Straight Arrow Connector 10">
            <a:extLst>
              <a:ext uri="{FF2B5EF4-FFF2-40B4-BE49-F238E27FC236}">
                <a16:creationId xmlns:a16="http://schemas.microsoft.com/office/drawing/2014/main" id="{74AAF9C9-38E3-4ECC-BB52-87C728432E70}"/>
              </a:ext>
              <a:ext uri="{C183D7F6-B498-43B3-948B-1728B52AA6E4}">
                <adec:decorative xmlns:adec="http://schemas.microsoft.com/office/drawing/2017/decorative" val="1"/>
              </a:ext>
            </a:extLst>
          </p:cNvPr>
          <p:cNvCxnSpPr/>
          <p:nvPr/>
        </p:nvCxnSpPr>
        <p:spPr bwMode="auto">
          <a:xfrm>
            <a:off x="2762257" y="2514600"/>
            <a:ext cx="752468" cy="0"/>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ounded Rectangle 6">
            <a:extLst>
              <a:ext uri="{FF2B5EF4-FFF2-40B4-BE49-F238E27FC236}">
                <a16:creationId xmlns:a16="http://schemas.microsoft.com/office/drawing/2014/main" id="{0F02C727-7A24-4CCC-B6B0-12DB82900D83}"/>
              </a:ext>
            </a:extLst>
          </p:cNvPr>
          <p:cNvSpPr/>
          <p:nvPr/>
        </p:nvSpPr>
        <p:spPr>
          <a:xfrm>
            <a:off x="9351264" y="3806232"/>
            <a:ext cx="2840420" cy="89649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Click on the        icon to learn about the requirements of each field.  </a:t>
            </a:r>
          </a:p>
        </p:txBody>
      </p:sp>
      <p:cxnSp>
        <p:nvCxnSpPr>
          <p:cNvPr id="9" name="Straight Arrow Connector 8">
            <a:extLst>
              <a:ext uri="{FF2B5EF4-FFF2-40B4-BE49-F238E27FC236}">
                <a16:creationId xmlns:a16="http://schemas.microsoft.com/office/drawing/2014/main" id="{742E18DC-6C35-4DF6-B118-31A40D904D40}"/>
              </a:ext>
              <a:ext uri="{C183D7F6-B498-43B3-948B-1728B52AA6E4}">
                <adec:decorative xmlns:adec="http://schemas.microsoft.com/office/drawing/2017/decorative" val="1"/>
              </a:ext>
            </a:extLst>
          </p:cNvPr>
          <p:cNvCxnSpPr/>
          <p:nvPr/>
        </p:nvCxnSpPr>
        <p:spPr bwMode="auto">
          <a:xfrm flipH="1">
            <a:off x="7315200" y="4191000"/>
            <a:ext cx="2036064" cy="0"/>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Rectangle 1">
            <a:extLst>
              <a:ext uri="{FF2B5EF4-FFF2-40B4-BE49-F238E27FC236}">
                <a16:creationId xmlns:a16="http://schemas.microsoft.com/office/drawing/2014/main" id="{AC69B68D-A4ED-DCC5-7B66-746F57DC8A9E}"/>
              </a:ext>
              <a:ext uri="{C183D7F6-B498-43B3-948B-1728B52AA6E4}">
                <adec:decorative xmlns:adec="http://schemas.microsoft.com/office/drawing/2017/decorative" val="1"/>
              </a:ext>
            </a:extLst>
          </p:cNvPr>
          <p:cNvSpPr/>
          <p:nvPr/>
        </p:nvSpPr>
        <p:spPr>
          <a:xfrm flipV="1">
            <a:off x="5276231" y="1771402"/>
            <a:ext cx="1607513" cy="2820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1DC63F70-2612-1B19-A2EF-57D611C35641}"/>
              </a:ext>
              <a:ext uri="{C183D7F6-B498-43B3-948B-1728B52AA6E4}">
                <adec:decorative xmlns:adec="http://schemas.microsoft.com/office/drawing/2017/decorative" val="1"/>
              </a:ext>
            </a:extLst>
          </p:cNvPr>
          <p:cNvCxnSpPr>
            <a:cxnSpLocks/>
          </p:cNvCxnSpPr>
          <p:nvPr/>
        </p:nvCxnSpPr>
        <p:spPr bwMode="auto">
          <a:xfrm flipV="1">
            <a:off x="3051291" y="1805151"/>
            <a:ext cx="2210779" cy="2"/>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6" name="Picture 15">
            <a:extLst>
              <a:ext uri="{FF2B5EF4-FFF2-40B4-BE49-F238E27FC236}">
                <a16:creationId xmlns:a16="http://schemas.microsoft.com/office/drawing/2014/main" id="{299ED982-B9BA-0773-37CE-6210FF19E08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40516" y="3805906"/>
            <a:ext cx="297896" cy="322188"/>
          </a:xfrm>
          <a:prstGeom prst="rect">
            <a:avLst/>
          </a:prstGeom>
          <a:ln>
            <a:noFill/>
          </a:ln>
        </p:spPr>
      </p:pic>
    </p:spTree>
    <p:extLst>
      <p:ext uri="{BB962C8B-B14F-4D97-AF65-F5344CB8AC3E}">
        <p14:creationId xmlns:p14="http://schemas.microsoft.com/office/powerpoint/2010/main" val="3845401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BCEF6-8B62-C83F-DA1B-E7448DDE48B9}"/>
              </a:ext>
            </a:extLst>
          </p:cNvPr>
          <p:cNvSpPr>
            <a:spLocks noGrp="1"/>
          </p:cNvSpPr>
          <p:nvPr>
            <p:ph type="ctrTitle"/>
          </p:nvPr>
        </p:nvSpPr>
        <p:spPr/>
        <p:txBody>
          <a:bodyPr vert="horz" lIns="91440" tIns="45720" rIns="91440" bIns="45720" rtlCol="0" anchor="b">
            <a:normAutofit/>
          </a:bodyPr>
          <a:lstStyle/>
          <a:p>
            <a:r>
              <a:rPr lang="en-US" sz="4400" b="1"/>
              <a:t>Study Status Section</a:t>
            </a:r>
          </a:p>
        </p:txBody>
      </p:sp>
      <p:pic>
        <p:nvPicPr>
          <p:cNvPr id="14" name="Picture 13" descr="A screenshot of the left-hand navigation menu of the Protocol section in Modernized PRS. The &quot;Study Status&quot; section is highlighted in blue and white.">
            <a:extLst>
              <a:ext uri="{FF2B5EF4-FFF2-40B4-BE49-F238E27FC236}">
                <a16:creationId xmlns:a16="http://schemas.microsoft.com/office/drawing/2014/main" id="{08A43AD4-CDC0-51F0-C379-B5295418BB76}"/>
              </a:ext>
            </a:extLst>
          </p:cNvPr>
          <p:cNvPicPr>
            <a:picLocks noChangeAspect="1"/>
          </p:cNvPicPr>
          <p:nvPr/>
        </p:nvPicPr>
        <p:blipFill>
          <a:blip r:embed="rId2"/>
          <a:stretch>
            <a:fillRect/>
          </a:stretch>
        </p:blipFill>
        <p:spPr>
          <a:xfrm>
            <a:off x="1460" y="0"/>
            <a:ext cx="1862667" cy="6858000"/>
          </a:xfrm>
          <a:prstGeom prst="rect">
            <a:avLst/>
          </a:prstGeom>
        </p:spPr>
      </p:pic>
      <p:grpSp>
        <p:nvGrpSpPr>
          <p:cNvPr id="11" name="Group 10">
            <a:extLst>
              <a:ext uri="{FF2B5EF4-FFF2-40B4-BE49-F238E27FC236}">
                <a16:creationId xmlns:a16="http://schemas.microsoft.com/office/drawing/2014/main" id="{C5935400-2EA6-909A-9157-75A73B00837C}"/>
              </a:ext>
              <a:ext uri="{C183D7F6-B498-43B3-948B-1728B52AA6E4}">
                <adec:decorative xmlns:adec="http://schemas.microsoft.com/office/drawing/2017/decorative" val="1"/>
              </a:ext>
            </a:extLst>
          </p:cNvPr>
          <p:cNvGrpSpPr/>
          <p:nvPr/>
        </p:nvGrpSpPr>
        <p:grpSpPr>
          <a:xfrm>
            <a:off x="5804334" y="4751322"/>
            <a:ext cx="6028475" cy="1247814"/>
            <a:chOff x="3357965" y="4396235"/>
            <a:chExt cx="7680271" cy="1424238"/>
          </a:xfrm>
        </p:grpSpPr>
        <p:pic>
          <p:nvPicPr>
            <p:cNvPr id="9" name="Picture 8" descr="Study Status Section Header Slide">
              <a:extLst>
                <a:ext uri="{FF2B5EF4-FFF2-40B4-BE49-F238E27FC236}">
                  <a16:creationId xmlns:a16="http://schemas.microsoft.com/office/drawing/2014/main" id="{12FD9E34-E079-0783-EB97-AFF95BF00EA0}"/>
                </a:ext>
              </a:extLst>
            </p:cNvPr>
            <p:cNvPicPr>
              <a:picLocks noChangeAspect="1"/>
            </p:cNvPicPr>
            <p:nvPr/>
          </p:nvPicPr>
          <p:blipFill>
            <a:blip r:embed="rId3"/>
            <a:stretch>
              <a:fillRect/>
            </a:stretch>
          </p:blipFill>
          <p:spPr>
            <a:xfrm>
              <a:off x="3357965" y="4396235"/>
              <a:ext cx="7620001" cy="1410582"/>
            </a:xfrm>
            <a:prstGeom prst="rect">
              <a:avLst/>
            </a:prstGeom>
          </p:spPr>
        </p:pic>
        <p:sp>
          <p:nvSpPr>
            <p:cNvPr id="10" name="Oval 9">
              <a:extLst>
                <a:ext uri="{FF2B5EF4-FFF2-40B4-BE49-F238E27FC236}">
                  <a16:creationId xmlns:a16="http://schemas.microsoft.com/office/drawing/2014/main" id="{A96E5BFF-D842-1C9B-6184-6138F7715D7F}"/>
                </a:ext>
              </a:extLst>
            </p:cNvPr>
            <p:cNvSpPr/>
            <p:nvPr/>
          </p:nvSpPr>
          <p:spPr>
            <a:xfrm>
              <a:off x="9540067" y="5252202"/>
              <a:ext cx="1498169" cy="5682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BC650EC0-69D2-2E3C-6E3A-17EEC11E2D81}"/>
              </a:ext>
            </a:extLst>
          </p:cNvPr>
          <p:cNvSpPr txBox="1"/>
          <p:nvPr/>
        </p:nvSpPr>
        <p:spPr>
          <a:xfrm>
            <a:off x="5604428" y="5594796"/>
            <a:ext cx="5007896" cy="307777"/>
          </a:xfrm>
          <a:prstGeom prst="rect">
            <a:avLst/>
          </a:prstGeom>
          <a:solidFill>
            <a:schemeClr val="bg1"/>
          </a:solid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the Definitions link for all definitions related to each  Section </a:t>
            </a:r>
            <a:endParaRPr lang="en-US" sz="1400"/>
          </a:p>
        </p:txBody>
      </p:sp>
      <p:pic>
        <p:nvPicPr>
          <p:cNvPr id="4" name="Picture 3" descr="A blue and white sign with a red border and the letter &quot;i&quot; in the center, signaling that this icon can be clicked for more information.">
            <a:extLst>
              <a:ext uri="{FF2B5EF4-FFF2-40B4-BE49-F238E27FC236}">
                <a16:creationId xmlns:a16="http://schemas.microsoft.com/office/drawing/2014/main" id="{7822991E-1EEE-BAA7-3FAF-F2F0454D1D51}"/>
              </a:ext>
            </a:extLst>
          </p:cNvPr>
          <p:cNvPicPr>
            <a:picLocks noChangeAspect="1"/>
          </p:cNvPicPr>
          <p:nvPr/>
        </p:nvPicPr>
        <p:blipFill>
          <a:blip r:embed="rId4"/>
          <a:stretch>
            <a:fillRect/>
          </a:stretch>
        </p:blipFill>
        <p:spPr>
          <a:xfrm>
            <a:off x="6659723" y="6210148"/>
            <a:ext cx="350447" cy="414153"/>
          </a:xfrm>
          <a:prstGeom prst="rect">
            <a:avLst/>
          </a:prstGeom>
        </p:spPr>
      </p:pic>
      <p:sp>
        <p:nvSpPr>
          <p:cNvPr id="7" name="TextBox 6">
            <a:extLst>
              <a:ext uri="{FF2B5EF4-FFF2-40B4-BE49-F238E27FC236}">
                <a16:creationId xmlns:a16="http://schemas.microsoft.com/office/drawing/2014/main" id="{18ED1464-D7D7-4B67-5631-FF27818C5348}"/>
              </a:ext>
            </a:extLst>
          </p:cNvPr>
          <p:cNvSpPr txBox="1"/>
          <p:nvPr/>
        </p:nvSpPr>
        <p:spPr>
          <a:xfrm>
            <a:off x="7046369" y="6254914"/>
            <a:ext cx="4688319" cy="307777"/>
          </a:xfrm>
          <a:prstGeom prst="rect">
            <a:avLst/>
          </a:prstGeom>
          <a:no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on this icon for information specific to the data element.</a:t>
            </a:r>
          </a:p>
        </p:txBody>
      </p:sp>
    </p:spTree>
    <p:extLst>
      <p:ext uri="{BB962C8B-B14F-4D97-AF65-F5344CB8AC3E}">
        <p14:creationId xmlns:p14="http://schemas.microsoft.com/office/powerpoint/2010/main" val="1530136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22AF1-89A0-0269-A85B-7098E5A75F79}"/>
              </a:ext>
            </a:extLst>
          </p:cNvPr>
          <p:cNvSpPr>
            <a:spLocks noGrp="1"/>
          </p:cNvSpPr>
          <p:nvPr>
            <p:ph type="title"/>
          </p:nvPr>
        </p:nvSpPr>
        <p:spPr>
          <a:xfrm>
            <a:off x="155027" y="-147254"/>
            <a:ext cx="10515600" cy="1325563"/>
          </a:xfrm>
        </p:spPr>
        <p:txBody>
          <a:bodyPr/>
          <a:lstStyle/>
          <a:p>
            <a:r>
              <a:rPr lang="en-US">
                <a:ea typeface="Calibri Light"/>
                <a:cs typeface="Calibri Light"/>
              </a:rPr>
              <a:t>Study Status</a:t>
            </a:r>
            <a:endParaRPr lang="en-US"/>
          </a:p>
        </p:txBody>
      </p:sp>
      <p:pic>
        <p:nvPicPr>
          <p:cNvPr id="2" name="Picture 1" descr="A screenshot of the record Study Status section calling out descriptions for the Record Verification Date and Overall Recruitment Status.">
            <a:extLst>
              <a:ext uri="{FF2B5EF4-FFF2-40B4-BE49-F238E27FC236}">
                <a16:creationId xmlns:a16="http://schemas.microsoft.com/office/drawing/2014/main" id="{3ACE560D-5C03-F769-9859-564B49418628}"/>
              </a:ext>
            </a:extLst>
          </p:cNvPr>
          <p:cNvPicPr>
            <a:picLocks noChangeAspect="1"/>
          </p:cNvPicPr>
          <p:nvPr/>
        </p:nvPicPr>
        <p:blipFill>
          <a:blip r:embed="rId3"/>
          <a:stretch>
            <a:fillRect/>
          </a:stretch>
        </p:blipFill>
        <p:spPr>
          <a:xfrm>
            <a:off x="1013262" y="961696"/>
            <a:ext cx="5764268" cy="51842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ounded Rectangle 6"/>
          <p:cNvSpPr/>
          <p:nvPr/>
        </p:nvSpPr>
        <p:spPr>
          <a:xfrm>
            <a:off x="7178567" y="3093983"/>
            <a:ext cx="4125309" cy="1264352"/>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Update Record Verification Date every time the record is updated and review for accuracy. This is how compliance with ongoing updates is tracked.</a:t>
            </a:r>
          </a:p>
        </p:txBody>
      </p:sp>
      <p:cxnSp>
        <p:nvCxnSpPr>
          <p:cNvPr id="8" name="Straight Arrow Connector 7">
            <a:extLst>
              <a:ext uri="{C183D7F6-B498-43B3-948B-1728B52AA6E4}">
                <adec:decorative xmlns:adec="http://schemas.microsoft.com/office/drawing/2017/decorative" val="1"/>
              </a:ext>
            </a:extLst>
          </p:cNvPr>
          <p:cNvCxnSpPr>
            <a:cxnSpLocks/>
          </p:cNvCxnSpPr>
          <p:nvPr/>
        </p:nvCxnSpPr>
        <p:spPr bwMode="auto">
          <a:xfrm flipH="1">
            <a:off x="6003026" y="3312313"/>
            <a:ext cx="1175539" cy="7642"/>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Rounded Rectangle 10">
            <a:extLst>
              <a:ext uri="{FF2B5EF4-FFF2-40B4-BE49-F238E27FC236}">
                <a16:creationId xmlns:a16="http://schemas.microsoft.com/office/drawing/2014/main" id="{836C872B-106F-7681-C22E-9AF15CE4826C}"/>
              </a:ext>
            </a:extLst>
          </p:cNvPr>
          <p:cNvSpPr/>
          <p:nvPr/>
        </p:nvSpPr>
        <p:spPr>
          <a:xfrm>
            <a:off x="7178826" y="4689364"/>
            <a:ext cx="4124087" cy="1252484"/>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Only use “Active, not recruiting” if data are still being </a:t>
            </a:r>
            <a:r>
              <a:rPr lang="en-US" u="sng">
                <a:solidFill>
                  <a:schemeClr val="tx1"/>
                </a:solidFill>
              </a:rPr>
              <a:t>collected</a:t>
            </a:r>
            <a:r>
              <a:rPr lang="en-US">
                <a:solidFill>
                  <a:schemeClr val="tx1"/>
                </a:solidFill>
              </a:rPr>
              <a:t>. </a:t>
            </a:r>
          </a:p>
          <a:p>
            <a:r>
              <a:rPr lang="en-US">
                <a:solidFill>
                  <a:schemeClr val="tx1"/>
                </a:solidFill>
              </a:rPr>
              <a:t>If data collection is complete, the status should be Completed or Terminated.</a:t>
            </a:r>
            <a:endParaRPr lang="en-US">
              <a:solidFill>
                <a:schemeClr val="tx1"/>
              </a:solidFill>
              <a:ea typeface="Calibri"/>
              <a:cs typeface="Calibri"/>
            </a:endParaRPr>
          </a:p>
        </p:txBody>
      </p:sp>
      <p:sp>
        <p:nvSpPr>
          <p:cNvPr id="10" name="TextBox 9">
            <a:extLst>
              <a:ext uri="{FF2B5EF4-FFF2-40B4-BE49-F238E27FC236}">
                <a16:creationId xmlns:a16="http://schemas.microsoft.com/office/drawing/2014/main" id="{295EF207-CE93-9FCD-0DBE-797F2B788578}"/>
              </a:ext>
            </a:extLst>
          </p:cNvPr>
          <p:cNvSpPr txBox="1"/>
          <p:nvPr/>
        </p:nvSpPr>
        <p:spPr>
          <a:xfrm>
            <a:off x="9835055" y="6149864"/>
            <a:ext cx="2204545" cy="582110"/>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i="1">
                <a:solidFill>
                  <a:schemeClr val="tx1"/>
                </a:solidFill>
              </a:rPr>
              <a:t>Guidance for Study Status continues on next slide</a:t>
            </a:r>
            <a:endParaRPr lang="en-US" sz="1400" i="1">
              <a:solidFill>
                <a:schemeClr val="tx1"/>
              </a:solidFill>
              <a:ea typeface="Calibri"/>
              <a:cs typeface="Calibri"/>
            </a:endParaRPr>
          </a:p>
        </p:txBody>
      </p:sp>
      <p:cxnSp>
        <p:nvCxnSpPr>
          <p:cNvPr id="14" name="Straight Arrow Connector 13">
            <a:extLst>
              <a:ext uri="{FF2B5EF4-FFF2-40B4-BE49-F238E27FC236}">
                <a16:creationId xmlns:a16="http://schemas.microsoft.com/office/drawing/2014/main" id="{B633DFFD-BC1D-E5B1-3648-957555891FDE}"/>
              </a:ext>
              <a:ext uri="{C183D7F6-B498-43B3-948B-1728B52AA6E4}">
                <adec:decorative xmlns:adec="http://schemas.microsoft.com/office/drawing/2017/decorative" val="1"/>
              </a:ext>
            </a:extLst>
          </p:cNvPr>
          <p:cNvCxnSpPr/>
          <p:nvPr/>
        </p:nvCxnSpPr>
        <p:spPr bwMode="auto">
          <a:xfrm flipH="1">
            <a:off x="6101515" y="4928037"/>
            <a:ext cx="1077310" cy="1"/>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353962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7464D5D5-E3EC-C108-3567-49C70E34C2BF}"/>
              </a:ext>
            </a:extLst>
          </p:cNvPr>
          <p:cNvSpPr>
            <a:spLocks noGrp="1"/>
          </p:cNvSpPr>
          <p:nvPr>
            <p:ph type="title"/>
          </p:nvPr>
        </p:nvSpPr>
        <p:spPr>
          <a:xfrm>
            <a:off x="838200" y="365126"/>
            <a:ext cx="10896600" cy="1335589"/>
          </a:xfrm>
        </p:spPr>
        <p:txBody>
          <a:bodyPr>
            <a:normAutofit/>
          </a:bodyPr>
          <a:lstStyle/>
          <a:p>
            <a:r>
              <a:rPr lang="en-US">
                <a:ea typeface="Calibri Light"/>
                <a:cs typeface="Calibri Light"/>
              </a:rPr>
              <a:t>Study Status: Start Date</a:t>
            </a:r>
          </a:p>
        </p:txBody>
      </p:sp>
      <p:pic>
        <p:nvPicPr>
          <p:cNvPr id="23" name="Picture 22" descr="A screenshot of the Study Status Start Date and what should be entered here. Anticipated should be selected for projected start dates and Actual for date first participant enrolled.">
            <a:extLst>
              <a:ext uri="{FF2B5EF4-FFF2-40B4-BE49-F238E27FC236}">
                <a16:creationId xmlns:a16="http://schemas.microsoft.com/office/drawing/2014/main" id="{80E5F918-F732-421F-9C1E-D96D8BDE657B}"/>
              </a:ext>
            </a:extLst>
          </p:cNvPr>
          <p:cNvPicPr>
            <a:picLocks noChangeAspect="1"/>
          </p:cNvPicPr>
          <p:nvPr/>
        </p:nvPicPr>
        <p:blipFill>
          <a:blip r:embed="rId3"/>
          <a:stretch>
            <a:fillRect/>
          </a:stretch>
        </p:blipFill>
        <p:spPr>
          <a:xfrm>
            <a:off x="2414752" y="1466724"/>
            <a:ext cx="5238750" cy="32101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ounded Rectangle 13"/>
          <p:cNvSpPr/>
          <p:nvPr/>
        </p:nvSpPr>
        <p:spPr>
          <a:xfrm>
            <a:off x="5034454" y="3539359"/>
            <a:ext cx="5634725" cy="316136"/>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chemeClr val="tx1"/>
                </a:solidFill>
              </a:rPr>
              <a:t>Select Anticipated for projected start dates</a:t>
            </a:r>
          </a:p>
        </p:txBody>
      </p:sp>
      <p:sp>
        <p:nvSpPr>
          <p:cNvPr id="17" name="Rounded Rectangle 16"/>
          <p:cNvSpPr/>
          <p:nvPr/>
        </p:nvSpPr>
        <p:spPr>
          <a:xfrm>
            <a:off x="5034454" y="4032744"/>
            <a:ext cx="5634725" cy="316136"/>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Select Actual once the </a:t>
            </a:r>
            <a:r>
              <a:rPr lang="en-US" b="1" dirty="0">
                <a:solidFill>
                  <a:schemeClr val="tx1"/>
                </a:solidFill>
              </a:rPr>
              <a:t>enrollment</a:t>
            </a:r>
            <a:r>
              <a:rPr lang="en-US" dirty="0">
                <a:solidFill>
                  <a:schemeClr val="tx1"/>
                </a:solidFill>
              </a:rPr>
              <a:t> date has occurred</a:t>
            </a:r>
          </a:p>
        </p:txBody>
      </p:sp>
      <p:sp>
        <p:nvSpPr>
          <p:cNvPr id="5" name="TextBox 4">
            <a:extLst>
              <a:ext uri="{FF2B5EF4-FFF2-40B4-BE49-F238E27FC236}">
                <a16:creationId xmlns:a16="http://schemas.microsoft.com/office/drawing/2014/main" id="{9FBCD850-55B6-E567-F419-6EBBD099D76B}"/>
              </a:ext>
            </a:extLst>
          </p:cNvPr>
          <p:cNvSpPr txBox="1"/>
          <p:nvPr/>
        </p:nvSpPr>
        <p:spPr>
          <a:xfrm>
            <a:off x="1726771" y="4998859"/>
            <a:ext cx="8748430" cy="1123712"/>
          </a:xfrm>
          <a:prstGeom prst="roundRect">
            <a:avLst/>
          </a:prstGeom>
          <a:solidFill>
            <a:schemeClr val="accent6">
              <a:lumMod val="40000"/>
              <a:lumOff val="6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alibri"/>
                <a:ea typeface="Roboto"/>
                <a:cs typeface="Roboto"/>
              </a:rPr>
              <a:t>Study Start Date</a:t>
            </a:r>
          </a:p>
          <a:p>
            <a:r>
              <a:rPr lang="en-US" sz="2000">
                <a:latin typeface="Calibri"/>
                <a:ea typeface="Roboto"/>
                <a:cs typeface="Roboto"/>
              </a:rPr>
              <a:t>Enter the anticipated date that the study will start recruiting participants or the actual date that the first participant was enrolled.</a:t>
            </a:r>
          </a:p>
        </p:txBody>
      </p:sp>
      <p:sp>
        <p:nvSpPr>
          <p:cNvPr id="3" name="TextBox 2">
            <a:extLst>
              <a:ext uri="{FF2B5EF4-FFF2-40B4-BE49-F238E27FC236}">
                <a16:creationId xmlns:a16="http://schemas.microsoft.com/office/drawing/2014/main" id="{E86C62D4-F64D-38EE-D896-3EF00BE7CD31}"/>
              </a:ext>
            </a:extLst>
          </p:cNvPr>
          <p:cNvSpPr txBox="1"/>
          <p:nvPr/>
        </p:nvSpPr>
        <p:spPr>
          <a:xfrm>
            <a:off x="9861331" y="6169571"/>
            <a:ext cx="2204545" cy="582110"/>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i="1">
                <a:solidFill>
                  <a:schemeClr val="tx1"/>
                </a:solidFill>
              </a:rPr>
              <a:t>Guidance for Study Status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348269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Site</a:t>
            </a:r>
          </a:p>
        </p:txBody>
      </p:sp>
      <p:pic>
        <p:nvPicPr>
          <p:cNvPr id="4" name="Picture 3" descr="Homepage of ClinicalTrials.gov">
            <a:extLst>
              <a:ext uri="{FF2B5EF4-FFF2-40B4-BE49-F238E27FC236}">
                <a16:creationId xmlns:a16="http://schemas.microsoft.com/office/drawing/2014/main" id="{C81F5343-2346-4685-9265-A4570ACABEC8}"/>
              </a:ext>
            </a:extLst>
          </p:cNvPr>
          <p:cNvPicPr>
            <a:picLocks noChangeAspect="1"/>
          </p:cNvPicPr>
          <p:nvPr/>
        </p:nvPicPr>
        <p:blipFill>
          <a:blip r:embed="rId3"/>
          <a:stretch>
            <a:fillRect/>
          </a:stretch>
        </p:blipFill>
        <p:spPr>
          <a:xfrm>
            <a:off x="4837386" y="396766"/>
            <a:ext cx="6145589" cy="6051818"/>
          </a:xfrm>
          <a:prstGeom prst="rect">
            <a:avLst/>
          </a:prstGeom>
        </p:spPr>
      </p:pic>
      <p:sp>
        <p:nvSpPr>
          <p:cNvPr id="3" name="TextBox 2">
            <a:extLst>
              <a:ext uri="{FF2B5EF4-FFF2-40B4-BE49-F238E27FC236}">
                <a16:creationId xmlns:a16="http://schemas.microsoft.com/office/drawing/2014/main" id="{C966447F-47C1-59CC-C8EC-31C17A174C46}"/>
              </a:ext>
            </a:extLst>
          </p:cNvPr>
          <p:cNvSpPr txBox="1"/>
          <p:nvPr/>
        </p:nvSpPr>
        <p:spPr>
          <a:xfrm>
            <a:off x="840226" y="3105475"/>
            <a:ext cx="398001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URL: </a:t>
            </a:r>
            <a:r>
              <a:rPr lang="en-US" sz="2400" dirty="0">
                <a:ea typeface="+mn-lt"/>
                <a:cs typeface="+mn-lt"/>
                <a:hlinkClick r:id="rId4"/>
              </a:rPr>
              <a:t>Home | ClinicalTrials.gov</a:t>
            </a:r>
            <a:endParaRPr lang="en-US" sz="2400"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2854393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193" y="537058"/>
            <a:ext cx="4419600" cy="1325563"/>
          </a:xfrm>
        </p:spPr>
        <p:txBody>
          <a:bodyPr>
            <a:normAutofit fontScale="90000"/>
          </a:bodyPr>
          <a:lstStyle/>
          <a:p>
            <a:r>
              <a:rPr lang="en-US"/>
              <a:t>Primary and Study Completion Dates (1)</a:t>
            </a:r>
          </a:p>
        </p:txBody>
      </p:sp>
      <p:pic>
        <p:nvPicPr>
          <p:cNvPr id="4" name="Picture 3" descr="Screenshot of the &quot;Study Status&quot; section showing the data entry fields for Primary Completion Date and Study Completion Date.">
            <a:extLst>
              <a:ext uri="{FF2B5EF4-FFF2-40B4-BE49-F238E27FC236}">
                <a16:creationId xmlns:a16="http://schemas.microsoft.com/office/drawing/2014/main" id="{E4372D7D-7715-4372-A914-5A85FB4A4D7F}"/>
              </a:ext>
            </a:extLst>
          </p:cNvPr>
          <p:cNvPicPr>
            <a:picLocks noChangeAspect="1"/>
          </p:cNvPicPr>
          <p:nvPr/>
        </p:nvPicPr>
        <p:blipFill>
          <a:blip r:embed="rId3"/>
          <a:stretch>
            <a:fillRect/>
          </a:stretch>
        </p:blipFill>
        <p:spPr>
          <a:xfrm>
            <a:off x="6025662" y="685800"/>
            <a:ext cx="4229100" cy="5743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685800" y="2164938"/>
            <a:ext cx="4419600" cy="3293209"/>
          </a:xfrm>
          <a:prstGeom prst="rect">
            <a:avLst/>
          </a:prstGeom>
        </p:spPr>
        <p:txBody>
          <a:bodyPr wrap="square">
            <a:spAutoFit/>
          </a:bodyPr>
          <a:lstStyle/>
          <a:p>
            <a:r>
              <a:rPr lang="en-US" sz="2600" b="1"/>
              <a:t>Completion Dates are based on </a:t>
            </a:r>
            <a:r>
              <a:rPr lang="en-US" sz="2600" b="1" u="sng"/>
              <a:t>data collection</a:t>
            </a:r>
            <a:r>
              <a:rPr lang="en-US" sz="2600" b="1"/>
              <a:t> </a:t>
            </a:r>
          </a:p>
          <a:p>
            <a:endParaRPr lang="en-US" sz="2600" b="1"/>
          </a:p>
          <a:p>
            <a:r>
              <a:rPr lang="en-US" sz="2600" b="1"/>
              <a:t>They are NOT based on:</a:t>
            </a:r>
          </a:p>
          <a:p>
            <a:pPr marL="571500" indent="-285750">
              <a:buFont typeface="Arial" panose="020B0604020202020204" pitchFamily="34" charset="0"/>
              <a:buChar char="•"/>
            </a:pPr>
            <a:r>
              <a:rPr lang="en-US" sz="2600"/>
              <a:t>data analysis</a:t>
            </a:r>
          </a:p>
          <a:p>
            <a:pPr marL="571500" indent="-285750">
              <a:buFont typeface="Arial" panose="020B0604020202020204" pitchFamily="34" charset="0"/>
              <a:buChar char="•"/>
            </a:pPr>
            <a:r>
              <a:rPr lang="en-US" sz="2600"/>
              <a:t>database lock</a:t>
            </a:r>
          </a:p>
          <a:p>
            <a:pPr marL="571500" indent="-285750">
              <a:buFont typeface="Arial" panose="020B0604020202020204" pitchFamily="34" charset="0"/>
              <a:buChar char="•"/>
            </a:pPr>
            <a:r>
              <a:rPr lang="en-US" sz="2600"/>
              <a:t>publication</a:t>
            </a:r>
          </a:p>
          <a:p>
            <a:pPr marL="571500" indent="-285750">
              <a:buFont typeface="Arial" panose="020B0604020202020204" pitchFamily="34" charset="0"/>
              <a:buChar char="•"/>
            </a:pPr>
            <a:r>
              <a:rPr lang="en-US" sz="2600"/>
              <a:t>IRB closure</a:t>
            </a:r>
          </a:p>
        </p:txBody>
      </p:sp>
      <p:sp>
        <p:nvSpPr>
          <p:cNvPr id="9" name="Rounded Rectangle 8"/>
          <p:cNvSpPr/>
          <p:nvPr/>
        </p:nvSpPr>
        <p:spPr>
          <a:xfrm>
            <a:off x="3715785" y="3902737"/>
            <a:ext cx="2239284" cy="1430655"/>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rPr>
              <a:t>If you use these as Completion Dates, you may have </a:t>
            </a:r>
            <a:r>
              <a:rPr lang="en-US" sz="1900">
                <a:solidFill>
                  <a:schemeClr val="tx1"/>
                </a:solidFill>
              </a:rPr>
              <a:t>LATE RESULTS</a:t>
            </a:r>
          </a:p>
        </p:txBody>
      </p:sp>
      <p:sp>
        <p:nvSpPr>
          <p:cNvPr id="5" name="Rectangle 4">
            <a:extLst>
              <a:ext uri="{C183D7F6-B498-43B3-948B-1728B52AA6E4}">
                <adec:decorative xmlns:adec="http://schemas.microsoft.com/office/drawing/2017/decorative" val="1"/>
              </a:ext>
            </a:extLst>
          </p:cNvPr>
          <p:cNvSpPr/>
          <p:nvPr/>
        </p:nvSpPr>
        <p:spPr>
          <a:xfrm>
            <a:off x="6025662" y="4379125"/>
            <a:ext cx="4114800" cy="6500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C183D7F6-B498-43B3-948B-1728B52AA6E4}">
                <adec:decorative xmlns:adec="http://schemas.microsoft.com/office/drawing/2017/decorative" val="1"/>
              </a:ext>
            </a:extLst>
          </p:cNvPr>
          <p:cNvSpPr/>
          <p:nvPr/>
        </p:nvSpPr>
        <p:spPr>
          <a:xfrm>
            <a:off x="6025662" y="1332766"/>
            <a:ext cx="4049205" cy="7603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Brace 10">
            <a:extLst>
              <a:ext uri="{C183D7F6-B498-43B3-948B-1728B52AA6E4}">
                <adec:decorative xmlns:adec="http://schemas.microsoft.com/office/drawing/2017/decorative" val="1"/>
              </a:ext>
            </a:extLst>
          </p:cNvPr>
          <p:cNvSpPr/>
          <p:nvPr/>
        </p:nvSpPr>
        <p:spPr>
          <a:xfrm>
            <a:off x="3291077" y="3943079"/>
            <a:ext cx="381000" cy="1430655"/>
          </a:xfrm>
          <a:prstGeom prst="rightBrace">
            <a:avLst>
              <a:gd name="adj1" fmla="val 28333"/>
              <a:gd name="adj2" fmla="val 50000"/>
            </a:avLst>
          </a:prstGeom>
          <a:noFill/>
          <a:ln w="38100">
            <a:solidFill>
              <a:srgbClr val="0036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ounded Rectangle 13">
            <a:extLst>
              <a:ext uri="{FF2B5EF4-FFF2-40B4-BE49-F238E27FC236}">
                <a16:creationId xmlns:a16="http://schemas.microsoft.com/office/drawing/2014/main" id="{395B1E18-9CB7-4DDB-9317-2AE92D1120D3}"/>
              </a:ext>
            </a:extLst>
          </p:cNvPr>
          <p:cNvSpPr/>
          <p:nvPr/>
        </p:nvSpPr>
        <p:spPr>
          <a:xfrm>
            <a:off x="8153400" y="2282933"/>
            <a:ext cx="3675256" cy="302999"/>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Select Anticipated for projections</a:t>
            </a:r>
          </a:p>
        </p:txBody>
      </p:sp>
      <p:sp>
        <p:nvSpPr>
          <p:cNvPr id="13" name="Rounded Rectangle 16">
            <a:extLst>
              <a:ext uri="{FF2B5EF4-FFF2-40B4-BE49-F238E27FC236}">
                <a16:creationId xmlns:a16="http://schemas.microsoft.com/office/drawing/2014/main" id="{7014ED0F-5203-433C-A072-9ACDE91A775A}"/>
              </a:ext>
            </a:extLst>
          </p:cNvPr>
          <p:cNvSpPr/>
          <p:nvPr/>
        </p:nvSpPr>
        <p:spPr>
          <a:xfrm>
            <a:off x="8171056" y="2697490"/>
            <a:ext cx="3955426" cy="73151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Select Actual once the final data collection date has occurred for the primary outcome(s)</a:t>
            </a:r>
          </a:p>
        </p:txBody>
      </p:sp>
      <p:sp>
        <p:nvSpPr>
          <p:cNvPr id="14" name="Rounded Rectangle 13">
            <a:extLst>
              <a:ext uri="{FF2B5EF4-FFF2-40B4-BE49-F238E27FC236}">
                <a16:creationId xmlns:a16="http://schemas.microsoft.com/office/drawing/2014/main" id="{B11B96A8-20A6-422B-828D-8F792CBE3474}"/>
              </a:ext>
            </a:extLst>
          </p:cNvPr>
          <p:cNvSpPr/>
          <p:nvPr/>
        </p:nvSpPr>
        <p:spPr>
          <a:xfrm>
            <a:off x="8188712" y="5041412"/>
            <a:ext cx="3675256" cy="302999"/>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Select Anticipated for projections</a:t>
            </a:r>
          </a:p>
        </p:txBody>
      </p:sp>
      <p:sp>
        <p:nvSpPr>
          <p:cNvPr id="15" name="Rounded Rectangle 16">
            <a:extLst>
              <a:ext uri="{FF2B5EF4-FFF2-40B4-BE49-F238E27FC236}">
                <a16:creationId xmlns:a16="http://schemas.microsoft.com/office/drawing/2014/main" id="{380AC95D-C3B3-4B23-8FFB-11D15CE3FBFF}"/>
              </a:ext>
            </a:extLst>
          </p:cNvPr>
          <p:cNvSpPr/>
          <p:nvPr/>
        </p:nvSpPr>
        <p:spPr>
          <a:xfrm>
            <a:off x="8188712" y="5373734"/>
            <a:ext cx="3937770" cy="795837"/>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Select Actual once the final data collection date has occurred for all prespecified outcomes and adverse events</a:t>
            </a:r>
          </a:p>
        </p:txBody>
      </p:sp>
      <p:sp>
        <p:nvSpPr>
          <p:cNvPr id="16" name="Rounded Rectangle 8">
            <a:extLst>
              <a:ext uri="{FF2B5EF4-FFF2-40B4-BE49-F238E27FC236}">
                <a16:creationId xmlns:a16="http://schemas.microsoft.com/office/drawing/2014/main" id="{62A45436-10F2-4155-93A0-1401E2782D7E}"/>
              </a:ext>
            </a:extLst>
          </p:cNvPr>
          <p:cNvSpPr/>
          <p:nvPr/>
        </p:nvSpPr>
        <p:spPr>
          <a:xfrm>
            <a:off x="1760658" y="6046845"/>
            <a:ext cx="4016762" cy="404126"/>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Save button is at bottom of each section</a:t>
            </a:r>
          </a:p>
        </p:txBody>
      </p:sp>
      <p:sp>
        <p:nvSpPr>
          <p:cNvPr id="17" name="Rectangle 16">
            <a:extLst>
              <a:ext uri="{FF2B5EF4-FFF2-40B4-BE49-F238E27FC236}">
                <a16:creationId xmlns:a16="http://schemas.microsoft.com/office/drawing/2014/main" id="{DF7EE9F9-441E-47B6-8FF0-5858D63F1FAA}"/>
              </a:ext>
              <a:ext uri="{C183D7F6-B498-43B3-948B-1728B52AA6E4}">
                <adec:decorative xmlns:adec="http://schemas.microsoft.com/office/drawing/2017/decorative" val="1"/>
              </a:ext>
            </a:extLst>
          </p:cNvPr>
          <p:cNvSpPr/>
          <p:nvPr/>
        </p:nvSpPr>
        <p:spPr>
          <a:xfrm>
            <a:off x="6019800" y="5943600"/>
            <a:ext cx="1137138" cy="3786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0B052E6-A39A-A5EB-D48A-AC0033C6BF66}"/>
              </a:ext>
            </a:extLst>
          </p:cNvPr>
          <p:cNvSpPr txBox="1"/>
          <p:nvPr/>
        </p:nvSpPr>
        <p:spPr>
          <a:xfrm>
            <a:off x="9861331" y="6169571"/>
            <a:ext cx="2204545" cy="582110"/>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i="1">
                <a:solidFill>
                  <a:schemeClr val="tx1"/>
                </a:solidFill>
              </a:rPr>
              <a:t>Guidance for Study Status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3654302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Primary and Study Completion Dates (2)</a:t>
            </a:r>
          </a:p>
        </p:txBody>
      </p:sp>
      <p:sp>
        <p:nvSpPr>
          <p:cNvPr id="6" name="Rectangle 5"/>
          <p:cNvSpPr/>
          <p:nvPr/>
        </p:nvSpPr>
        <p:spPr>
          <a:xfrm>
            <a:off x="762000" y="1406426"/>
            <a:ext cx="10972800" cy="1938992"/>
          </a:xfrm>
          <a:prstGeom prst="rect">
            <a:avLst/>
          </a:prstGeom>
        </p:spPr>
        <p:txBody>
          <a:bodyPr wrap="square">
            <a:spAutoFit/>
          </a:bodyPr>
          <a:lstStyle/>
          <a:p>
            <a:r>
              <a:rPr lang="en-US" sz="2400" b="1" dirty="0"/>
              <a:t>Remember: </a:t>
            </a:r>
          </a:p>
          <a:p>
            <a:pPr marL="342900" indent="-342900">
              <a:buFont typeface="Arial" panose="020B0604020202020204" pitchFamily="34" charset="0"/>
              <a:buChar char="•"/>
            </a:pPr>
            <a:r>
              <a:rPr lang="en-US" sz="2400" dirty="0"/>
              <a:t>Results for the primary outcome measure(s) are due within one year of the Primary Completion Date. </a:t>
            </a:r>
          </a:p>
          <a:p>
            <a:pPr marL="342900" indent="-342900">
              <a:buFont typeface="Arial" panose="020B0604020202020204" pitchFamily="34" charset="0"/>
              <a:buChar char="•"/>
            </a:pPr>
            <a:r>
              <a:rPr lang="en-US" sz="2400" dirty="0"/>
              <a:t>Results for the secondary outcome measures are due one year after the completion date for </a:t>
            </a:r>
            <a:r>
              <a:rPr lang="en-US" sz="2400" b="1" dirty="0"/>
              <a:t>that</a:t>
            </a:r>
            <a:r>
              <a:rPr lang="en-US" sz="2400" dirty="0"/>
              <a:t> outcome.</a:t>
            </a:r>
          </a:p>
        </p:txBody>
      </p:sp>
      <p:pic>
        <p:nvPicPr>
          <p:cNvPr id="9" name="Picture 8" descr="A screenshot of the &quot;Primary Completion Date&quot; data fields in PRS with the definition of the date surrounded by a red box.">
            <a:extLst>
              <a:ext uri="{FF2B5EF4-FFF2-40B4-BE49-F238E27FC236}">
                <a16:creationId xmlns:a16="http://schemas.microsoft.com/office/drawing/2014/main" id="{C1AD4616-D883-40B3-A18E-D40494EB0AE8}"/>
              </a:ext>
            </a:extLst>
          </p:cNvPr>
          <p:cNvPicPr>
            <a:picLocks noChangeAspect="1"/>
          </p:cNvPicPr>
          <p:nvPr/>
        </p:nvPicPr>
        <p:blipFill rotWithShape="1">
          <a:blip r:embed="rId3"/>
          <a:srcRect b="58319"/>
          <a:stretch/>
        </p:blipFill>
        <p:spPr>
          <a:xfrm>
            <a:off x="399953" y="3352800"/>
            <a:ext cx="4907771" cy="2778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screenshot of the &quot;Study Completion Date&quot; data fields in PRS, with the definition of the date surrounded by a red box.">
            <a:extLst>
              <a:ext uri="{FF2B5EF4-FFF2-40B4-BE49-F238E27FC236}">
                <a16:creationId xmlns:a16="http://schemas.microsoft.com/office/drawing/2014/main" id="{48412BFC-65CD-4BC3-BA4E-6DC2FF71C56F}"/>
              </a:ext>
            </a:extLst>
          </p:cNvPr>
          <p:cNvPicPr>
            <a:picLocks noChangeAspect="1"/>
          </p:cNvPicPr>
          <p:nvPr/>
        </p:nvPicPr>
        <p:blipFill rotWithShape="1">
          <a:blip r:embed="rId3"/>
          <a:srcRect t="49042" b="9830"/>
          <a:stretch/>
        </p:blipFill>
        <p:spPr>
          <a:xfrm>
            <a:off x="5791200" y="3413126"/>
            <a:ext cx="4973738" cy="2778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le 14">
            <a:extLst>
              <a:ext uri="{C183D7F6-B498-43B3-948B-1728B52AA6E4}">
                <adec:decorative xmlns:adec="http://schemas.microsoft.com/office/drawing/2017/decorative" val="1"/>
              </a:ext>
            </a:extLst>
          </p:cNvPr>
          <p:cNvSpPr/>
          <p:nvPr/>
        </p:nvSpPr>
        <p:spPr>
          <a:xfrm>
            <a:off x="5867400" y="3695245"/>
            <a:ext cx="4495800" cy="6481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C183D7F6-B498-43B3-948B-1728B52AA6E4}">
                <adec:decorative xmlns:adec="http://schemas.microsoft.com/office/drawing/2017/decorative" val="1"/>
              </a:ext>
            </a:extLst>
          </p:cNvPr>
          <p:cNvSpPr/>
          <p:nvPr/>
        </p:nvSpPr>
        <p:spPr>
          <a:xfrm>
            <a:off x="418066" y="3637061"/>
            <a:ext cx="3468134" cy="4777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849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3B50-292F-C761-6BBA-7F1DC438BC05}"/>
              </a:ext>
            </a:extLst>
          </p:cNvPr>
          <p:cNvSpPr>
            <a:spLocks noGrp="1"/>
          </p:cNvSpPr>
          <p:nvPr>
            <p:ph type="ctrTitle"/>
          </p:nvPr>
        </p:nvSpPr>
        <p:spPr>
          <a:xfrm>
            <a:off x="2592779" y="1188734"/>
            <a:ext cx="9144000" cy="2387600"/>
          </a:xfrm>
        </p:spPr>
        <p:txBody>
          <a:bodyPr/>
          <a:lstStyle/>
          <a:p>
            <a:r>
              <a:rPr lang="en-US" sz="4400" b="1"/>
              <a:t>Sponsors and Collaborators Section</a:t>
            </a:r>
          </a:p>
        </p:txBody>
      </p:sp>
      <p:sp>
        <p:nvSpPr>
          <p:cNvPr id="6" name="TextBox 5">
            <a:extLst>
              <a:ext uri="{FF2B5EF4-FFF2-40B4-BE49-F238E27FC236}">
                <a16:creationId xmlns:a16="http://schemas.microsoft.com/office/drawing/2014/main" id="{C0EBC2DA-5124-9075-2301-E1B30302D444}"/>
              </a:ext>
            </a:extLst>
          </p:cNvPr>
          <p:cNvSpPr txBox="1"/>
          <p:nvPr/>
        </p:nvSpPr>
        <p:spPr>
          <a:xfrm>
            <a:off x="5598958" y="728146"/>
            <a:ext cx="5844713" cy="646331"/>
          </a:xfrm>
          <a:prstGeom prst="rect">
            <a:avLst/>
          </a:prstGeom>
          <a:solidFill>
            <a:srgbClr val="0070C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ea typeface="Calibri"/>
                <a:cs typeface="Calibri"/>
              </a:rPr>
              <a:t>PRS ADMIN: Slides 24-26 should reflect your institutional practices. You may need to delete and/or modify them. </a:t>
            </a:r>
            <a:endParaRPr lang="en-US" b="1" dirty="0">
              <a:solidFill>
                <a:schemeClr val="bg1"/>
              </a:solidFill>
            </a:endParaRPr>
          </a:p>
        </p:txBody>
      </p:sp>
      <p:pic>
        <p:nvPicPr>
          <p:cNvPr id="3" name="Picture 2" descr="A screenshot of the side-menu of the &quot;Protocol tab&quot; in PRS highlighting the &quot;Sponsors and Collaborators&quot; section.">
            <a:extLst>
              <a:ext uri="{FF2B5EF4-FFF2-40B4-BE49-F238E27FC236}">
                <a16:creationId xmlns:a16="http://schemas.microsoft.com/office/drawing/2014/main" id="{00CC0D19-36C3-4180-0EF9-973A834B95A9}"/>
              </a:ext>
            </a:extLst>
          </p:cNvPr>
          <p:cNvPicPr>
            <a:picLocks noChangeAspect="1"/>
          </p:cNvPicPr>
          <p:nvPr/>
        </p:nvPicPr>
        <p:blipFill>
          <a:blip r:embed="rId3"/>
          <a:stretch>
            <a:fillRect/>
          </a:stretch>
        </p:blipFill>
        <p:spPr>
          <a:xfrm>
            <a:off x="3898" y="0"/>
            <a:ext cx="1884066" cy="6858000"/>
          </a:xfrm>
          <a:prstGeom prst="rect">
            <a:avLst/>
          </a:prstGeom>
        </p:spPr>
      </p:pic>
      <p:pic>
        <p:nvPicPr>
          <p:cNvPr id="4" name="Picture 3">
            <a:extLst>
              <a:ext uri="{FF2B5EF4-FFF2-40B4-BE49-F238E27FC236}">
                <a16:creationId xmlns:a16="http://schemas.microsoft.com/office/drawing/2014/main" id="{FC9B9D66-C81F-859D-4112-5288A09EEA5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59723" y="6210148"/>
            <a:ext cx="350447" cy="414153"/>
          </a:xfrm>
          <a:prstGeom prst="rect">
            <a:avLst/>
          </a:prstGeom>
        </p:spPr>
      </p:pic>
      <p:grpSp>
        <p:nvGrpSpPr>
          <p:cNvPr id="11" name="Group 10" descr="A screenshot highlighting where in the Protocol Tab user's can click &quot;Definitions.&quot;">
            <a:extLst>
              <a:ext uri="{FF2B5EF4-FFF2-40B4-BE49-F238E27FC236}">
                <a16:creationId xmlns:a16="http://schemas.microsoft.com/office/drawing/2014/main" id="{DCA1314A-3E68-C158-E534-2AB080AC2E3F}"/>
              </a:ext>
            </a:extLst>
          </p:cNvPr>
          <p:cNvGrpSpPr/>
          <p:nvPr/>
        </p:nvGrpSpPr>
        <p:grpSpPr>
          <a:xfrm>
            <a:off x="5804334" y="4751322"/>
            <a:ext cx="6028475" cy="1247814"/>
            <a:chOff x="3357965" y="4396235"/>
            <a:chExt cx="7680271" cy="1424238"/>
          </a:xfrm>
        </p:grpSpPr>
        <p:pic>
          <p:nvPicPr>
            <p:cNvPr id="9" name="Picture 8" descr="A screen shot of a computer&#10;&#10;Description automatically generated">
              <a:extLst>
                <a:ext uri="{FF2B5EF4-FFF2-40B4-BE49-F238E27FC236}">
                  <a16:creationId xmlns:a16="http://schemas.microsoft.com/office/drawing/2014/main" id="{44E0B2F4-971A-6DB5-C158-10C6E01CD339}"/>
                </a:ext>
              </a:extLst>
            </p:cNvPr>
            <p:cNvPicPr>
              <a:picLocks noChangeAspect="1"/>
            </p:cNvPicPr>
            <p:nvPr/>
          </p:nvPicPr>
          <p:blipFill>
            <a:blip r:embed="rId5"/>
            <a:stretch>
              <a:fillRect/>
            </a:stretch>
          </p:blipFill>
          <p:spPr>
            <a:xfrm>
              <a:off x="3357965" y="4396235"/>
              <a:ext cx="7620001" cy="1410582"/>
            </a:xfrm>
            <a:prstGeom prst="rect">
              <a:avLst/>
            </a:prstGeom>
          </p:spPr>
        </p:pic>
        <p:sp>
          <p:nvSpPr>
            <p:cNvPr id="10" name="Oval 9">
              <a:extLst>
                <a:ext uri="{FF2B5EF4-FFF2-40B4-BE49-F238E27FC236}">
                  <a16:creationId xmlns:a16="http://schemas.microsoft.com/office/drawing/2014/main" id="{DDCFE647-4EBB-5DCD-9C23-92F69D640616}"/>
                </a:ext>
              </a:extLst>
            </p:cNvPr>
            <p:cNvSpPr/>
            <p:nvPr/>
          </p:nvSpPr>
          <p:spPr>
            <a:xfrm>
              <a:off x="9540067" y="5252202"/>
              <a:ext cx="1498169" cy="5682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6B12CF2A-DFD2-220D-D268-55AEDD5BDC54}"/>
              </a:ext>
            </a:extLst>
          </p:cNvPr>
          <p:cNvSpPr txBox="1"/>
          <p:nvPr/>
        </p:nvSpPr>
        <p:spPr>
          <a:xfrm>
            <a:off x="5604428" y="5594796"/>
            <a:ext cx="5007896" cy="307777"/>
          </a:xfrm>
          <a:prstGeom prst="rect">
            <a:avLst/>
          </a:prstGeom>
          <a:solidFill>
            <a:schemeClr val="bg1"/>
          </a:solid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the Definitions link for all definitions related to each  Section </a:t>
            </a:r>
            <a:endParaRPr lang="en-US" sz="1400"/>
          </a:p>
        </p:txBody>
      </p:sp>
      <p:sp>
        <p:nvSpPr>
          <p:cNvPr id="7" name="TextBox 6">
            <a:extLst>
              <a:ext uri="{FF2B5EF4-FFF2-40B4-BE49-F238E27FC236}">
                <a16:creationId xmlns:a16="http://schemas.microsoft.com/office/drawing/2014/main" id="{11FF75C4-4B11-58B4-368A-78ED00F1A93B}"/>
              </a:ext>
            </a:extLst>
          </p:cNvPr>
          <p:cNvSpPr txBox="1"/>
          <p:nvPr/>
        </p:nvSpPr>
        <p:spPr>
          <a:xfrm>
            <a:off x="7046369" y="6254914"/>
            <a:ext cx="4688319" cy="307777"/>
          </a:xfrm>
          <a:prstGeom prst="rect">
            <a:avLst/>
          </a:prstGeom>
          <a:no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on this icon for information specific to the data element.</a:t>
            </a:r>
          </a:p>
        </p:txBody>
      </p:sp>
    </p:spTree>
    <p:extLst>
      <p:ext uri="{BB962C8B-B14F-4D97-AF65-F5344CB8AC3E}">
        <p14:creationId xmlns:p14="http://schemas.microsoft.com/office/powerpoint/2010/main" val="4094892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F66397FD-004F-5654-B6EA-BF342D96D859}"/>
              </a:ext>
            </a:extLst>
          </p:cNvPr>
          <p:cNvSpPr>
            <a:spLocks noGrp="1"/>
          </p:cNvSpPr>
          <p:nvPr>
            <p:ph type="title"/>
          </p:nvPr>
        </p:nvSpPr>
        <p:spPr>
          <a:xfrm>
            <a:off x="838200" y="365126"/>
            <a:ext cx="10896600" cy="1335589"/>
          </a:xfrm>
        </p:spPr>
        <p:txBody>
          <a:bodyPr>
            <a:normAutofit/>
          </a:bodyPr>
          <a:lstStyle/>
          <a:p>
            <a:r>
              <a:rPr lang="en-US" dirty="0">
                <a:ea typeface="Calibri Light"/>
                <a:cs typeface="Calibri Light"/>
              </a:rPr>
              <a:t>Responsible Party: </a:t>
            </a:r>
          </a:p>
        </p:txBody>
      </p:sp>
      <p:sp>
        <p:nvSpPr>
          <p:cNvPr id="4" name="Title 1">
            <a:extLst>
              <a:ext uri="{FF2B5EF4-FFF2-40B4-BE49-F238E27FC236}">
                <a16:creationId xmlns:a16="http://schemas.microsoft.com/office/drawing/2014/main" id="{047CF181-04D7-5428-91D6-061BA0001374}"/>
              </a:ext>
            </a:extLst>
          </p:cNvPr>
          <p:cNvSpPr txBox="1">
            <a:spLocks/>
          </p:cNvSpPr>
          <p:nvPr/>
        </p:nvSpPr>
        <p:spPr>
          <a:xfrm>
            <a:off x="5115614" y="712075"/>
            <a:ext cx="6668812" cy="629254"/>
          </a:xfrm>
          <a:prstGeom prst="roundRect">
            <a:avLst/>
          </a:prstGeom>
          <a:solidFill>
            <a:schemeClr val="accent6">
              <a:lumMod val="40000"/>
              <a:lumOff val="60000"/>
            </a:schemeClr>
          </a:solidFill>
          <a:ln>
            <a:solidFill>
              <a:srgbClr val="07594F"/>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Requirements if Sponsor (UCSF) is Responsible Party</a:t>
            </a:r>
          </a:p>
        </p:txBody>
      </p:sp>
      <p:pic>
        <p:nvPicPr>
          <p:cNvPr id="3" name="Picture 2" descr="A screenshot of the &quot;Sponsors and Collaborators&quot; section showing &quot;Sponsor&quot; selected as Responsible Party.">
            <a:extLst>
              <a:ext uri="{FF2B5EF4-FFF2-40B4-BE49-F238E27FC236}">
                <a16:creationId xmlns:a16="http://schemas.microsoft.com/office/drawing/2014/main" id="{651C7D14-1C43-FCA0-5182-59B5A401A171}"/>
              </a:ext>
            </a:extLst>
          </p:cNvPr>
          <p:cNvPicPr>
            <a:picLocks noChangeAspect="1"/>
          </p:cNvPicPr>
          <p:nvPr/>
        </p:nvPicPr>
        <p:blipFill>
          <a:blip r:embed="rId3"/>
          <a:stretch>
            <a:fillRect/>
          </a:stretch>
        </p:blipFill>
        <p:spPr>
          <a:xfrm>
            <a:off x="637025" y="1841116"/>
            <a:ext cx="4086225" cy="2676525"/>
          </a:xfrm>
          <a:prstGeom prst="rect">
            <a:avLst/>
          </a:prstGeom>
        </p:spPr>
      </p:pic>
      <p:sp>
        <p:nvSpPr>
          <p:cNvPr id="14" name="Rounded Rectangle 6">
            <a:extLst>
              <a:ext uri="{FF2B5EF4-FFF2-40B4-BE49-F238E27FC236}">
                <a16:creationId xmlns:a16="http://schemas.microsoft.com/office/drawing/2014/main" id="{89DA9BA4-5603-4834-8F85-10DF707E34AE}"/>
              </a:ext>
            </a:extLst>
          </p:cNvPr>
          <p:cNvSpPr/>
          <p:nvPr/>
        </p:nvSpPr>
        <p:spPr>
          <a:xfrm>
            <a:off x="5925785" y="1718440"/>
            <a:ext cx="5029200" cy="1036182"/>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chemeClr val="tx1"/>
                </a:solidFill>
              </a:rPr>
              <a:t>RESPONSIBLE PARTY:</a:t>
            </a:r>
          </a:p>
          <a:p>
            <a:r>
              <a:rPr lang="en-US" dirty="0">
                <a:solidFill>
                  <a:schemeClr val="tx1"/>
                </a:solidFill>
              </a:rPr>
              <a:t>Select </a:t>
            </a:r>
            <a:r>
              <a:rPr lang="en-US" b="1" dirty="0">
                <a:solidFill>
                  <a:schemeClr val="tx1"/>
                </a:solidFill>
              </a:rPr>
              <a:t>Sponsor</a:t>
            </a:r>
            <a:r>
              <a:rPr lang="en-US" dirty="0">
                <a:solidFill>
                  <a:schemeClr val="tx1"/>
                </a:solidFill>
              </a:rPr>
              <a:t> if study does NOT have an IND/IDE</a:t>
            </a:r>
            <a:endParaRPr lang="en-US" dirty="0">
              <a:solidFill>
                <a:schemeClr val="tx1"/>
              </a:solidFill>
              <a:ea typeface="Calibri" panose="020F0502020204030204"/>
              <a:cs typeface="Calibri" panose="020F0502020204030204"/>
            </a:endParaRPr>
          </a:p>
        </p:txBody>
      </p:sp>
      <p:cxnSp>
        <p:nvCxnSpPr>
          <p:cNvPr id="15" name="Straight Arrow Connector 14">
            <a:extLst>
              <a:ext uri="{FF2B5EF4-FFF2-40B4-BE49-F238E27FC236}">
                <a16:creationId xmlns:a16="http://schemas.microsoft.com/office/drawing/2014/main" id="{DF64D0C7-B98A-6C0B-C5CF-3AFBC5A5621A}"/>
              </a:ext>
              <a:ext uri="{C183D7F6-B498-43B3-948B-1728B52AA6E4}">
                <adec:decorative xmlns:adec="http://schemas.microsoft.com/office/drawing/2017/decorative" val="1"/>
              </a:ext>
            </a:extLst>
          </p:cNvPr>
          <p:cNvCxnSpPr>
            <a:cxnSpLocks/>
          </p:cNvCxnSpPr>
          <p:nvPr/>
        </p:nvCxnSpPr>
        <p:spPr bwMode="auto">
          <a:xfrm flipH="1">
            <a:off x="4741785" y="1913123"/>
            <a:ext cx="1175539" cy="7642"/>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Rounded Rectangle 6">
            <a:extLst>
              <a:ext uri="{FF2B5EF4-FFF2-40B4-BE49-F238E27FC236}">
                <a16:creationId xmlns:a16="http://schemas.microsoft.com/office/drawing/2014/main" id="{F091843B-8FF6-B459-62BE-BF7040ED5A06}"/>
              </a:ext>
            </a:extLst>
          </p:cNvPr>
          <p:cNvSpPr/>
          <p:nvPr/>
        </p:nvSpPr>
        <p:spPr>
          <a:xfrm>
            <a:off x="5926314" y="3821070"/>
            <a:ext cx="5029200" cy="1025414"/>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latin typeface="Calibri"/>
                <a:ea typeface="Calibri"/>
                <a:cs typeface="Calibri"/>
              </a:rPr>
              <a:t>This is the organization or individual responsible for conducting the study and data analyses. The sponsor does not necessarily fund the study.</a:t>
            </a:r>
            <a:endParaRPr lang="en-US"/>
          </a:p>
        </p:txBody>
      </p:sp>
      <p:sp>
        <p:nvSpPr>
          <p:cNvPr id="18" name="TextBox 17">
            <a:extLst>
              <a:ext uri="{FF2B5EF4-FFF2-40B4-BE49-F238E27FC236}">
                <a16:creationId xmlns:a16="http://schemas.microsoft.com/office/drawing/2014/main" id="{5B8B9248-260B-609A-B190-7191543CE908}"/>
              </a:ext>
            </a:extLst>
          </p:cNvPr>
          <p:cNvSpPr txBox="1"/>
          <p:nvPr/>
        </p:nvSpPr>
        <p:spPr>
          <a:xfrm>
            <a:off x="9125607" y="6169571"/>
            <a:ext cx="2940269" cy="582110"/>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i="1">
                <a:solidFill>
                  <a:schemeClr val="tx1"/>
                </a:solidFill>
              </a:rPr>
              <a:t>Guidance for Sponsor and Collaborators continues on next slide</a:t>
            </a:r>
            <a:endParaRPr lang="en-US" sz="1400" i="1">
              <a:solidFill>
                <a:schemeClr val="tx1"/>
              </a:solidFill>
              <a:ea typeface="Calibri"/>
              <a:cs typeface="Calibri"/>
            </a:endParaRPr>
          </a:p>
        </p:txBody>
      </p:sp>
      <p:cxnSp>
        <p:nvCxnSpPr>
          <p:cNvPr id="2" name="Straight Arrow Connector 1">
            <a:extLst>
              <a:ext uri="{FF2B5EF4-FFF2-40B4-BE49-F238E27FC236}">
                <a16:creationId xmlns:a16="http://schemas.microsoft.com/office/drawing/2014/main" id="{5D184DD1-BAFD-74E9-E42D-40C337C43FD8}"/>
              </a:ext>
              <a:ext uri="{C183D7F6-B498-43B3-948B-1728B52AA6E4}">
                <adec:decorative xmlns:adec="http://schemas.microsoft.com/office/drawing/2017/decorative" val="1"/>
              </a:ext>
            </a:extLst>
          </p:cNvPr>
          <p:cNvCxnSpPr>
            <a:cxnSpLocks/>
          </p:cNvCxnSpPr>
          <p:nvPr/>
        </p:nvCxnSpPr>
        <p:spPr bwMode="auto">
          <a:xfrm flipH="1">
            <a:off x="4736830" y="4092081"/>
            <a:ext cx="1175539" cy="7642"/>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Rounded Rectangle 6">
            <a:extLst>
              <a:ext uri="{FF2B5EF4-FFF2-40B4-BE49-F238E27FC236}">
                <a16:creationId xmlns:a16="http://schemas.microsoft.com/office/drawing/2014/main" id="{49DF60A1-18FA-B98F-AC61-7B481911BF48}"/>
              </a:ext>
            </a:extLst>
          </p:cNvPr>
          <p:cNvSpPr/>
          <p:nvPr/>
        </p:nvSpPr>
        <p:spPr>
          <a:xfrm>
            <a:off x="712489" y="3835453"/>
            <a:ext cx="3836361" cy="366157"/>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chemeClr val="tx1"/>
                </a:solidFill>
              </a:rPr>
              <a:t>University of California, San Francisco </a:t>
            </a:r>
            <a:endParaRPr lang="en-US" dirty="0">
              <a:solidFill>
                <a:schemeClr val="tx1"/>
              </a:solidFill>
              <a:ea typeface="Calibri" panose="020F0502020204030204"/>
              <a:cs typeface="Calibri" panose="020F0502020204030204"/>
            </a:endParaRPr>
          </a:p>
        </p:txBody>
      </p:sp>
    </p:spTree>
    <p:extLst>
      <p:ext uri="{BB962C8B-B14F-4D97-AF65-F5344CB8AC3E}">
        <p14:creationId xmlns:p14="http://schemas.microsoft.com/office/powerpoint/2010/main" val="1852071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A4E3F8D7-41BD-7ADF-B685-51A0EFE34EA0}"/>
              </a:ext>
            </a:extLst>
          </p:cNvPr>
          <p:cNvSpPr txBox="1">
            <a:spLocks/>
          </p:cNvSpPr>
          <p:nvPr/>
        </p:nvSpPr>
        <p:spPr>
          <a:xfrm>
            <a:off x="838200" y="365126"/>
            <a:ext cx="10896600" cy="13355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ea typeface="Calibri Light"/>
                <a:cs typeface="Calibri Light"/>
              </a:rPr>
              <a:t>Responsible Party: </a:t>
            </a:r>
          </a:p>
        </p:txBody>
      </p:sp>
      <p:sp>
        <p:nvSpPr>
          <p:cNvPr id="2" name="Title 1"/>
          <p:cNvSpPr>
            <a:spLocks noGrp="1"/>
          </p:cNvSpPr>
          <p:nvPr>
            <p:ph type="title"/>
          </p:nvPr>
        </p:nvSpPr>
        <p:spPr>
          <a:xfrm>
            <a:off x="5123794" y="659525"/>
            <a:ext cx="7062948" cy="694942"/>
          </a:xfrm>
          <a:prstGeom prst="roundRect">
            <a:avLst/>
          </a:prstGeom>
          <a:solidFill>
            <a:schemeClr val="accent6">
              <a:lumMod val="40000"/>
              <a:lumOff val="60000"/>
            </a:schemeClr>
          </a:solidFill>
          <a:ln>
            <a:solidFill>
              <a:srgbClr val="07594F"/>
            </a:solidFill>
          </a:ln>
        </p:spPr>
        <p:txBody>
          <a:bodyPr>
            <a:noAutofit/>
          </a:bodyPr>
          <a:lstStyle/>
          <a:p>
            <a:r>
              <a:rPr lang="en-US" sz="2800"/>
              <a:t>Requirements if Investigator holds the IND/IDE</a:t>
            </a:r>
          </a:p>
        </p:txBody>
      </p:sp>
      <p:pic>
        <p:nvPicPr>
          <p:cNvPr id="9" name="Picture 8" descr="A screenshot of the Sponsors and Collaborators section showing &quot;Sponsor-Investigator&quot; selected as the Responsible Party.">
            <a:extLst>
              <a:ext uri="{FF2B5EF4-FFF2-40B4-BE49-F238E27FC236}">
                <a16:creationId xmlns:a16="http://schemas.microsoft.com/office/drawing/2014/main" id="{DF25057F-CBFB-15DE-48B4-B1FF4D3079A2}"/>
              </a:ext>
            </a:extLst>
          </p:cNvPr>
          <p:cNvPicPr>
            <a:picLocks noChangeAspect="1"/>
          </p:cNvPicPr>
          <p:nvPr/>
        </p:nvPicPr>
        <p:blipFill>
          <a:blip r:embed="rId3"/>
          <a:stretch>
            <a:fillRect/>
          </a:stretch>
        </p:blipFill>
        <p:spPr>
          <a:xfrm>
            <a:off x="938705" y="1310181"/>
            <a:ext cx="6057900" cy="5314950"/>
          </a:xfrm>
          <a:prstGeom prst="rect">
            <a:avLst/>
          </a:prstGeom>
        </p:spPr>
      </p:pic>
      <p:sp>
        <p:nvSpPr>
          <p:cNvPr id="7" name="Rounded Rectangle 6"/>
          <p:cNvSpPr/>
          <p:nvPr/>
        </p:nvSpPr>
        <p:spPr>
          <a:xfrm>
            <a:off x="6837078" y="3184634"/>
            <a:ext cx="5029200" cy="996769"/>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a:solidFill>
                  <a:schemeClr val="tx1"/>
                </a:solidFill>
              </a:rPr>
              <a:t>RESPONSIBLE PARTY:</a:t>
            </a:r>
          </a:p>
          <a:p>
            <a:r>
              <a:rPr lang="en-US">
                <a:solidFill>
                  <a:schemeClr val="tx1"/>
                </a:solidFill>
              </a:rPr>
              <a:t>Select Sponsor-Investigator if study </a:t>
            </a:r>
            <a:r>
              <a:rPr lang="en-US" b="1">
                <a:solidFill>
                  <a:schemeClr val="tx1"/>
                </a:solidFill>
              </a:rPr>
              <a:t>has</a:t>
            </a:r>
            <a:r>
              <a:rPr lang="en-US">
                <a:solidFill>
                  <a:schemeClr val="tx1"/>
                </a:solidFill>
              </a:rPr>
              <a:t> an IND/IDE held by the PI</a:t>
            </a:r>
            <a:endParaRPr lang="en-US">
              <a:solidFill>
                <a:schemeClr val="tx1"/>
              </a:solidFill>
              <a:ea typeface="Calibri" panose="020F0502020204030204"/>
              <a:cs typeface="Calibri" panose="020F0502020204030204"/>
            </a:endParaRPr>
          </a:p>
        </p:txBody>
      </p:sp>
      <p:cxnSp>
        <p:nvCxnSpPr>
          <p:cNvPr id="4" name="Straight Arrow Connector 3">
            <a:extLst>
              <a:ext uri="{FF2B5EF4-FFF2-40B4-BE49-F238E27FC236}">
                <a16:creationId xmlns:a16="http://schemas.microsoft.com/office/drawing/2014/main" id="{F651AF80-FF18-4A83-DA3A-2F2FB8D9F139}"/>
              </a:ext>
              <a:ext uri="{C183D7F6-B498-43B3-948B-1728B52AA6E4}">
                <adec:decorative xmlns:adec="http://schemas.microsoft.com/office/drawing/2017/decorative" val="1"/>
              </a:ext>
            </a:extLst>
          </p:cNvPr>
          <p:cNvCxnSpPr>
            <a:cxnSpLocks/>
          </p:cNvCxnSpPr>
          <p:nvPr/>
        </p:nvCxnSpPr>
        <p:spPr bwMode="auto">
          <a:xfrm flipH="1">
            <a:off x="5664166" y="3397710"/>
            <a:ext cx="1175539" cy="7642"/>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Rounded Rectangle 6">
            <a:extLst>
              <a:ext uri="{FF2B5EF4-FFF2-40B4-BE49-F238E27FC236}">
                <a16:creationId xmlns:a16="http://schemas.microsoft.com/office/drawing/2014/main" id="{F77564EE-2406-EB7E-B3E0-36B242F5A673}"/>
              </a:ext>
            </a:extLst>
          </p:cNvPr>
          <p:cNvSpPr/>
          <p:nvPr/>
        </p:nvSpPr>
        <p:spPr>
          <a:xfrm>
            <a:off x="6755739" y="4701312"/>
            <a:ext cx="5029200" cy="696966"/>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ea typeface="Calibri"/>
                <a:cs typeface="Calibri"/>
              </a:rPr>
              <a:t>Investigator Official Title should reflect their role: Principal Investigator  </a:t>
            </a:r>
          </a:p>
        </p:txBody>
      </p:sp>
      <p:sp>
        <p:nvSpPr>
          <p:cNvPr id="8" name="TextBox 7">
            <a:extLst>
              <a:ext uri="{FF2B5EF4-FFF2-40B4-BE49-F238E27FC236}">
                <a16:creationId xmlns:a16="http://schemas.microsoft.com/office/drawing/2014/main" id="{67B6F073-1FF9-DA0A-C6DF-EB251026B831}"/>
              </a:ext>
            </a:extLst>
          </p:cNvPr>
          <p:cNvSpPr txBox="1"/>
          <p:nvPr/>
        </p:nvSpPr>
        <p:spPr>
          <a:xfrm>
            <a:off x="9199973" y="6169571"/>
            <a:ext cx="2937789" cy="668374"/>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i="1">
                <a:solidFill>
                  <a:schemeClr val="tx1"/>
                </a:solidFill>
              </a:rPr>
              <a:t>Guidance for Sponsor and Collaborators continues on next slide</a:t>
            </a:r>
            <a:endParaRPr lang="en-US" sz="1400" i="1">
              <a:solidFill>
                <a:schemeClr val="tx1"/>
              </a:solidFill>
              <a:ea typeface="Calibri"/>
              <a:cs typeface="Calibri"/>
            </a:endParaRPr>
          </a:p>
        </p:txBody>
      </p:sp>
      <p:cxnSp>
        <p:nvCxnSpPr>
          <p:cNvPr id="11" name="Straight Arrow Connector 10">
            <a:extLst>
              <a:ext uri="{FF2B5EF4-FFF2-40B4-BE49-F238E27FC236}">
                <a16:creationId xmlns:a16="http://schemas.microsoft.com/office/drawing/2014/main" id="{AA7F96DD-9F84-C4D9-BD6F-FD81EB6C7C43}"/>
              </a:ext>
              <a:ext uri="{C183D7F6-B498-43B3-948B-1728B52AA6E4}">
                <adec:decorative xmlns:adec="http://schemas.microsoft.com/office/drawing/2017/decorative" val="1"/>
              </a:ext>
            </a:extLst>
          </p:cNvPr>
          <p:cNvCxnSpPr>
            <a:cxnSpLocks/>
          </p:cNvCxnSpPr>
          <p:nvPr/>
        </p:nvCxnSpPr>
        <p:spPr bwMode="auto">
          <a:xfrm flipH="1">
            <a:off x="5577658" y="4985461"/>
            <a:ext cx="1175539" cy="7642"/>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335304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2CF68629-CC42-D74C-C153-FABEA7702422}"/>
              </a:ext>
            </a:extLst>
          </p:cNvPr>
          <p:cNvSpPr>
            <a:spLocks noGrp="1"/>
          </p:cNvSpPr>
          <p:nvPr>
            <p:ph type="title"/>
          </p:nvPr>
        </p:nvSpPr>
        <p:spPr>
          <a:xfrm>
            <a:off x="838200" y="365126"/>
            <a:ext cx="10896600" cy="1335589"/>
          </a:xfrm>
        </p:spPr>
        <p:txBody>
          <a:bodyPr>
            <a:normAutofit/>
          </a:bodyPr>
          <a:lstStyle/>
          <a:p>
            <a:r>
              <a:rPr lang="en-US">
                <a:ea typeface="Calibri Light"/>
                <a:cs typeface="Calibri Light"/>
              </a:rPr>
              <a:t>Collaborators </a:t>
            </a:r>
            <a:endParaRPr lang="en-US"/>
          </a:p>
        </p:txBody>
      </p:sp>
      <p:pic>
        <p:nvPicPr>
          <p:cNvPr id="6" name="Picture 5" descr="A screenshot of the &quot;Collaborators&quot; data field showing National Institutes of Health (NIH) entered as an example Collaborator.">
            <a:extLst>
              <a:ext uri="{FF2B5EF4-FFF2-40B4-BE49-F238E27FC236}">
                <a16:creationId xmlns:a16="http://schemas.microsoft.com/office/drawing/2014/main" id="{A3521BD3-BEA4-4F7F-A0E7-8ED78C8540E5}"/>
              </a:ext>
            </a:extLst>
          </p:cNvPr>
          <p:cNvPicPr>
            <a:picLocks noChangeAspect="1"/>
          </p:cNvPicPr>
          <p:nvPr/>
        </p:nvPicPr>
        <p:blipFill>
          <a:blip r:embed="rId3"/>
          <a:stretch>
            <a:fillRect/>
          </a:stretch>
        </p:blipFill>
        <p:spPr>
          <a:xfrm>
            <a:off x="3623441" y="1644724"/>
            <a:ext cx="5538787" cy="22806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5790C79D-325C-4BBA-B2A2-1B7CBEE11001}"/>
              </a:ext>
              <a:ext uri="{C183D7F6-B498-43B3-948B-1728B52AA6E4}">
                <adec:decorative xmlns:adec="http://schemas.microsoft.com/office/drawing/2017/decorative" val="1"/>
              </a:ext>
            </a:extLst>
          </p:cNvPr>
          <p:cNvSpPr/>
          <p:nvPr/>
        </p:nvSpPr>
        <p:spPr>
          <a:xfrm>
            <a:off x="3723290" y="3313386"/>
            <a:ext cx="1295400" cy="4548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8">
            <a:extLst>
              <a:ext uri="{FF2B5EF4-FFF2-40B4-BE49-F238E27FC236}">
                <a16:creationId xmlns:a16="http://schemas.microsoft.com/office/drawing/2014/main" id="{11107134-9C1C-4572-9BAF-E037561F395F}"/>
              </a:ext>
            </a:extLst>
          </p:cNvPr>
          <p:cNvSpPr/>
          <p:nvPr/>
        </p:nvSpPr>
        <p:spPr>
          <a:xfrm>
            <a:off x="536029" y="3302661"/>
            <a:ext cx="2737944" cy="628208"/>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"Save Changes" button is at bottom of each section</a:t>
            </a:r>
          </a:p>
        </p:txBody>
      </p:sp>
      <p:sp>
        <p:nvSpPr>
          <p:cNvPr id="9" name="Rounded Rectangle 8"/>
          <p:cNvSpPr/>
          <p:nvPr/>
        </p:nvSpPr>
        <p:spPr>
          <a:xfrm>
            <a:off x="1902371" y="4290848"/>
            <a:ext cx="8965325" cy="1325564"/>
          </a:xfrm>
          <a:prstGeom prst="roundRect">
            <a:avLst/>
          </a:prstGeom>
          <a:solidFill>
            <a:schemeClr val="accent6">
              <a:lumMod val="40000"/>
              <a:lumOff val="6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a:solidFill>
                  <a:schemeClr val="tx1"/>
                </a:solidFill>
              </a:rPr>
              <a:t>If the study is NIH funded, you must include the NIH Institute or Center as a Collaborator.</a:t>
            </a:r>
          </a:p>
          <a:p>
            <a:pPr marL="285750" indent="-285750">
              <a:buFont typeface="Arial" panose="020B0604020202020204" pitchFamily="34" charset="0"/>
              <a:buChar char="•"/>
            </a:pPr>
            <a:r>
              <a:rPr lang="en-US">
                <a:solidFill>
                  <a:schemeClr val="tx1"/>
                </a:solidFill>
              </a:rPr>
              <a:t>Collaborators include funders, etc. </a:t>
            </a:r>
            <a:endParaRPr lang="en-US">
              <a:solidFill>
                <a:schemeClr val="tx1"/>
              </a:solidFill>
              <a:ea typeface="Calibri"/>
              <a:cs typeface="Calibri"/>
            </a:endParaRPr>
          </a:p>
          <a:p>
            <a:pPr marL="285750" indent="-285750">
              <a:buFont typeface="Arial" panose="020B0604020202020204" pitchFamily="34" charset="0"/>
              <a:buChar char="•"/>
            </a:pPr>
            <a:r>
              <a:rPr lang="en-US">
                <a:solidFill>
                  <a:schemeClr val="tx1"/>
                </a:solidFill>
              </a:rPr>
              <a:t>Add as many as necessary.</a:t>
            </a:r>
            <a:endParaRPr lang="en-US">
              <a:solidFill>
                <a:schemeClr val="tx1"/>
              </a:solidFill>
              <a:ea typeface="Calibri"/>
              <a:cs typeface="Calibri"/>
            </a:endParaRPr>
          </a:p>
        </p:txBody>
      </p:sp>
    </p:spTree>
    <p:extLst>
      <p:ext uri="{BB962C8B-B14F-4D97-AF65-F5344CB8AC3E}">
        <p14:creationId xmlns:p14="http://schemas.microsoft.com/office/powerpoint/2010/main" val="2238135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E929C6-AFDD-B627-50BC-183CEF9E204C}"/>
              </a:ext>
            </a:extLst>
          </p:cNvPr>
          <p:cNvSpPr txBox="1">
            <a:spLocks noGrp="1"/>
          </p:cNvSpPr>
          <p:nvPr>
            <p:ph type="title" idx="4294967295"/>
          </p:nvPr>
        </p:nvSpPr>
        <p:spPr>
          <a:xfrm>
            <a:off x="2264331" y="2234262"/>
            <a:ext cx="9144000"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a:ln>
                <a:noFill/>
              </a:ln>
              <a:solidFill>
                <a:schemeClr val="tx1"/>
              </a:solidFill>
              <a:effectLst/>
              <a:uLnTx/>
              <a:uFillTx/>
              <a:latin typeface="+mj-lt"/>
              <a:ea typeface="+mj-ea"/>
              <a:cs typeface="Calibri Light"/>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mj-lt"/>
                <a:ea typeface="+mj-ea"/>
                <a:cs typeface="+mj-cs"/>
              </a:rPr>
              <a:t>Oversight Section</a:t>
            </a:r>
          </a:p>
        </p:txBody>
      </p:sp>
      <p:pic>
        <p:nvPicPr>
          <p:cNvPr id="2" name="Picture 1" descr="A screenshot of the section menu within a ClinicalTrials.gov record">
            <a:extLst>
              <a:ext uri="{FF2B5EF4-FFF2-40B4-BE49-F238E27FC236}">
                <a16:creationId xmlns:a16="http://schemas.microsoft.com/office/drawing/2014/main" id="{E7B7A6F3-D2BA-7998-5639-9E6101B8696D}"/>
              </a:ext>
            </a:extLst>
          </p:cNvPr>
          <p:cNvPicPr>
            <a:picLocks noChangeAspect="1"/>
          </p:cNvPicPr>
          <p:nvPr/>
        </p:nvPicPr>
        <p:blipFill>
          <a:blip r:embed="rId2"/>
          <a:stretch>
            <a:fillRect/>
          </a:stretch>
        </p:blipFill>
        <p:spPr>
          <a:xfrm>
            <a:off x="-4849" y="89033"/>
            <a:ext cx="1725625" cy="6533321"/>
          </a:xfrm>
          <a:prstGeom prst="rect">
            <a:avLst/>
          </a:prstGeom>
        </p:spPr>
      </p:pic>
      <p:grpSp>
        <p:nvGrpSpPr>
          <p:cNvPr id="23" name="Group 22" descr="A screenshot of the top section of a ClinicalTrials.gov record, with the &quot;Definitions&quot; button circled.">
            <a:extLst>
              <a:ext uri="{FF2B5EF4-FFF2-40B4-BE49-F238E27FC236}">
                <a16:creationId xmlns:a16="http://schemas.microsoft.com/office/drawing/2014/main" id="{D8A490C6-5129-18E9-0FB6-50580223FF8B}"/>
              </a:ext>
            </a:extLst>
          </p:cNvPr>
          <p:cNvGrpSpPr/>
          <p:nvPr/>
        </p:nvGrpSpPr>
        <p:grpSpPr>
          <a:xfrm>
            <a:off x="5804334" y="4751322"/>
            <a:ext cx="6028475" cy="1247814"/>
            <a:chOff x="3357965" y="4396235"/>
            <a:chExt cx="7680271" cy="1424238"/>
          </a:xfrm>
        </p:grpSpPr>
        <p:pic>
          <p:nvPicPr>
            <p:cNvPr id="21" name="Picture 20" descr="A screen shot of a computer&#10;&#10;Description automatically generated">
              <a:extLst>
                <a:ext uri="{FF2B5EF4-FFF2-40B4-BE49-F238E27FC236}">
                  <a16:creationId xmlns:a16="http://schemas.microsoft.com/office/drawing/2014/main" id="{08C54BB0-8AAF-2AB8-4E39-5EBFB88B218F}"/>
                </a:ext>
              </a:extLst>
            </p:cNvPr>
            <p:cNvPicPr>
              <a:picLocks noChangeAspect="1"/>
            </p:cNvPicPr>
            <p:nvPr/>
          </p:nvPicPr>
          <p:blipFill>
            <a:blip r:embed="rId3"/>
            <a:stretch>
              <a:fillRect/>
            </a:stretch>
          </p:blipFill>
          <p:spPr>
            <a:xfrm>
              <a:off x="3357965" y="4396235"/>
              <a:ext cx="7620001" cy="1410582"/>
            </a:xfrm>
            <a:prstGeom prst="rect">
              <a:avLst/>
            </a:prstGeom>
          </p:spPr>
        </p:pic>
        <p:sp>
          <p:nvSpPr>
            <p:cNvPr id="22" name="Oval 21">
              <a:extLst>
                <a:ext uri="{FF2B5EF4-FFF2-40B4-BE49-F238E27FC236}">
                  <a16:creationId xmlns:a16="http://schemas.microsoft.com/office/drawing/2014/main" id="{5DBD5725-CD9B-BA63-0CA5-78739B8C68A2}"/>
                </a:ext>
              </a:extLst>
            </p:cNvPr>
            <p:cNvSpPr/>
            <p:nvPr/>
          </p:nvSpPr>
          <p:spPr>
            <a:xfrm>
              <a:off x="9540067" y="5252202"/>
              <a:ext cx="1498169" cy="5682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72AE83AD-433C-6965-6560-DE1488CB8A9D}"/>
              </a:ext>
            </a:extLst>
          </p:cNvPr>
          <p:cNvSpPr txBox="1"/>
          <p:nvPr/>
        </p:nvSpPr>
        <p:spPr>
          <a:xfrm>
            <a:off x="5604428" y="5594796"/>
            <a:ext cx="5007896" cy="307777"/>
          </a:xfrm>
          <a:prstGeom prst="rect">
            <a:avLst/>
          </a:prstGeom>
          <a:solidFill>
            <a:schemeClr val="bg1"/>
          </a:solid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the Definitions link for all definitions related to each  Section </a:t>
            </a:r>
            <a:endParaRPr lang="en-US" sz="1400"/>
          </a:p>
        </p:txBody>
      </p:sp>
      <p:sp>
        <p:nvSpPr>
          <p:cNvPr id="19" name="TextBox 18">
            <a:extLst>
              <a:ext uri="{FF2B5EF4-FFF2-40B4-BE49-F238E27FC236}">
                <a16:creationId xmlns:a16="http://schemas.microsoft.com/office/drawing/2014/main" id="{BE00BB06-5B30-8300-3FC1-FDCCD6158257}"/>
              </a:ext>
            </a:extLst>
          </p:cNvPr>
          <p:cNvSpPr txBox="1"/>
          <p:nvPr/>
        </p:nvSpPr>
        <p:spPr>
          <a:xfrm>
            <a:off x="7046369" y="6254914"/>
            <a:ext cx="4688319" cy="307777"/>
          </a:xfrm>
          <a:prstGeom prst="rect">
            <a:avLst/>
          </a:prstGeom>
          <a:no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on this icon for information specific to the data element.</a:t>
            </a:r>
          </a:p>
        </p:txBody>
      </p:sp>
      <p:pic>
        <p:nvPicPr>
          <p:cNvPr id="17" name="Picture 16" descr="A white lowercase letter &quot;i&quot; within a blue circle - click this icon for information specific to a data element.">
            <a:extLst>
              <a:ext uri="{FF2B5EF4-FFF2-40B4-BE49-F238E27FC236}">
                <a16:creationId xmlns:a16="http://schemas.microsoft.com/office/drawing/2014/main" id="{F1242712-AA40-40AA-C953-2A0B567CA5B9}"/>
              </a:ext>
            </a:extLst>
          </p:cNvPr>
          <p:cNvPicPr>
            <a:picLocks noChangeAspect="1"/>
          </p:cNvPicPr>
          <p:nvPr/>
        </p:nvPicPr>
        <p:blipFill>
          <a:blip r:embed="rId4"/>
          <a:stretch>
            <a:fillRect/>
          </a:stretch>
        </p:blipFill>
        <p:spPr>
          <a:xfrm>
            <a:off x="6659723" y="6210148"/>
            <a:ext cx="350447" cy="414153"/>
          </a:xfrm>
          <a:prstGeom prst="rect">
            <a:avLst/>
          </a:prstGeom>
        </p:spPr>
      </p:pic>
    </p:spTree>
    <p:extLst>
      <p:ext uri="{BB962C8B-B14F-4D97-AF65-F5344CB8AC3E}">
        <p14:creationId xmlns:p14="http://schemas.microsoft.com/office/powerpoint/2010/main" val="2335919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0806-66C3-3D39-56EE-77B0D7684836}"/>
              </a:ext>
            </a:extLst>
          </p:cNvPr>
          <p:cNvSpPr>
            <a:spLocks noGrp="1"/>
          </p:cNvSpPr>
          <p:nvPr>
            <p:ph type="title" idx="4294967295"/>
          </p:nvPr>
        </p:nvSpPr>
        <p:spPr>
          <a:xfrm>
            <a:off x="109045" y="135212"/>
            <a:ext cx="2540876" cy="1581752"/>
          </a:xfrm>
        </p:spPr>
        <p:txBody>
          <a:bodyPr/>
          <a:lstStyle/>
          <a:p>
            <a:r>
              <a:rPr lang="en-US">
                <a:ea typeface="Calibri Light"/>
                <a:cs typeface="Calibri Light"/>
              </a:rPr>
              <a:t>Oversight Section</a:t>
            </a:r>
            <a:endParaRPr lang="en-US"/>
          </a:p>
        </p:txBody>
      </p:sp>
      <p:pic>
        <p:nvPicPr>
          <p:cNvPr id="4" name="Picture 3" descr="A screenshot of the Oversight section of a ClinicalTrials.gov record">
            <a:extLst>
              <a:ext uri="{FF2B5EF4-FFF2-40B4-BE49-F238E27FC236}">
                <a16:creationId xmlns:a16="http://schemas.microsoft.com/office/drawing/2014/main" id="{0A22FE7C-0181-FCE6-AF55-FF04F75B748F}"/>
              </a:ext>
            </a:extLst>
          </p:cNvPr>
          <p:cNvPicPr>
            <a:picLocks noChangeAspect="1"/>
          </p:cNvPicPr>
          <p:nvPr/>
        </p:nvPicPr>
        <p:blipFill>
          <a:blip r:embed="rId3"/>
          <a:stretch>
            <a:fillRect/>
          </a:stretch>
        </p:blipFill>
        <p:spPr>
          <a:xfrm>
            <a:off x="2740427" y="619125"/>
            <a:ext cx="4743450" cy="5619750"/>
          </a:xfrm>
          <a:prstGeom prst="rect">
            <a:avLst/>
          </a:prstGeom>
        </p:spPr>
      </p:pic>
      <p:sp>
        <p:nvSpPr>
          <p:cNvPr id="18" name="TextBox 17">
            <a:extLst>
              <a:ext uri="{FF2B5EF4-FFF2-40B4-BE49-F238E27FC236}">
                <a16:creationId xmlns:a16="http://schemas.microsoft.com/office/drawing/2014/main" id="{D16F5CC2-7AA8-2D8E-9F16-E04C78417F5E}"/>
              </a:ext>
            </a:extLst>
          </p:cNvPr>
          <p:cNvSpPr txBox="1"/>
          <p:nvPr/>
        </p:nvSpPr>
        <p:spPr>
          <a:xfrm>
            <a:off x="6832170" y="1912883"/>
            <a:ext cx="5233952" cy="1021556"/>
          </a:xfrm>
          <a:prstGeom prst="roundRect">
            <a:avLst/>
          </a:prstGeom>
          <a:solidFill>
            <a:srgbClr val="FFFFCC"/>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Access a checklist for U.S. FDA-Regulated Drug or Device. By clicking Icon and then "Additional Information"</a:t>
            </a:r>
          </a:p>
        </p:txBody>
      </p:sp>
      <p:sp>
        <p:nvSpPr>
          <p:cNvPr id="9" name="Rounded Rectangle 15">
            <a:extLst>
              <a:ext uri="{FF2B5EF4-FFF2-40B4-BE49-F238E27FC236}">
                <a16:creationId xmlns:a16="http://schemas.microsoft.com/office/drawing/2014/main" id="{74133C59-32B9-080A-ED72-0CD8BF91C992}"/>
              </a:ext>
            </a:extLst>
          </p:cNvPr>
          <p:cNvSpPr/>
          <p:nvPr/>
        </p:nvSpPr>
        <p:spPr>
          <a:xfrm>
            <a:off x="6825204" y="3103945"/>
            <a:ext cx="5258765" cy="1941733"/>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If this is “Yes”, more information about the device is needed [e.g., approval/clearance status, whether study can be posted to CT.gov prior to FDA approval/clearance, and whether the device is a </a:t>
            </a:r>
            <a:r>
              <a:rPr lang="en-US">
                <a:solidFill>
                  <a:schemeClr val="tx1"/>
                </a:solidFill>
                <a:ea typeface="+mn-lt"/>
                <a:cs typeface="+mn-lt"/>
              </a:rPr>
              <a:t>pediatric </a:t>
            </a:r>
            <a:r>
              <a:rPr lang="en-US" err="1">
                <a:solidFill>
                  <a:schemeClr val="tx1"/>
                </a:solidFill>
                <a:ea typeface="+mn-lt"/>
                <a:cs typeface="+mn-lt"/>
              </a:rPr>
              <a:t>postmarket</a:t>
            </a:r>
            <a:r>
              <a:rPr lang="en-US">
                <a:solidFill>
                  <a:schemeClr val="tx1"/>
                </a:solidFill>
                <a:ea typeface="+mn-lt"/>
                <a:cs typeface="+mn-lt"/>
              </a:rPr>
              <a:t> surveillance of a device product</a:t>
            </a:r>
            <a:r>
              <a:rPr lang="en-US">
                <a:solidFill>
                  <a:schemeClr val="tx1"/>
                </a:solidFill>
              </a:rPr>
              <a:t>]</a:t>
            </a:r>
          </a:p>
        </p:txBody>
      </p:sp>
      <p:sp>
        <p:nvSpPr>
          <p:cNvPr id="6" name="Rounded Rectangle 15">
            <a:extLst>
              <a:ext uri="{FF2B5EF4-FFF2-40B4-BE49-F238E27FC236}">
                <a16:creationId xmlns:a16="http://schemas.microsoft.com/office/drawing/2014/main" id="{5609A324-5169-63DF-ED88-693EE0E66C55}"/>
              </a:ext>
            </a:extLst>
          </p:cNvPr>
          <p:cNvSpPr/>
          <p:nvPr/>
        </p:nvSpPr>
        <p:spPr>
          <a:xfrm>
            <a:off x="6092142" y="5756476"/>
            <a:ext cx="5181600" cy="42738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If this is “Yes”, the IND/IDE information is required</a:t>
            </a:r>
          </a:p>
        </p:txBody>
      </p:sp>
      <p:cxnSp>
        <p:nvCxnSpPr>
          <p:cNvPr id="8" name="Straight Arrow Connector 7">
            <a:extLst>
              <a:ext uri="{FF2B5EF4-FFF2-40B4-BE49-F238E27FC236}">
                <a16:creationId xmlns:a16="http://schemas.microsoft.com/office/drawing/2014/main" id="{FC04660E-5EC4-6871-5FF4-735220862712}"/>
              </a:ext>
              <a:ext uri="{C183D7F6-B498-43B3-948B-1728B52AA6E4}">
                <adec:decorative xmlns:adec="http://schemas.microsoft.com/office/drawing/2017/decorative" val="1"/>
              </a:ext>
            </a:extLst>
          </p:cNvPr>
          <p:cNvCxnSpPr/>
          <p:nvPr/>
        </p:nvCxnSpPr>
        <p:spPr bwMode="auto">
          <a:xfrm flipH="1">
            <a:off x="3369492" y="6008286"/>
            <a:ext cx="2715898" cy="3664"/>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Arrow Connector 9">
            <a:extLst>
              <a:ext uri="{FF2B5EF4-FFF2-40B4-BE49-F238E27FC236}">
                <a16:creationId xmlns:a16="http://schemas.microsoft.com/office/drawing/2014/main" id="{32B57F12-33BB-E49F-48F0-C057626F1338}"/>
              </a:ext>
              <a:ext uri="{C183D7F6-B498-43B3-948B-1728B52AA6E4}">
                <adec:decorative xmlns:adec="http://schemas.microsoft.com/office/drawing/2017/decorative" val="1"/>
              </a:ext>
            </a:extLst>
          </p:cNvPr>
          <p:cNvCxnSpPr>
            <a:cxnSpLocks/>
          </p:cNvCxnSpPr>
          <p:nvPr/>
        </p:nvCxnSpPr>
        <p:spPr bwMode="auto">
          <a:xfrm flipH="1" flipV="1">
            <a:off x="3388783" y="4121417"/>
            <a:ext cx="3420023" cy="5981"/>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Arrow Connector 18">
            <a:extLst>
              <a:ext uri="{FF2B5EF4-FFF2-40B4-BE49-F238E27FC236}">
                <a16:creationId xmlns:a16="http://schemas.microsoft.com/office/drawing/2014/main" id="{F3ABB59D-4904-005B-05FE-0FA0AC131EC4}"/>
              </a:ext>
              <a:ext uri="{C183D7F6-B498-43B3-948B-1728B52AA6E4}">
                <adec:decorative xmlns:adec="http://schemas.microsoft.com/office/drawing/2017/decorative" val="1"/>
              </a:ext>
            </a:extLst>
          </p:cNvPr>
          <p:cNvCxnSpPr>
            <a:cxnSpLocks/>
          </p:cNvCxnSpPr>
          <p:nvPr/>
        </p:nvCxnSpPr>
        <p:spPr bwMode="auto">
          <a:xfrm flipH="1" flipV="1">
            <a:off x="4355287" y="2610555"/>
            <a:ext cx="2471119" cy="5981"/>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TextBox 20">
            <a:extLst>
              <a:ext uri="{FF2B5EF4-FFF2-40B4-BE49-F238E27FC236}">
                <a16:creationId xmlns:a16="http://schemas.microsoft.com/office/drawing/2014/main" id="{FA390BC3-1CE9-B37E-EE31-6343BADA7009}"/>
              </a:ext>
            </a:extLst>
          </p:cNvPr>
          <p:cNvSpPr txBox="1"/>
          <p:nvPr/>
        </p:nvSpPr>
        <p:spPr>
          <a:xfrm>
            <a:off x="9861331" y="6327226"/>
            <a:ext cx="2230820" cy="424455"/>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i="1">
                <a:solidFill>
                  <a:schemeClr val="tx1"/>
                </a:solidFill>
              </a:rPr>
              <a:t>Guidance for Oversight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3580312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564113-65DA-F324-BCE0-542766DDD28D}"/>
              </a:ext>
            </a:extLst>
          </p:cNvPr>
          <p:cNvSpPr txBox="1">
            <a:spLocks noGrp="1"/>
          </p:cNvSpPr>
          <p:nvPr>
            <p:ph type="title" idx="4294967295"/>
          </p:nvPr>
        </p:nvSpPr>
        <p:spPr>
          <a:xfrm>
            <a:off x="838200" y="365126"/>
            <a:ext cx="10896600" cy="13355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Calibri Light"/>
                <a:cs typeface="Calibri Light"/>
              </a:rPr>
              <a:t>IRB</a:t>
            </a: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pic>
        <p:nvPicPr>
          <p:cNvPr id="2" name="Picture 1" descr="A screenshot of the Human Subjects Information section of a ClinicalTrials.gov record">
            <a:extLst>
              <a:ext uri="{FF2B5EF4-FFF2-40B4-BE49-F238E27FC236}">
                <a16:creationId xmlns:a16="http://schemas.microsoft.com/office/drawing/2014/main" id="{49E56400-3414-75D7-1EE2-41AB3B136C42}"/>
              </a:ext>
            </a:extLst>
          </p:cNvPr>
          <p:cNvPicPr>
            <a:picLocks noChangeAspect="1"/>
          </p:cNvPicPr>
          <p:nvPr/>
        </p:nvPicPr>
        <p:blipFill>
          <a:blip r:embed="rId3"/>
          <a:stretch>
            <a:fillRect/>
          </a:stretch>
        </p:blipFill>
        <p:spPr>
          <a:xfrm>
            <a:off x="2700683" y="110435"/>
            <a:ext cx="4018722" cy="6648174"/>
          </a:xfrm>
          <a:prstGeom prst="rect">
            <a:avLst/>
          </a:prstGeom>
        </p:spPr>
      </p:pic>
      <p:sp>
        <p:nvSpPr>
          <p:cNvPr id="4" name="Rounded Rectangle 5">
            <a:extLst>
              <a:ext uri="{FF2B5EF4-FFF2-40B4-BE49-F238E27FC236}">
                <a16:creationId xmlns:a16="http://schemas.microsoft.com/office/drawing/2014/main" id="{B9A0CDD0-67D1-618B-95A5-5472BB35023B}"/>
              </a:ext>
            </a:extLst>
          </p:cNvPr>
          <p:cNvSpPr/>
          <p:nvPr/>
        </p:nvSpPr>
        <p:spPr>
          <a:xfrm>
            <a:off x="6099314" y="337930"/>
            <a:ext cx="5234815" cy="60960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Registration </a:t>
            </a:r>
            <a:r>
              <a:rPr lang="en-US" b="1" dirty="0">
                <a:solidFill>
                  <a:schemeClr val="tx1"/>
                </a:solidFill>
              </a:rPr>
              <a:t>before</a:t>
            </a:r>
            <a:r>
              <a:rPr lang="en-US" dirty="0">
                <a:solidFill>
                  <a:schemeClr val="tx1"/>
                </a:solidFill>
              </a:rPr>
              <a:t> any enrollment begins is required at UCSF. </a:t>
            </a:r>
          </a:p>
        </p:txBody>
      </p:sp>
      <p:sp>
        <p:nvSpPr>
          <p:cNvPr id="6" name="Rounded Rectangle 4">
            <a:extLst>
              <a:ext uri="{FF2B5EF4-FFF2-40B4-BE49-F238E27FC236}">
                <a16:creationId xmlns:a16="http://schemas.microsoft.com/office/drawing/2014/main" id="{FC670EC2-6B06-1C80-E4F8-E06275E12A74}"/>
              </a:ext>
            </a:extLst>
          </p:cNvPr>
          <p:cNvSpPr/>
          <p:nvPr/>
        </p:nvSpPr>
        <p:spPr>
          <a:xfrm>
            <a:off x="278268" y="2806420"/>
            <a:ext cx="2209800" cy="915332"/>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Enter these fields as shown to the right of this image</a:t>
            </a:r>
          </a:p>
        </p:txBody>
      </p:sp>
      <p:sp>
        <p:nvSpPr>
          <p:cNvPr id="8" name="Left Brace 7">
            <a:extLst>
              <a:ext uri="{FF2B5EF4-FFF2-40B4-BE49-F238E27FC236}">
                <a16:creationId xmlns:a16="http://schemas.microsoft.com/office/drawing/2014/main" id="{3D81E12F-ADED-1321-D256-F4AF2467D962}"/>
              </a:ext>
              <a:ext uri="{C183D7F6-B498-43B3-948B-1728B52AA6E4}">
                <adec:decorative xmlns:adec="http://schemas.microsoft.com/office/drawing/2017/decorative" val="1"/>
              </a:ext>
            </a:extLst>
          </p:cNvPr>
          <p:cNvSpPr/>
          <p:nvPr/>
        </p:nvSpPr>
        <p:spPr>
          <a:xfrm>
            <a:off x="2486965" y="1107710"/>
            <a:ext cx="403086" cy="4312753"/>
          </a:xfrm>
          <a:prstGeom prst="leftBrac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TextBox 13">
            <a:extLst>
              <a:ext uri="{FF2B5EF4-FFF2-40B4-BE49-F238E27FC236}">
                <a16:creationId xmlns:a16="http://schemas.microsoft.com/office/drawing/2014/main" id="{0A957CDC-C73F-19E9-AEB7-673B232538C8}"/>
              </a:ext>
            </a:extLst>
          </p:cNvPr>
          <p:cNvSpPr txBox="1"/>
          <p:nvPr/>
        </p:nvSpPr>
        <p:spPr>
          <a:xfrm>
            <a:off x="6076329" y="1275077"/>
            <a:ext cx="4932566" cy="3847207"/>
          </a:xfrm>
          <a:prstGeom prst="rect">
            <a:avLst/>
          </a:prstGeom>
          <a:solidFill>
            <a:srgbClr val="E0F2F4"/>
          </a:solidFill>
          <a:ln w="28575">
            <a:solidFill>
              <a:schemeClr val="accent6">
                <a:lumMod val="75000"/>
              </a:schemeClr>
            </a:solidFill>
          </a:ln>
        </p:spPr>
        <p:txBody>
          <a:bodyPr wrap="square" rtlCol="0">
            <a:spAutoFit/>
          </a:bodyPr>
          <a:lstStyle/>
          <a:p>
            <a:r>
              <a:rPr lang="en-US" sz="2400" b="1" dirty="0"/>
              <a:t>Human Subjects Protection Review</a:t>
            </a:r>
            <a:endParaRPr lang="en-US" sz="2400" dirty="0"/>
          </a:p>
          <a:p>
            <a:pPr marL="285750" indent="-285750">
              <a:buFont typeface="Arial" panose="020B0604020202020204" pitchFamily="34" charset="0"/>
              <a:buChar char="•"/>
            </a:pPr>
            <a:r>
              <a:rPr lang="en-US" b="1" dirty="0"/>
              <a:t>Board Status:</a:t>
            </a:r>
            <a:r>
              <a:rPr lang="en-US" dirty="0"/>
              <a:t> IRB status</a:t>
            </a:r>
          </a:p>
          <a:p>
            <a:pPr marL="285750" indent="-285750">
              <a:buFont typeface="Arial" panose="020B0604020202020204" pitchFamily="34" charset="0"/>
              <a:buChar char="•"/>
            </a:pPr>
            <a:r>
              <a:rPr lang="en-US" b="1" dirty="0"/>
              <a:t>Approval Number: </a:t>
            </a:r>
            <a:r>
              <a:rPr lang="en-US" dirty="0"/>
              <a:t>IRB study number</a:t>
            </a:r>
          </a:p>
          <a:p>
            <a:pPr marL="285750" indent="-285750">
              <a:buFont typeface="Arial" panose="020B0604020202020204" pitchFamily="34" charset="0"/>
              <a:buChar char="•"/>
            </a:pPr>
            <a:r>
              <a:rPr lang="en-US" b="1" dirty="0"/>
              <a:t>Board Name:</a:t>
            </a:r>
            <a:r>
              <a:rPr lang="en-US" dirty="0"/>
              <a:t> Human Research Protection Program – Institutional Review Board</a:t>
            </a:r>
            <a:r>
              <a:rPr lang="en-US" b="1" dirty="0"/>
              <a:t> </a:t>
            </a:r>
            <a:endParaRPr lang="en-US" dirty="0"/>
          </a:p>
          <a:p>
            <a:pPr marL="285750" indent="-285750">
              <a:buFont typeface="Arial" panose="020B0604020202020204" pitchFamily="34" charset="0"/>
              <a:buChar char="•"/>
            </a:pPr>
            <a:r>
              <a:rPr lang="en-US" b="1" dirty="0"/>
              <a:t>Board Affiliation:</a:t>
            </a:r>
            <a:r>
              <a:rPr lang="en-US" dirty="0"/>
              <a:t> University of California, San Francisco</a:t>
            </a:r>
            <a:r>
              <a:rPr lang="en-US" b="1" dirty="0"/>
              <a:t> </a:t>
            </a:r>
          </a:p>
          <a:p>
            <a:endParaRPr lang="en-US" sz="2000" b="1" dirty="0"/>
          </a:p>
          <a:p>
            <a:r>
              <a:rPr lang="en-US" sz="2000" b="1" dirty="0"/>
              <a:t>Board Contact Information</a:t>
            </a:r>
            <a:endParaRPr lang="en-US" sz="2000" dirty="0"/>
          </a:p>
          <a:p>
            <a:pPr marL="285750" lvl="0" indent="-285750" fontAlgn="base">
              <a:buFont typeface="Arial" panose="020B0604020202020204" pitchFamily="34" charset="0"/>
              <a:buChar char="•"/>
            </a:pPr>
            <a:r>
              <a:rPr lang="en-US" b="1" dirty="0"/>
              <a:t>Phone:</a:t>
            </a:r>
            <a:r>
              <a:rPr lang="en-US" dirty="0"/>
              <a:t> 415-476-1814 </a:t>
            </a:r>
          </a:p>
          <a:p>
            <a:pPr marL="285750" lvl="0" indent="-285750" fontAlgn="base">
              <a:buFont typeface="Arial" panose="020B0604020202020204" pitchFamily="34" charset="0"/>
              <a:buChar char="•"/>
            </a:pPr>
            <a:r>
              <a:rPr lang="en-US" b="1" dirty="0"/>
              <a:t>Email:</a:t>
            </a:r>
            <a:r>
              <a:rPr lang="en-US" dirty="0"/>
              <a:t> </a:t>
            </a:r>
            <a:r>
              <a:rPr lang="en-US" u="sng" dirty="0" err="1"/>
              <a:t>IRB@ucsf.edu</a:t>
            </a:r>
            <a:r>
              <a:rPr lang="en-US" dirty="0"/>
              <a:t> </a:t>
            </a:r>
          </a:p>
          <a:p>
            <a:pPr marL="285750" lvl="0" indent="-285750" fontAlgn="base">
              <a:buFont typeface="Arial" panose="020B0604020202020204" pitchFamily="34" charset="0"/>
              <a:buChar char="•"/>
            </a:pPr>
            <a:r>
              <a:rPr lang="en-US" b="1" dirty="0"/>
              <a:t>Address:</a:t>
            </a:r>
            <a:r>
              <a:rPr lang="en-US" dirty="0"/>
              <a:t> 490 Illinois Street, San Francisco, CA 94143</a:t>
            </a:r>
          </a:p>
        </p:txBody>
      </p:sp>
      <p:sp>
        <p:nvSpPr>
          <p:cNvPr id="16" name="Rounded Rectangle 4">
            <a:extLst>
              <a:ext uri="{FF2B5EF4-FFF2-40B4-BE49-F238E27FC236}">
                <a16:creationId xmlns:a16="http://schemas.microsoft.com/office/drawing/2014/main" id="{6AE4FF1D-5BAE-3312-5696-E3748F9584AC}"/>
              </a:ext>
            </a:extLst>
          </p:cNvPr>
          <p:cNvSpPr/>
          <p:nvPr/>
        </p:nvSpPr>
        <p:spPr>
          <a:xfrm>
            <a:off x="6137593" y="6101374"/>
            <a:ext cx="3590236" cy="657333"/>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You must indicate whether a DMC has been appointed for this study</a:t>
            </a:r>
          </a:p>
        </p:txBody>
      </p:sp>
      <p:cxnSp>
        <p:nvCxnSpPr>
          <p:cNvPr id="18" name="Straight Arrow Connector 17">
            <a:extLst>
              <a:ext uri="{FF2B5EF4-FFF2-40B4-BE49-F238E27FC236}">
                <a16:creationId xmlns:a16="http://schemas.microsoft.com/office/drawing/2014/main" id="{D481A2A0-BE73-0AC9-8557-974783ED1AC1}"/>
              </a:ext>
              <a:ext uri="{C183D7F6-B498-43B3-948B-1728B52AA6E4}">
                <adec:decorative xmlns:adec="http://schemas.microsoft.com/office/drawing/2017/decorative" val="1"/>
              </a:ext>
            </a:extLst>
          </p:cNvPr>
          <p:cNvCxnSpPr/>
          <p:nvPr/>
        </p:nvCxnSpPr>
        <p:spPr bwMode="auto">
          <a:xfrm flipH="1" flipV="1">
            <a:off x="3314275" y="6310124"/>
            <a:ext cx="2826332" cy="7379"/>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150889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E929C6-AFDD-B627-50BC-183CEF9E204C}"/>
              </a:ext>
            </a:extLst>
          </p:cNvPr>
          <p:cNvSpPr txBox="1">
            <a:spLocks noGrp="1"/>
          </p:cNvSpPr>
          <p:nvPr>
            <p:ph type="title" idx="4294967295"/>
          </p:nvPr>
        </p:nvSpPr>
        <p:spPr>
          <a:xfrm>
            <a:off x="1528607" y="2234262"/>
            <a:ext cx="9144000"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a:ln>
                <a:noFill/>
              </a:ln>
              <a:solidFill>
                <a:schemeClr val="tx1"/>
              </a:solidFill>
              <a:effectLst/>
              <a:uLnTx/>
              <a:uFillTx/>
              <a:latin typeface="+mj-lt"/>
              <a:ea typeface="+mj-ea"/>
              <a:cs typeface="Calibri Light"/>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mj-lt"/>
                <a:ea typeface="+mj-ea"/>
                <a:cs typeface="+mj-cs"/>
              </a:rPr>
              <a:t>Study Description Section</a:t>
            </a:r>
          </a:p>
        </p:txBody>
      </p:sp>
      <p:pic>
        <p:nvPicPr>
          <p:cNvPr id="17" name="Picture 16" descr="A screenshot of the section menu within a ClinicalTrials.gov record">
            <a:extLst>
              <a:ext uri="{FF2B5EF4-FFF2-40B4-BE49-F238E27FC236}">
                <a16:creationId xmlns:a16="http://schemas.microsoft.com/office/drawing/2014/main" id="{825AE8DB-9D8F-FF8D-C7DB-32F912775CE9}"/>
              </a:ext>
            </a:extLst>
          </p:cNvPr>
          <p:cNvPicPr>
            <a:picLocks noChangeAspect="1"/>
          </p:cNvPicPr>
          <p:nvPr/>
        </p:nvPicPr>
        <p:blipFill>
          <a:blip r:embed="rId2"/>
          <a:stretch>
            <a:fillRect/>
          </a:stretch>
        </p:blipFill>
        <p:spPr>
          <a:xfrm>
            <a:off x="5394" y="0"/>
            <a:ext cx="1854799" cy="6858000"/>
          </a:xfrm>
          <a:prstGeom prst="rect">
            <a:avLst/>
          </a:prstGeom>
        </p:spPr>
      </p:pic>
      <p:grpSp>
        <p:nvGrpSpPr>
          <p:cNvPr id="14" name="Group 13" descr="A screenshot of the top section of a ClinicalTrials.gov record, with the &quot;Definitions&quot; button circled.">
            <a:extLst>
              <a:ext uri="{FF2B5EF4-FFF2-40B4-BE49-F238E27FC236}">
                <a16:creationId xmlns:a16="http://schemas.microsoft.com/office/drawing/2014/main" id="{5D050AA2-1314-F6E1-8AAD-B082A5683FEE}"/>
              </a:ext>
            </a:extLst>
          </p:cNvPr>
          <p:cNvGrpSpPr/>
          <p:nvPr/>
        </p:nvGrpSpPr>
        <p:grpSpPr>
          <a:xfrm>
            <a:off x="5804334" y="4751322"/>
            <a:ext cx="6028475" cy="1247814"/>
            <a:chOff x="3357965" y="4396235"/>
            <a:chExt cx="7680271" cy="1424238"/>
          </a:xfrm>
        </p:grpSpPr>
        <p:pic>
          <p:nvPicPr>
            <p:cNvPr id="11" name="Picture 10" descr="A screen shot of a computer&#10;&#10;Description automatically generated">
              <a:extLst>
                <a:ext uri="{FF2B5EF4-FFF2-40B4-BE49-F238E27FC236}">
                  <a16:creationId xmlns:a16="http://schemas.microsoft.com/office/drawing/2014/main" id="{0294048F-8941-3DAE-81A1-00F696A1E006}"/>
                </a:ext>
              </a:extLst>
            </p:cNvPr>
            <p:cNvPicPr>
              <a:picLocks noChangeAspect="1"/>
            </p:cNvPicPr>
            <p:nvPr/>
          </p:nvPicPr>
          <p:blipFill>
            <a:blip r:embed="rId3"/>
            <a:stretch>
              <a:fillRect/>
            </a:stretch>
          </p:blipFill>
          <p:spPr>
            <a:xfrm>
              <a:off x="3357965" y="4396235"/>
              <a:ext cx="7620001" cy="1410582"/>
            </a:xfrm>
            <a:prstGeom prst="rect">
              <a:avLst/>
            </a:prstGeom>
          </p:spPr>
        </p:pic>
        <p:sp>
          <p:nvSpPr>
            <p:cNvPr id="12" name="Oval 11">
              <a:extLst>
                <a:ext uri="{FF2B5EF4-FFF2-40B4-BE49-F238E27FC236}">
                  <a16:creationId xmlns:a16="http://schemas.microsoft.com/office/drawing/2014/main" id="{F5F84109-8B9C-EEF7-CAD4-243AB951483B}"/>
                </a:ext>
              </a:extLst>
            </p:cNvPr>
            <p:cNvSpPr/>
            <p:nvPr/>
          </p:nvSpPr>
          <p:spPr>
            <a:xfrm>
              <a:off x="9540067" y="5252202"/>
              <a:ext cx="1498169" cy="5682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2B94246-3F6A-E35B-2A7C-F18ABBF8AEF0}"/>
              </a:ext>
            </a:extLst>
          </p:cNvPr>
          <p:cNvSpPr txBox="1"/>
          <p:nvPr/>
        </p:nvSpPr>
        <p:spPr>
          <a:xfrm>
            <a:off x="5604428" y="5594796"/>
            <a:ext cx="5007896" cy="307777"/>
          </a:xfrm>
          <a:prstGeom prst="rect">
            <a:avLst/>
          </a:prstGeom>
          <a:solidFill>
            <a:schemeClr val="bg1"/>
          </a:solid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the Definitions link for all definitions related to each  Section </a:t>
            </a:r>
            <a:endParaRPr lang="en-US" sz="1400"/>
          </a:p>
        </p:txBody>
      </p:sp>
      <p:sp>
        <p:nvSpPr>
          <p:cNvPr id="8" name="TextBox 7">
            <a:extLst>
              <a:ext uri="{FF2B5EF4-FFF2-40B4-BE49-F238E27FC236}">
                <a16:creationId xmlns:a16="http://schemas.microsoft.com/office/drawing/2014/main" id="{64AF5462-B12A-89C5-FE84-41FF4BF04656}"/>
              </a:ext>
            </a:extLst>
          </p:cNvPr>
          <p:cNvSpPr txBox="1"/>
          <p:nvPr/>
        </p:nvSpPr>
        <p:spPr>
          <a:xfrm>
            <a:off x="7046369" y="6254914"/>
            <a:ext cx="4688319" cy="307777"/>
          </a:xfrm>
          <a:prstGeom prst="rect">
            <a:avLst/>
          </a:prstGeom>
          <a:no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on this icon for information specific to the data element.</a:t>
            </a:r>
          </a:p>
        </p:txBody>
      </p:sp>
      <p:pic>
        <p:nvPicPr>
          <p:cNvPr id="3" name="Picture 2" descr="A white lowercase letter &quot;i&quot; within a blue circle - click this icon for information specific to a data element.">
            <a:extLst>
              <a:ext uri="{FF2B5EF4-FFF2-40B4-BE49-F238E27FC236}">
                <a16:creationId xmlns:a16="http://schemas.microsoft.com/office/drawing/2014/main" id="{47959CDD-4F02-36E5-99D0-DAE0C23E568B}"/>
              </a:ext>
            </a:extLst>
          </p:cNvPr>
          <p:cNvPicPr>
            <a:picLocks noChangeAspect="1"/>
          </p:cNvPicPr>
          <p:nvPr/>
        </p:nvPicPr>
        <p:blipFill>
          <a:blip r:embed="rId4"/>
          <a:stretch>
            <a:fillRect/>
          </a:stretch>
        </p:blipFill>
        <p:spPr>
          <a:xfrm>
            <a:off x="6659723" y="6210148"/>
            <a:ext cx="350447" cy="414153"/>
          </a:xfrm>
          <a:prstGeom prst="rect">
            <a:avLst/>
          </a:prstGeom>
        </p:spPr>
      </p:pic>
    </p:spTree>
    <p:extLst>
      <p:ext uri="{BB962C8B-B14F-4D97-AF65-F5344CB8AC3E}">
        <p14:creationId xmlns:p14="http://schemas.microsoft.com/office/powerpoint/2010/main" val="263595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Tips and Recommendations for Registration</a:t>
            </a:r>
          </a:p>
        </p:txBody>
      </p:sp>
      <p:sp>
        <p:nvSpPr>
          <p:cNvPr id="3" name="Content Placeholder 2"/>
          <p:cNvSpPr>
            <a:spLocks noGrp="1"/>
          </p:cNvSpPr>
          <p:nvPr>
            <p:ph idx="1"/>
          </p:nvPr>
        </p:nvSpPr>
        <p:spPr/>
        <p:txBody>
          <a:bodyPr vert="horz" lIns="91440" tIns="45720" rIns="91440" bIns="45720" rtlCol="0" anchor="t">
            <a:noAutofit/>
          </a:bodyPr>
          <a:lstStyle/>
          <a:p>
            <a:r>
              <a:rPr lang="en-US" sz="2400" dirty="0"/>
              <a:t>Do not use first or second person. Replace “I” and “we” with “the investigator”; replace “you” with “participants”</a:t>
            </a:r>
            <a:endParaRPr lang="en-US" dirty="0"/>
          </a:p>
          <a:p>
            <a:r>
              <a:rPr lang="en-US" sz="2400" dirty="0"/>
              <a:t>Typos and spelling errors are not acceptable</a:t>
            </a:r>
            <a:endParaRPr lang="en-US" sz="2400" dirty="0">
              <a:ea typeface="Calibri"/>
              <a:cs typeface="Calibri"/>
            </a:endParaRPr>
          </a:p>
          <a:p>
            <a:r>
              <a:rPr lang="en-US" sz="2400" dirty="0"/>
              <a:t>Define all acronyms when they first appear</a:t>
            </a:r>
            <a:endParaRPr lang="en-US" sz="2400" dirty="0">
              <a:ea typeface="Calibri"/>
              <a:cs typeface="Calibri"/>
            </a:endParaRPr>
          </a:p>
          <a:p>
            <a:r>
              <a:rPr lang="en-US" sz="2400" dirty="0"/>
              <a:t>Use "Notes" provided by PRS system to guide you </a:t>
            </a:r>
            <a:endParaRPr lang="en-US" sz="2400" dirty="0">
              <a:ea typeface="Calibri"/>
              <a:cs typeface="Calibri"/>
            </a:endParaRPr>
          </a:p>
          <a:p>
            <a:pPr lvl="1">
              <a:buFont typeface="Courier New" panose="020B0604020202020204" pitchFamily="34" charset="0"/>
              <a:buChar char="o"/>
            </a:pPr>
            <a:r>
              <a:rPr lang="en-US" sz="2000" dirty="0"/>
              <a:t>The notes are suggestions/reminders and are not mandatory</a:t>
            </a:r>
            <a:endParaRPr lang="en-US" sz="2800" dirty="0">
              <a:ea typeface="Calibri" panose="020F0502020204030204"/>
              <a:cs typeface="Calibri" panose="020F0502020204030204"/>
            </a:endParaRPr>
          </a:p>
          <a:p>
            <a:r>
              <a:rPr lang="en-US" sz="2400" dirty="0"/>
              <a:t>The Draft Receipt function provides a copy of your record as it appears in PRS</a:t>
            </a:r>
            <a:endParaRPr lang="en-US" sz="2400" dirty="0">
              <a:ea typeface="Calibri"/>
              <a:cs typeface="Calibri"/>
            </a:endParaRPr>
          </a:p>
        </p:txBody>
      </p:sp>
    </p:spTree>
    <p:extLst>
      <p:ext uri="{BB962C8B-B14F-4D97-AF65-F5344CB8AC3E}">
        <p14:creationId xmlns:p14="http://schemas.microsoft.com/office/powerpoint/2010/main" val="707057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42C96E-83F5-5A85-291B-CDD7624DE574}"/>
              </a:ext>
            </a:extLst>
          </p:cNvPr>
          <p:cNvSpPr>
            <a:spLocks noGrp="1"/>
          </p:cNvSpPr>
          <p:nvPr>
            <p:ph type="title" idx="4294967295"/>
          </p:nvPr>
        </p:nvSpPr>
        <p:spPr>
          <a:xfrm>
            <a:off x="76200" y="-252357"/>
            <a:ext cx="10515600" cy="1325563"/>
          </a:xfrm>
        </p:spPr>
        <p:txBody>
          <a:bodyPr/>
          <a:lstStyle/>
          <a:p>
            <a:r>
              <a:rPr lang="en-US">
                <a:ea typeface="Calibri Light"/>
                <a:cs typeface="Calibri Light"/>
              </a:rPr>
              <a:t>Study Description</a:t>
            </a:r>
            <a:endParaRPr lang="en-US"/>
          </a:p>
        </p:txBody>
      </p:sp>
      <p:pic>
        <p:nvPicPr>
          <p:cNvPr id="2" name="Picture 1" descr="A screenshot of the Study Description section.">
            <a:extLst>
              <a:ext uri="{FF2B5EF4-FFF2-40B4-BE49-F238E27FC236}">
                <a16:creationId xmlns:a16="http://schemas.microsoft.com/office/drawing/2014/main" id="{B2FC2A52-67EF-500B-2D0A-F82A4B109651}"/>
              </a:ext>
            </a:extLst>
          </p:cNvPr>
          <p:cNvPicPr>
            <a:picLocks noChangeAspect="1"/>
          </p:cNvPicPr>
          <p:nvPr/>
        </p:nvPicPr>
        <p:blipFill>
          <a:blip r:embed="rId3"/>
          <a:stretch>
            <a:fillRect/>
          </a:stretch>
        </p:blipFill>
        <p:spPr>
          <a:xfrm>
            <a:off x="170517" y="723357"/>
            <a:ext cx="6295334" cy="4865204"/>
          </a:xfrm>
          <a:prstGeom prst="rect">
            <a:avLst/>
          </a:prstGeom>
        </p:spPr>
      </p:pic>
      <p:pic>
        <p:nvPicPr>
          <p:cNvPr id="3" name="Picture 2" descr="A screenshot the Study Description section of a ClinicalTrials.gov record, showing the Brief Summary and Detailed Description sections.">
            <a:extLst>
              <a:ext uri="{FF2B5EF4-FFF2-40B4-BE49-F238E27FC236}">
                <a16:creationId xmlns:a16="http://schemas.microsoft.com/office/drawing/2014/main" id="{C9E2D791-8DC8-321E-6B24-F9F8178E52DE}"/>
              </a:ext>
            </a:extLst>
          </p:cNvPr>
          <p:cNvPicPr>
            <a:picLocks noChangeAspect="1"/>
          </p:cNvPicPr>
          <p:nvPr/>
        </p:nvPicPr>
        <p:blipFill>
          <a:blip r:embed="rId4"/>
          <a:stretch>
            <a:fillRect/>
          </a:stretch>
        </p:blipFill>
        <p:spPr>
          <a:xfrm>
            <a:off x="167674" y="1409556"/>
            <a:ext cx="4985516" cy="4178847"/>
          </a:xfrm>
          <a:prstGeom prst="rect">
            <a:avLst/>
          </a:prstGeom>
        </p:spPr>
      </p:pic>
      <p:sp>
        <p:nvSpPr>
          <p:cNvPr id="4" name="Rounded Rectangle 9">
            <a:extLst>
              <a:ext uri="{FF2B5EF4-FFF2-40B4-BE49-F238E27FC236}">
                <a16:creationId xmlns:a16="http://schemas.microsoft.com/office/drawing/2014/main" id="{B89F0AD0-7220-F1ED-3759-ADB7C23B823F}"/>
              </a:ext>
            </a:extLst>
          </p:cNvPr>
          <p:cNvSpPr/>
          <p:nvPr/>
        </p:nvSpPr>
        <p:spPr>
          <a:xfrm>
            <a:off x="5332204" y="1337891"/>
            <a:ext cx="6475218" cy="1725619"/>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chemeClr val="tx1"/>
                </a:solidFill>
              </a:rPr>
              <a:t>Describe the study hypothesis in terms understandable to the lay public.  It can be adapted from the informed consent, but omit all personal pronouns, (</a:t>
            </a:r>
            <a:r>
              <a:rPr lang="en-US" i="1" dirty="0">
                <a:solidFill>
                  <a:schemeClr val="tx1"/>
                </a:solidFill>
              </a:rPr>
              <a:t>e.g.</a:t>
            </a:r>
            <a:r>
              <a:rPr lang="en-US" dirty="0">
                <a:solidFill>
                  <a:schemeClr val="tx1"/>
                </a:solidFill>
              </a:rPr>
              <a:t>, we, you, they). </a:t>
            </a:r>
          </a:p>
          <a:p>
            <a:r>
              <a:rPr lang="en-US" b="1" dirty="0">
                <a:solidFill>
                  <a:schemeClr val="tx1"/>
                </a:solidFill>
              </a:rPr>
              <a:t> </a:t>
            </a:r>
            <a:endParaRPr lang="en-US" dirty="0">
              <a:solidFill>
                <a:schemeClr val="tx1"/>
              </a:solidFill>
            </a:endParaRPr>
          </a:p>
          <a:p>
            <a:r>
              <a:rPr lang="en-US" b="1" dirty="0">
                <a:solidFill>
                  <a:schemeClr val="tx1"/>
                </a:solidFill>
              </a:rPr>
              <a:t>SEE NEXT SLIDE FOR TEMPLATE and EXAMPLES</a:t>
            </a:r>
            <a:endParaRPr lang="en-US" dirty="0">
              <a:solidFill>
                <a:schemeClr val="tx1"/>
              </a:solidFill>
              <a:ea typeface="Calibri"/>
              <a:cs typeface="Calibri"/>
            </a:endParaRPr>
          </a:p>
        </p:txBody>
      </p:sp>
      <p:cxnSp>
        <p:nvCxnSpPr>
          <p:cNvPr id="6" name="Straight Arrow Connector 5">
            <a:extLst>
              <a:ext uri="{FF2B5EF4-FFF2-40B4-BE49-F238E27FC236}">
                <a16:creationId xmlns:a16="http://schemas.microsoft.com/office/drawing/2014/main" id="{4486E39D-23FB-01F1-7CF3-E525CED6C9E9}"/>
              </a:ext>
              <a:ext uri="{C183D7F6-B498-43B3-948B-1728B52AA6E4}">
                <adec:decorative xmlns:adec="http://schemas.microsoft.com/office/drawing/2017/decorative" val="1"/>
              </a:ext>
            </a:extLst>
          </p:cNvPr>
          <p:cNvCxnSpPr/>
          <p:nvPr/>
        </p:nvCxnSpPr>
        <p:spPr bwMode="auto">
          <a:xfrm flipH="1">
            <a:off x="4443076" y="2600345"/>
            <a:ext cx="916606" cy="11042"/>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Rounded Rectangle 6">
            <a:extLst>
              <a:ext uri="{FF2B5EF4-FFF2-40B4-BE49-F238E27FC236}">
                <a16:creationId xmlns:a16="http://schemas.microsoft.com/office/drawing/2014/main" id="{944FCCC0-96B8-CBFB-4674-C9835E421813}"/>
              </a:ext>
            </a:extLst>
          </p:cNvPr>
          <p:cNvSpPr/>
          <p:nvPr/>
        </p:nvSpPr>
        <p:spPr>
          <a:xfrm>
            <a:off x="5319828" y="3125101"/>
            <a:ext cx="6727617" cy="3119146"/>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600">
                <a:solidFill>
                  <a:schemeClr val="tx1"/>
                </a:solidFill>
              </a:rPr>
              <a:t>This field is optional and can be left blank. It does not have to be in lay language. It can be adapted from the background or aims section of the protocol, but do not copy and paste the entire protocol. This field cannot contain promotional language.</a:t>
            </a:r>
            <a:endParaRPr lang="en-US" sz="1600">
              <a:solidFill>
                <a:schemeClr val="tx1"/>
              </a:solidFill>
              <a:ea typeface="Calibri"/>
              <a:cs typeface="Calibri"/>
            </a:endParaRPr>
          </a:p>
          <a:p>
            <a:r>
              <a:rPr lang="en-US" sz="1600">
                <a:solidFill>
                  <a:schemeClr val="tx1"/>
                </a:solidFill>
              </a:rPr>
              <a:t>Where applicable, explain uncertainties or exploratory nature of study.  If there are any parts of the trial, which the public </a:t>
            </a:r>
            <a:r>
              <a:rPr lang="en-US" sz="1600" i="1">
                <a:solidFill>
                  <a:schemeClr val="tx1"/>
                </a:solidFill>
              </a:rPr>
              <a:t>cannot </a:t>
            </a:r>
            <a:r>
              <a:rPr lang="en-US" sz="1600">
                <a:solidFill>
                  <a:schemeClr val="tx1"/>
                </a:solidFill>
              </a:rPr>
              <a:t>know about while the study is ongoing without affecting scientific integrity, such as deception research or inclusion/exclusion criteria which could be easily faked in order to join a study (e.g. pain levels in order to have access to a controlled substance), it would be good to explain here, e.g. “Some inclusion/exclusion criteria are purposely omitted at this time to preserve scientific integrity.  They will be included after the trial is complete.”</a:t>
            </a:r>
            <a:endParaRPr lang="en-US" sz="1600">
              <a:solidFill>
                <a:schemeClr val="tx1"/>
              </a:solidFill>
              <a:ea typeface="Calibri"/>
              <a:cs typeface="Calibri"/>
            </a:endParaRPr>
          </a:p>
        </p:txBody>
      </p:sp>
      <p:sp>
        <p:nvSpPr>
          <p:cNvPr id="7" name="TextBox 12">
            <a:extLst>
              <a:ext uri="{FF2B5EF4-FFF2-40B4-BE49-F238E27FC236}">
                <a16:creationId xmlns:a16="http://schemas.microsoft.com/office/drawing/2014/main" id="{6A47FB80-56CB-A60A-F81B-2E5662AF3C36}"/>
              </a:ext>
            </a:extLst>
          </p:cNvPr>
          <p:cNvSpPr txBox="1"/>
          <p:nvPr/>
        </p:nvSpPr>
        <p:spPr>
          <a:xfrm>
            <a:off x="9506607" y="6287813"/>
            <a:ext cx="2559269" cy="463868"/>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Study Description continues on next slide</a:t>
            </a:r>
            <a:endParaRPr lang="en-US" sz="1400" i="1">
              <a:solidFill>
                <a:schemeClr val="tx1"/>
              </a:solidFill>
              <a:ea typeface="Calibri"/>
              <a:cs typeface="Calibri"/>
            </a:endParaRPr>
          </a:p>
        </p:txBody>
      </p:sp>
      <p:cxnSp>
        <p:nvCxnSpPr>
          <p:cNvPr id="8" name="Straight Arrow Connector 7">
            <a:extLst>
              <a:ext uri="{FF2B5EF4-FFF2-40B4-BE49-F238E27FC236}">
                <a16:creationId xmlns:a16="http://schemas.microsoft.com/office/drawing/2014/main" id="{A0FFB8BB-24DE-E6C5-518C-3B070FB07D79}"/>
              </a:ext>
              <a:ext uri="{C183D7F6-B498-43B3-948B-1728B52AA6E4}">
                <adec:decorative xmlns:adec="http://schemas.microsoft.com/office/drawing/2017/decorative" val="1"/>
              </a:ext>
            </a:extLst>
          </p:cNvPr>
          <p:cNvCxnSpPr>
            <a:cxnSpLocks/>
          </p:cNvCxnSpPr>
          <p:nvPr/>
        </p:nvCxnSpPr>
        <p:spPr bwMode="auto">
          <a:xfrm flipH="1">
            <a:off x="4407876" y="4426517"/>
            <a:ext cx="916606" cy="11042"/>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941270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32AE-AEE3-99FA-0576-BB1F9182C8DC}"/>
              </a:ext>
            </a:extLst>
          </p:cNvPr>
          <p:cNvSpPr>
            <a:spLocks noGrp="1"/>
          </p:cNvSpPr>
          <p:nvPr>
            <p:ph type="title" idx="4294967295"/>
          </p:nvPr>
        </p:nvSpPr>
        <p:spPr>
          <a:xfrm>
            <a:off x="201010" y="-81564"/>
            <a:ext cx="10515600" cy="1325563"/>
          </a:xfrm>
        </p:spPr>
        <p:txBody>
          <a:bodyPr/>
          <a:lstStyle/>
          <a:p>
            <a:r>
              <a:rPr lang="en-US">
                <a:ea typeface="Calibri Light"/>
                <a:cs typeface="Calibri Light"/>
              </a:rPr>
              <a:t>Writing a Brief Summary</a:t>
            </a:r>
            <a:endParaRPr lang="en-US"/>
          </a:p>
        </p:txBody>
      </p:sp>
      <p:sp>
        <p:nvSpPr>
          <p:cNvPr id="4" name="TextBox 3">
            <a:extLst>
              <a:ext uri="{FF2B5EF4-FFF2-40B4-BE49-F238E27FC236}">
                <a16:creationId xmlns:a16="http://schemas.microsoft.com/office/drawing/2014/main" id="{3AB7B885-3AA5-17ED-AD23-F57193FBBC32}"/>
              </a:ext>
            </a:extLst>
          </p:cNvPr>
          <p:cNvSpPr txBox="1"/>
          <p:nvPr/>
        </p:nvSpPr>
        <p:spPr>
          <a:xfrm>
            <a:off x="1425659" y="1007982"/>
            <a:ext cx="9342004"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Times New Roman"/>
                <a:ea typeface="Calibri"/>
                <a:cs typeface="Calibri"/>
              </a:rPr>
              <a:t>Template for writing a brief summary for the study overview</a:t>
            </a:r>
            <a:endParaRPr lang="en-US" b="1">
              <a:ea typeface="Calibri"/>
              <a:cs typeface="Calibri"/>
            </a:endParaRPr>
          </a:p>
          <a:p>
            <a:r>
              <a:rPr lang="en-US">
                <a:latin typeface="Times New Roman"/>
                <a:ea typeface="Calibri"/>
                <a:cs typeface="Calibri"/>
              </a:rPr>
              <a:t>Use the template below as a guide to write a Brief Summary of a study in plain language.</a:t>
            </a:r>
          </a:p>
          <a:p>
            <a:r>
              <a:rPr lang="en-US">
                <a:latin typeface="Times New Roman"/>
                <a:ea typeface="Calibri"/>
                <a:cs typeface="Calibri"/>
              </a:rPr>
              <a:t>Tailor the text that appears in brackets to your research study.  To finalize, delete the text in italics if it doesn't apply to your study.</a:t>
            </a:r>
          </a:p>
          <a:p>
            <a:endParaRPr lang="en-US">
              <a:latin typeface="Times New Roman"/>
              <a:ea typeface="Calibri"/>
              <a:cs typeface="Calibri"/>
            </a:endParaRPr>
          </a:p>
          <a:p>
            <a:r>
              <a:rPr lang="en-US" b="1">
                <a:latin typeface="Times New Roman"/>
                <a:ea typeface="Calibri"/>
                <a:cs typeface="Calibri"/>
              </a:rPr>
              <a:t>Brief summary template</a:t>
            </a:r>
          </a:p>
          <a:p>
            <a:endParaRPr lang="en-US" b="1">
              <a:latin typeface="Times New Roman"/>
              <a:ea typeface="Calibri"/>
              <a:cs typeface="Calibri"/>
            </a:endParaRPr>
          </a:p>
          <a:p>
            <a:r>
              <a:rPr lang="en-US">
                <a:latin typeface="Times New Roman"/>
                <a:ea typeface="Calibri"/>
                <a:cs typeface="Calibri"/>
              </a:rPr>
              <a:t>The goal of this [</a:t>
            </a:r>
            <a:r>
              <a:rPr lang="en-US">
                <a:highlight>
                  <a:srgbClr val="FFFF00"/>
                </a:highlight>
                <a:latin typeface="Times New Roman"/>
                <a:ea typeface="Calibri"/>
                <a:cs typeface="Calibri"/>
              </a:rPr>
              <a:t>study type: observational study or clinical trial</a:t>
            </a:r>
            <a:r>
              <a:rPr lang="en-US">
                <a:latin typeface="Times New Roman"/>
                <a:ea typeface="Calibri"/>
                <a:cs typeface="Calibri"/>
              </a:rPr>
              <a:t>] is to [</a:t>
            </a:r>
            <a:r>
              <a:rPr lang="en-US">
                <a:highlight>
                  <a:srgbClr val="FFFF00"/>
                </a:highlight>
                <a:latin typeface="Times New Roman"/>
                <a:ea typeface="Calibri"/>
                <a:cs typeface="Calibri"/>
              </a:rPr>
              <a:t>primary purpose: e.g., learn if intervention or health behavior can treat, prevent, diagnose, etc.</a:t>
            </a:r>
            <a:r>
              <a:rPr lang="en-US">
                <a:latin typeface="Times New Roman"/>
                <a:ea typeface="Calibri"/>
                <a:cs typeface="Calibri"/>
              </a:rPr>
              <a:t>] in [</a:t>
            </a:r>
            <a:r>
              <a:rPr lang="en-US">
                <a:highlight>
                  <a:srgbClr val="FFFF00"/>
                </a:highlight>
                <a:latin typeface="Times New Roman"/>
                <a:ea typeface="Calibri"/>
                <a:cs typeface="Calibri"/>
              </a:rPr>
              <a:t>describe participant population/primary condition; could include any of the following: sex/gender, age groups, healthy volunteers</a:t>
            </a:r>
            <a:r>
              <a:rPr lang="en-US">
                <a:latin typeface="Times New Roman"/>
                <a:ea typeface="Calibri"/>
                <a:cs typeface="Calibri"/>
              </a:rPr>
              <a:t>].  The main question[</a:t>
            </a:r>
            <a:r>
              <a:rPr lang="en-US">
                <a:highlight>
                  <a:srgbClr val="FFFF00"/>
                </a:highlight>
                <a:latin typeface="Times New Roman"/>
                <a:ea typeface="Calibri"/>
                <a:cs typeface="Calibri"/>
              </a:rPr>
              <a:t>s</a:t>
            </a:r>
            <a:r>
              <a:rPr lang="en-US">
                <a:latin typeface="Times New Roman"/>
                <a:ea typeface="Calibri"/>
                <a:cs typeface="Calibri"/>
              </a:rPr>
              <a:t>] it aims to answer [</a:t>
            </a:r>
            <a:r>
              <a:rPr lang="en-US">
                <a:highlight>
                  <a:srgbClr val="FFFF00"/>
                </a:highlight>
                <a:latin typeface="Times New Roman"/>
                <a:ea typeface="Calibri"/>
                <a:cs typeface="Calibri"/>
              </a:rPr>
              <a:t>is/are</a:t>
            </a:r>
            <a:r>
              <a:rPr lang="en-US">
                <a:latin typeface="Times New Roman"/>
                <a:ea typeface="Calibri"/>
                <a:cs typeface="Calibri"/>
              </a:rPr>
              <a:t>]:</a:t>
            </a:r>
          </a:p>
          <a:p>
            <a:pPr marL="800100" lvl="1" indent="-342900">
              <a:buFont typeface="Arial"/>
              <a:buChar char="•"/>
            </a:pPr>
            <a:endParaRPr lang="en-US">
              <a:latin typeface="Times New Roman"/>
              <a:ea typeface="Calibri"/>
              <a:cs typeface="Calibri"/>
            </a:endParaRPr>
          </a:p>
          <a:p>
            <a:pPr marL="800100" lvl="1" indent="-342900">
              <a:buFont typeface="Arial"/>
              <a:buChar char="•"/>
            </a:pPr>
            <a:r>
              <a:rPr lang="en-US">
                <a:latin typeface="Times New Roman"/>
                <a:ea typeface="Calibri"/>
                <a:cs typeface="Calibri"/>
              </a:rPr>
              <a:t>[</a:t>
            </a:r>
            <a:r>
              <a:rPr lang="en-US">
                <a:highlight>
                  <a:srgbClr val="FFFF00"/>
                </a:highlight>
                <a:latin typeface="Times New Roman"/>
                <a:ea typeface="Calibri"/>
                <a:cs typeface="Calibri"/>
              </a:rPr>
              <a:t>primary question, hypothesis, or outcome measure 1</a:t>
            </a:r>
            <a:r>
              <a:rPr lang="en-US">
                <a:latin typeface="Times New Roman"/>
                <a:ea typeface="Calibri"/>
                <a:cs typeface="Calibri"/>
              </a:rPr>
              <a:t>]</a:t>
            </a:r>
          </a:p>
          <a:p>
            <a:pPr marL="800100" lvl="1" indent="-342900">
              <a:buFont typeface="Arial"/>
              <a:buChar char="•"/>
            </a:pPr>
            <a:r>
              <a:rPr lang="en-US">
                <a:latin typeface="Times New Roman"/>
                <a:ea typeface="Calibri"/>
                <a:cs typeface="Calibri"/>
              </a:rPr>
              <a:t>[</a:t>
            </a:r>
            <a:r>
              <a:rPr lang="en-US">
                <a:highlight>
                  <a:srgbClr val="FFFF00"/>
                </a:highlight>
                <a:latin typeface="Times New Roman"/>
                <a:ea typeface="Calibri"/>
                <a:cs typeface="Calibri"/>
              </a:rPr>
              <a:t>primary questions, hypothesis, or outcome measure 2</a:t>
            </a:r>
            <a:r>
              <a:rPr lang="en-US">
                <a:latin typeface="Times New Roman"/>
                <a:ea typeface="Calibri"/>
                <a:cs typeface="Calibri"/>
              </a:rPr>
              <a:t>]</a:t>
            </a:r>
          </a:p>
          <a:p>
            <a:pPr marL="800100" lvl="1" indent="-342900">
              <a:buFont typeface="Arial"/>
              <a:buChar char="•"/>
            </a:pPr>
            <a:endParaRPr lang="en-US">
              <a:latin typeface="Times New Roman"/>
              <a:ea typeface="Calibri"/>
              <a:cs typeface="Calibri"/>
            </a:endParaRPr>
          </a:p>
          <a:p>
            <a:r>
              <a:rPr lang="en-US">
                <a:latin typeface="Times New Roman"/>
                <a:ea typeface="Calibri"/>
                <a:cs typeface="Calibri"/>
              </a:rPr>
              <a:t>Participants will [</a:t>
            </a:r>
            <a:r>
              <a:rPr lang="en-US">
                <a:highlight>
                  <a:srgbClr val="FFFF00"/>
                </a:highlight>
                <a:latin typeface="Times New Roman"/>
                <a:ea typeface="Calibri"/>
                <a:cs typeface="Calibri"/>
              </a:rPr>
              <a:t>describe the main tasks participants will be asked to do, interventions they'll be given and use bullets if it is more than 2 items</a:t>
            </a:r>
            <a:r>
              <a:rPr lang="en-US">
                <a:latin typeface="Times New Roman"/>
                <a:ea typeface="Calibri"/>
                <a:cs typeface="Calibri"/>
              </a:rPr>
              <a:t>].</a:t>
            </a:r>
          </a:p>
          <a:p>
            <a:endParaRPr lang="en-US">
              <a:latin typeface="Times New Roman"/>
              <a:ea typeface="Calibri"/>
              <a:cs typeface="Calibri"/>
            </a:endParaRPr>
          </a:p>
          <a:p>
            <a:r>
              <a:rPr lang="en-US" i="1">
                <a:latin typeface="Times New Roman"/>
                <a:ea typeface="Calibri"/>
                <a:cs typeface="Calibri"/>
              </a:rPr>
              <a:t>If there is a comparison group:</a:t>
            </a:r>
            <a:r>
              <a:rPr lang="en-US">
                <a:latin typeface="Times New Roman"/>
                <a:ea typeface="Calibri"/>
                <a:cs typeface="Calibri"/>
              </a:rPr>
              <a:t> Researchers will compare [</a:t>
            </a:r>
            <a:r>
              <a:rPr lang="en-US">
                <a:highlight>
                  <a:srgbClr val="FFFF00"/>
                </a:highlight>
                <a:latin typeface="Times New Roman"/>
                <a:ea typeface="Calibri"/>
                <a:cs typeface="Calibri"/>
              </a:rPr>
              <a:t>insert groups</a:t>
            </a:r>
            <a:r>
              <a:rPr lang="en-US">
                <a:latin typeface="Times New Roman"/>
                <a:ea typeface="Calibri"/>
                <a:cs typeface="Calibri"/>
              </a:rPr>
              <a:t>] to see if [insert effects].</a:t>
            </a:r>
          </a:p>
          <a:p>
            <a:pPr lvl="1"/>
            <a:endParaRPr lang="en-US" sz="2000">
              <a:latin typeface="Times New Roman"/>
              <a:ea typeface="Calibri"/>
              <a:cs typeface="Calibri"/>
            </a:endParaRPr>
          </a:p>
          <a:p>
            <a:endParaRPr lang="en-US" sz="2000">
              <a:latin typeface="Times New Roman"/>
              <a:ea typeface="Calibri"/>
              <a:cs typeface="Calibri"/>
            </a:endParaRPr>
          </a:p>
        </p:txBody>
      </p:sp>
      <p:sp>
        <p:nvSpPr>
          <p:cNvPr id="3" name="TextBox 12">
            <a:extLst>
              <a:ext uri="{FF2B5EF4-FFF2-40B4-BE49-F238E27FC236}">
                <a16:creationId xmlns:a16="http://schemas.microsoft.com/office/drawing/2014/main" id="{910E5AD5-8463-32C6-05CA-2F2C6AF20844}"/>
              </a:ext>
            </a:extLst>
          </p:cNvPr>
          <p:cNvSpPr txBox="1"/>
          <p:nvPr/>
        </p:nvSpPr>
        <p:spPr>
          <a:xfrm>
            <a:off x="9506607" y="6287813"/>
            <a:ext cx="2559269" cy="463868"/>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Study Description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2288603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FA5A8-5FD9-CEDF-ECC1-EEF8B0F275B0}"/>
              </a:ext>
            </a:extLst>
          </p:cNvPr>
          <p:cNvSpPr txBox="1">
            <a:spLocks noGrp="1"/>
          </p:cNvSpPr>
          <p:nvPr>
            <p:ph type="title" idx="4294967295"/>
          </p:nvPr>
        </p:nvSpPr>
        <p:spPr>
          <a:xfrm>
            <a:off x="838200" y="365126"/>
            <a:ext cx="10896600" cy="13355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Calibri Light"/>
                <a:cs typeface="Calibri Light"/>
              </a:rPr>
              <a:t>Brief Description Example 1: Clinical Trial </a:t>
            </a:r>
          </a:p>
        </p:txBody>
      </p:sp>
      <p:sp>
        <p:nvSpPr>
          <p:cNvPr id="2" name="TextBox 1">
            <a:extLst>
              <a:ext uri="{FF2B5EF4-FFF2-40B4-BE49-F238E27FC236}">
                <a16:creationId xmlns:a16="http://schemas.microsoft.com/office/drawing/2014/main" id="{CD630A7C-95A3-B608-499E-4F74481B4BF2}"/>
              </a:ext>
            </a:extLst>
          </p:cNvPr>
          <p:cNvSpPr txBox="1"/>
          <p:nvPr/>
        </p:nvSpPr>
        <p:spPr>
          <a:xfrm>
            <a:off x="827955" y="1575293"/>
            <a:ext cx="10481440"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1B1B1B"/>
                </a:solidFill>
                <a:latin typeface="Calibri"/>
                <a:ea typeface="Roboto"/>
                <a:cs typeface="Roboto"/>
              </a:rPr>
              <a:t>The goal of this clinical trial is to learn if drug ABC works to treat severe asthma in adults. It will also learn about the safety of drug ABC. The main questions it aims to answer are:</a:t>
            </a:r>
            <a:endParaRPr lang="en-US" sz="2000" dirty="0">
              <a:ea typeface="Calibri"/>
              <a:cs typeface="Calibri"/>
            </a:endParaRPr>
          </a:p>
          <a:p>
            <a:endParaRPr lang="en-US" sz="2000" dirty="0">
              <a:solidFill>
                <a:srgbClr val="1B1B1B"/>
              </a:solidFill>
              <a:latin typeface="Calibri"/>
              <a:ea typeface="Roboto"/>
              <a:cs typeface="Roboto"/>
            </a:endParaRPr>
          </a:p>
          <a:p>
            <a:pPr>
              <a:buFont typeface=""/>
              <a:buChar char="•"/>
            </a:pPr>
            <a:r>
              <a:rPr lang="en-US" sz="2000" dirty="0">
                <a:solidFill>
                  <a:srgbClr val="1B1B1B"/>
                </a:solidFill>
                <a:latin typeface="Calibri"/>
                <a:ea typeface="Roboto"/>
                <a:cs typeface="Roboto"/>
              </a:rPr>
              <a:t>Does drug ABC lower the number of times participants need to use a rescue inhaler?</a:t>
            </a:r>
          </a:p>
          <a:p>
            <a:pPr>
              <a:buFont typeface=""/>
              <a:buChar char="•"/>
            </a:pPr>
            <a:r>
              <a:rPr lang="en-US" sz="2000" dirty="0">
                <a:solidFill>
                  <a:srgbClr val="1B1B1B"/>
                </a:solidFill>
                <a:latin typeface="Calibri"/>
                <a:ea typeface="Roboto"/>
                <a:cs typeface="Roboto"/>
              </a:rPr>
              <a:t>What medical problems do participants have when taking drug ABC?</a:t>
            </a:r>
          </a:p>
          <a:p>
            <a:endParaRPr lang="en-US" sz="2000" dirty="0">
              <a:solidFill>
                <a:srgbClr val="1B1B1B"/>
              </a:solidFill>
              <a:latin typeface="Calibri"/>
              <a:ea typeface="Roboto"/>
              <a:cs typeface="Roboto"/>
            </a:endParaRPr>
          </a:p>
          <a:p>
            <a:r>
              <a:rPr lang="en-US" sz="2000" dirty="0">
                <a:solidFill>
                  <a:srgbClr val="1B1B1B"/>
                </a:solidFill>
                <a:latin typeface="Calibri"/>
                <a:ea typeface="Roboto"/>
                <a:cs typeface="Roboto"/>
              </a:rPr>
              <a:t>Researchers will compare drug ABC to a placebo (a look-alike substance that contains no drug) to see if drug ABC works to treat severe asthma.</a:t>
            </a:r>
            <a:endParaRPr lang="en-US" sz="2000" dirty="0">
              <a:latin typeface="Calibri"/>
              <a:ea typeface="Calibri"/>
              <a:cs typeface="Calibri"/>
            </a:endParaRPr>
          </a:p>
          <a:p>
            <a:endParaRPr lang="en-US" sz="2000" dirty="0">
              <a:solidFill>
                <a:srgbClr val="1B1B1B"/>
              </a:solidFill>
              <a:latin typeface="Calibri"/>
              <a:ea typeface="Roboto"/>
              <a:cs typeface="Roboto"/>
            </a:endParaRPr>
          </a:p>
          <a:p>
            <a:r>
              <a:rPr lang="en-US" sz="2000" dirty="0">
                <a:solidFill>
                  <a:srgbClr val="1B1B1B"/>
                </a:solidFill>
                <a:latin typeface="Calibri"/>
                <a:ea typeface="Roboto"/>
                <a:cs typeface="Roboto"/>
              </a:rPr>
              <a:t>Participants will:</a:t>
            </a:r>
            <a:endParaRPr lang="en-US" sz="2000" dirty="0">
              <a:latin typeface="Calibri"/>
              <a:ea typeface="Calibri"/>
              <a:cs typeface="Calibri"/>
            </a:endParaRPr>
          </a:p>
          <a:p>
            <a:pPr>
              <a:buFont typeface=""/>
              <a:buChar char="•"/>
            </a:pPr>
            <a:r>
              <a:rPr lang="en-US" sz="2000" dirty="0">
                <a:solidFill>
                  <a:srgbClr val="1B1B1B"/>
                </a:solidFill>
                <a:latin typeface="Calibri"/>
                <a:ea typeface="Roboto"/>
                <a:cs typeface="Roboto"/>
              </a:rPr>
              <a:t>Take drug ABC or a placebo every day for 4 months</a:t>
            </a:r>
          </a:p>
          <a:p>
            <a:pPr>
              <a:buFont typeface=""/>
              <a:buChar char="•"/>
            </a:pPr>
            <a:r>
              <a:rPr lang="en-US" sz="2000" dirty="0">
                <a:solidFill>
                  <a:srgbClr val="1B1B1B"/>
                </a:solidFill>
                <a:latin typeface="Calibri"/>
                <a:ea typeface="Roboto"/>
                <a:cs typeface="Roboto"/>
              </a:rPr>
              <a:t>Visit the clinic once every 2 weeks for checkups and tests</a:t>
            </a:r>
          </a:p>
          <a:p>
            <a:pPr>
              <a:buFont typeface=""/>
              <a:buChar char="•"/>
            </a:pPr>
            <a:r>
              <a:rPr lang="en-US" sz="2000" dirty="0">
                <a:solidFill>
                  <a:srgbClr val="1B1B1B"/>
                </a:solidFill>
                <a:latin typeface="Calibri"/>
                <a:ea typeface="Roboto"/>
                <a:cs typeface="Roboto"/>
              </a:rPr>
              <a:t>Keep a diary of symptoms and the number of times participants use a rescue inhaler</a:t>
            </a:r>
          </a:p>
        </p:txBody>
      </p:sp>
      <p:sp>
        <p:nvSpPr>
          <p:cNvPr id="4" name="TextBox 12">
            <a:extLst>
              <a:ext uri="{FF2B5EF4-FFF2-40B4-BE49-F238E27FC236}">
                <a16:creationId xmlns:a16="http://schemas.microsoft.com/office/drawing/2014/main" id="{BED87667-CC37-4972-F1EF-F2999CC75BDE}"/>
              </a:ext>
            </a:extLst>
          </p:cNvPr>
          <p:cNvSpPr txBox="1"/>
          <p:nvPr/>
        </p:nvSpPr>
        <p:spPr>
          <a:xfrm>
            <a:off x="9506607" y="6287813"/>
            <a:ext cx="2559269" cy="463868"/>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Study Description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3187056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9B776-1E84-A6FF-9F15-CFA9792E6171}"/>
              </a:ext>
            </a:extLst>
          </p:cNvPr>
          <p:cNvSpPr txBox="1">
            <a:spLocks noGrp="1"/>
          </p:cNvSpPr>
          <p:nvPr>
            <p:ph type="title" idx="4294967295"/>
          </p:nvPr>
        </p:nvSpPr>
        <p:spPr>
          <a:xfrm>
            <a:off x="838200" y="365126"/>
            <a:ext cx="10896600" cy="13355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Calibri Light"/>
                <a:cs typeface="Calibri Light"/>
              </a:rPr>
              <a:t>Brief Description Example 2</a:t>
            </a:r>
            <a:r>
              <a:rPr kumimoji="0" lang="en-US" sz="4000" b="0" i="0" u="none" strike="noStrike" kern="1200" cap="none" spc="0" normalizeH="0" baseline="0" noProof="0">
                <a:ln>
                  <a:noFill/>
                </a:ln>
                <a:solidFill>
                  <a:schemeClr val="tx1"/>
                </a:solidFill>
                <a:effectLst/>
                <a:uLnTx/>
                <a:uFillTx/>
                <a:latin typeface="+mj-lt"/>
                <a:ea typeface="Calibri Light"/>
                <a:cs typeface="Calibri Light"/>
              </a:rPr>
              <a:t>: Observational Study</a:t>
            </a:r>
          </a:p>
        </p:txBody>
      </p:sp>
      <p:sp>
        <p:nvSpPr>
          <p:cNvPr id="2" name="TextBox 1">
            <a:extLst>
              <a:ext uri="{FF2B5EF4-FFF2-40B4-BE49-F238E27FC236}">
                <a16:creationId xmlns:a16="http://schemas.microsoft.com/office/drawing/2014/main" id="{7D72B8C5-1F4E-95F3-6331-D8BA7E509BA6}"/>
              </a:ext>
            </a:extLst>
          </p:cNvPr>
          <p:cNvSpPr txBox="1"/>
          <p:nvPr/>
        </p:nvSpPr>
        <p:spPr>
          <a:xfrm>
            <a:off x="962108" y="1508805"/>
            <a:ext cx="992279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1B1B1B"/>
                </a:solidFill>
                <a:latin typeface="Calibri"/>
                <a:ea typeface="Roboto"/>
                <a:cs typeface="Roboto"/>
              </a:rPr>
              <a:t>The goal of this observational study is to learn about the long-term effects of intervention A in women over the age of 60 who take intervention A to treat their rheumatoid arthritis (RA). The main question it aims to answer is:</a:t>
            </a:r>
            <a:endParaRPr lang="en-US" sz="2400">
              <a:ea typeface="Calibri"/>
              <a:cs typeface="Calibri"/>
            </a:endParaRPr>
          </a:p>
          <a:p>
            <a:endParaRPr lang="en-US" sz="2400">
              <a:solidFill>
                <a:srgbClr val="1B1B1B"/>
              </a:solidFill>
              <a:latin typeface="Calibri"/>
              <a:ea typeface="Roboto"/>
              <a:cs typeface="Roboto"/>
            </a:endParaRPr>
          </a:p>
          <a:p>
            <a:pPr lvl="1">
              <a:buFont typeface="Courier New"/>
              <a:buChar char="o"/>
            </a:pPr>
            <a:r>
              <a:rPr lang="en-US" sz="2400">
                <a:solidFill>
                  <a:srgbClr val="1B1B1B"/>
                </a:solidFill>
                <a:latin typeface="Calibri"/>
                <a:ea typeface="Roboto"/>
                <a:cs typeface="Roboto"/>
              </a:rPr>
              <a:t>Does intervention A lower joint pain in women over age 60 when taken long-term to treat RA?</a:t>
            </a:r>
          </a:p>
          <a:p>
            <a:endParaRPr lang="en-US" sz="2400">
              <a:solidFill>
                <a:srgbClr val="1B1B1B"/>
              </a:solidFill>
              <a:latin typeface="Calibri"/>
              <a:ea typeface="Roboto"/>
              <a:cs typeface="Roboto"/>
            </a:endParaRPr>
          </a:p>
          <a:p>
            <a:r>
              <a:rPr lang="en-US" sz="2400">
                <a:solidFill>
                  <a:srgbClr val="1B1B1B"/>
                </a:solidFill>
                <a:latin typeface="Calibri"/>
                <a:ea typeface="Roboto"/>
                <a:cs typeface="Roboto"/>
              </a:rPr>
              <a:t>Participants already taking intervention A as part of their regular medical care for RA will answer online survey questions about their joint pain for 5 years.</a:t>
            </a:r>
            <a:endParaRPr lang="en-US" sz="2400">
              <a:latin typeface="Calibri"/>
              <a:ea typeface="Calibri"/>
              <a:cs typeface="Calibri" panose="020F0502020204030204"/>
            </a:endParaRPr>
          </a:p>
        </p:txBody>
      </p:sp>
      <p:sp>
        <p:nvSpPr>
          <p:cNvPr id="4" name="TextBox 12">
            <a:extLst>
              <a:ext uri="{FF2B5EF4-FFF2-40B4-BE49-F238E27FC236}">
                <a16:creationId xmlns:a16="http://schemas.microsoft.com/office/drawing/2014/main" id="{78FB0B81-6BAB-7830-41E7-EC4F40868716}"/>
              </a:ext>
            </a:extLst>
          </p:cNvPr>
          <p:cNvSpPr txBox="1"/>
          <p:nvPr/>
        </p:nvSpPr>
        <p:spPr>
          <a:xfrm>
            <a:off x="9506607" y="6287813"/>
            <a:ext cx="2559269" cy="463868"/>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Study Description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1969857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E929C6-AFDD-B627-50BC-183CEF9E204C}"/>
              </a:ext>
            </a:extLst>
          </p:cNvPr>
          <p:cNvSpPr txBox="1">
            <a:spLocks noGrp="1"/>
          </p:cNvSpPr>
          <p:nvPr>
            <p:ph type="title" idx="4294967295"/>
          </p:nvPr>
        </p:nvSpPr>
        <p:spPr>
          <a:xfrm>
            <a:off x="2093538" y="2221124"/>
            <a:ext cx="9144000"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a:ln>
                <a:noFill/>
              </a:ln>
              <a:solidFill>
                <a:schemeClr val="tx1"/>
              </a:solidFill>
              <a:effectLst/>
              <a:uLnTx/>
              <a:uFillTx/>
              <a:latin typeface="+mj-lt"/>
              <a:ea typeface="+mj-ea"/>
              <a:cs typeface="Calibri Light"/>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mj-lt"/>
                <a:ea typeface="+mj-ea"/>
                <a:cs typeface="+mj-cs"/>
              </a:rPr>
              <a:t>Conditions Section</a:t>
            </a:r>
          </a:p>
        </p:txBody>
      </p:sp>
      <p:pic>
        <p:nvPicPr>
          <p:cNvPr id="2" name="Picture 1" descr="Protocol Section Quick Links">
            <a:extLst>
              <a:ext uri="{FF2B5EF4-FFF2-40B4-BE49-F238E27FC236}">
                <a16:creationId xmlns:a16="http://schemas.microsoft.com/office/drawing/2014/main" id="{E3698480-A555-D967-E33B-837CD0725761}"/>
              </a:ext>
            </a:extLst>
          </p:cNvPr>
          <p:cNvPicPr>
            <a:picLocks noChangeAspect="1"/>
          </p:cNvPicPr>
          <p:nvPr/>
        </p:nvPicPr>
        <p:blipFill>
          <a:blip r:embed="rId2"/>
          <a:stretch>
            <a:fillRect/>
          </a:stretch>
        </p:blipFill>
        <p:spPr>
          <a:xfrm>
            <a:off x="5907" y="64117"/>
            <a:ext cx="1769993" cy="6561068"/>
          </a:xfrm>
          <a:prstGeom prst="rect">
            <a:avLst/>
          </a:prstGeom>
        </p:spPr>
      </p:pic>
      <p:grpSp>
        <p:nvGrpSpPr>
          <p:cNvPr id="16" name="Group 15">
            <a:extLst>
              <a:ext uri="{FF2B5EF4-FFF2-40B4-BE49-F238E27FC236}">
                <a16:creationId xmlns:a16="http://schemas.microsoft.com/office/drawing/2014/main" id="{306470BD-DB19-5262-8949-99DFAC426E0C}"/>
              </a:ext>
              <a:ext uri="{C183D7F6-B498-43B3-948B-1728B52AA6E4}">
                <adec:decorative xmlns:adec="http://schemas.microsoft.com/office/drawing/2017/decorative" val="1"/>
              </a:ext>
            </a:extLst>
          </p:cNvPr>
          <p:cNvGrpSpPr/>
          <p:nvPr/>
        </p:nvGrpSpPr>
        <p:grpSpPr>
          <a:xfrm>
            <a:off x="5804334" y="4751322"/>
            <a:ext cx="6028475" cy="1247814"/>
            <a:chOff x="3357965" y="4396235"/>
            <a:chExt cx="7680271" cy="1424238"/>
          </a:xfrm>
        </p:grpSpPr>
        <p:pic>
          <p:nvPicPr>
            <p:cNvPr id="14" name="Picture 13" descr="Quick link for definitions">
              <a:extLst>
                <a:ext uri="{FF2B5EF4-FFF2-40B4-BE49-F238E27FC236}">
                  <a16:creationId xmlns:a16="http://schemas.microsoft.com/office/drawing/2014/main" id="{D5299B13-FFA9-B9F2-3E84-E2A58FBB0CE9}"/>
                </a:ext>
              </a:extLst>
            </p:cNvPr>
            <p:cNvPicPr>
              <a:picLocks noChangeAspect="1"/>
            </p:cNvPicPr>
            <p:nvPr/>
          </p:nvPicPr>
          <p:blipFill>
            <a:blip r:embed="rId3"/>
            <a:stretch>
              <a:fillRect/>
            </a:stretch>
          </p:blipFill>
          <p:spPr>
            <a:xfrm>
              <a:off x="3357965" y="4396235"/>
              <a:ext cx="7620001" cy="1410582"/>
            </a:xfrm>
            <a:prstGeom prst="rect">
              <a:avLst/>
            </a:prstGeom>
          </p:spPr>
        </p:pic>
        <p:sp>
          <p:nvSpPr>
            <p:cNvPr id="15" name="Oval 14">
              <a:extLst>
                <a:ext uri="{FF2B5EF4-FFF2-40B4-BE49-F238E27FC236}">
                  <a16:creationId xmlns:a16="http://schemas.microsoft.com/office/drawing/2014/main" id="{52BDE1FF-032D-7072-D5AC-000E9AA5DA8C}"/>
                </a:ext>
              </a:extLst>
            </p:cNvPr>
            <p:cNvSpPr/>
            <p:nvPr/>
          </p:nvSpPr>
          <p:spPr>
            <a:xfrm>
              <a:off x="9540067" y="5252202"/>
              <a:ext cx="1498169" cy="5682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B2B6B600-BBC7-125C-DD06-EA3F3E8774F4}"/>
              </a:ext>
            </a:extLst>
          </p:cNvPr>
          <p:cNvSpPr txBox="1"/>
          <p:nvPr/>
        </p:nvSpPr>
        <p:spPr>
          <a:xfrm>
            <a:off x="5604428" y="5594796"/>
            <a:ext cx="5007896" cy="307777"/>
          </a:xfrm>
          <a:prstGeom prst="rect">
            <a:avLst/>
          </a:prstGeom>
          <a:solidFill>
            <a:schemeClr val="bg1"/>
          </a:solid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the Definitions link for all definitions related to each  Section </a:t>
            </a:r>
            <a:endParaRPr lang="en-US" sz="1400"/>
          </a:p>
        </p:txBody>
      </p:sp>
      <p:sp>
        <p:nvSpPr>
          <p:cNvPr id="11" name="TextBox 10">
            <a:extLst>
              <a:ext uri="{FF2B5EF4-FFF2-40B4-BE49-F238E27FC236}">
                <a16:creationId xmlns:a16="http://schemas.microsoft.com/office/drawing/2014/main" id="{1586476B-7A39-71F4-C85E-78F101984DD6}"/>
              </a:ext>
            </a:extLst>
          </p:cNvPr>
          <p:cNvSpPr txBox="1"/>
          <p:nvPr/>
        </p:nvSpPr>
        <p:spPr>
          <a:xfrm>
            <a:off x="7046369" y="6254914"/>
            <a:ext cx="4688319" cy="307777"/>
          </a:xfrm>
          <a:prstGeom prst="rect">
            <a:avLst/>
          </a:prstGeom>
          <a:no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on this icon for information specific to the data element.</a:t>
            </a:r>
          </a:p>
        </p:txBody>
      </p:sp>
      <p:pic>
        <p:nvPicPr>
          <p:cNvPr id="5" name="Picture 4" descr="Informative link">
            <a:extLst>
              <a:ext uri="{FF2B5EF4-FFF2-40B4-BE49-F238E27FC236}">
                <a16:creationId xmlns:a16="http://schemas.microsoft.com/office/drawing/2014/main" id="{D57612E5-2FA3-9F1E-549F-4102B04BD61F}"/>
              </a:ext>
            </a:extLst>
          </p:cNvPr>
          <p:cNvPicPr>
            <a:picLocks noChangeAspect="1"/>
          </p:cNvPicPr>
          <p:nvPr/>
        </p:nvPicPr>
        <p:blipFill>
          <a:blip r:embed="rId4"/>
          <a:stretch>
            <a:fillRect/>
          </a:stretch>
        </p:blipFill>
        <p:spPr>
          <a:xfrm>
            <a:off x="6659723" y="6210148"/>
            <a:ext cx="350447" cy="414153"/>
          </a:xfrm>
          <a:prstGeom prst="rect">
            <a:avLst/>
          </a:prstGeom>
        </p:spPr>
      </p:pic>
    </p:spTree>
    <p:extLst>
      <p:ext uri="{BB962C8B-B14F-4D97-AF65-F5344CB8AC3E}">
        <p14:creationId xmlns:p14="http://schemas.microsoft.com/office/powerpoint/2010/main" val="3789759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0DB898-DE57-D8CC-78F8-4FE1E2A0E756}"/>
              </a:ext>
            </a:extLst>
          </p:cNvPr>
          <p:cNvSpPr>
            <a:spLocks noGrp="1"/>
          </p:cNvSpPr>
          <p:nvPr>
            <p:ph type="title" idx="4294967295"/>
          </p:nvPr>
        </p:nvSpPr>
        <p:spPr>
          <a:xfrm>
            <a:off x="161597" y="-120977"/>
            <a:ext cx="10515600" cy="1325563"/>
          </a:xfrm>
        </p:spPr>
        <p:txBody>
          <a:bodyPr/>
          <a:lstStyle/>
          <a:p>
            <a:r>
              <a:rPr lang="en-US">
                <a:ea typeface="Calibri Light"/>
                <a:cs typeface="Calibri Light"/>
              </a:rPr>
              <a:t>Conditions</a:t>
            </a:r>
            <a:endParaRPr lang="en-US"/>
          </a:p>
        </p:txBody>
      </p:sp>
      <p:pic>
        <p:nvPicPr>
          <p:cNvPr id="2" name="Picture 1" descr="Conditions Entry Portion&#10;">
            <a:extLst>
              <a:ext uri="{FF2B5EF4-FFF2-40B4-BE49-F238E27FC236}">
                <a16:creationId xmlns:a16="http://schemas.microsoft.com/office/drawing/2014/main" id="{0E05C1AB-C0CB-E55B-8B90-C491245C8A82}"/>
              </a:ext>
            </a:extLst>
          </p:cNvPr>
          <p:cNvPicPr>
            <a:picLocks noChangeAspect="1"/>
          </p:cNvPicPr>
          <p:nvPr/>
        </p:nvPicPr>
        <p:blipFill>
          <a:blip r:embed="rId2"/>
          <a:stretch>
            <a:fillRect/>
          </a:stretch>
        </p:blipFill>
        <p:spPr>
          <a:xfrm>
            <a:off x="1399277" y="903978"/>
            <a:ext cx="8830227" cy="4762914"/>
          </a:xfrm>
          <a:prstGeom prst="rect">
            <a:avLst/>
          </a:prstGeom>
        </p:spPr>
      </p:pic>
      <p:sp>
        <p:nvSpPr>
          <p:cNvPr id="4" name="Rounded Rectangle 8">
            <a:extLst>
              <a:ext uri="{FF2B5EF4-FFF2-40B4-BE49-F238E27FC236}">
                <a16:creationId xmlns:a16="http://schemas.microsoft.com/office/drawing/2014/main" id="{DCA82E85-13CD-0BF1-9E05-5EFC8BB11B12}"/>
              </a:ext>
            </a:extLst>
          </p:cNvPr>
          <p:cNvSpPr/>
          <p:nvPr/>
        </p:nvSpPr>
        <p:spPr>
          <a:xfrm>
            <a:off x="7145509" y="3265327"/>
            <a:ext cx="4862178" cy="1109659"/>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Enter each study condition, one per line.</a:t>
            </a:r>
          </a:p>
          <a:p>
            <a:r>
              <a:rPr lang="en-US">
                <a:solidFill>
                  <a:schemeClr val="tx1"/>
                </a:solidFill>
              </a:rPr>
              <a:t>Use Search </a:t>
            </a:r>
            <a:r>
              <a:rPr lang="en-US" err="1">
                <a:solidFill>
                  <a:schemeClr val="tx1"/>
                </a:solidFill>
              </a:rPr>
              <a:t>MeSH</a:t>
            </a:r>
            <a:r>
              <a:rPr lang="en-US">
                <a:solidFill>
                  <a:schemeClr val="tx1"/>
                </a:solidFill>
              </a:rPr>
              <a:t> link to verify the correct condition term</a:t>
            </a:r>
          </a:p>
        </p:txBody>
      </p:sp>
      <p:cxnSp>
        <p:nvCxnSpPr>
          <p:cNvPr id="6" name="Straight Arrow Connector 5">
            <a:extLst>
              <a:ext uri="{FF2B5EF4-FFF2-40B4-BE49-F238E27FC236}">
                <a16:creationId xmlns:a16="http://schemas.microsoft.com/office/drawing/2014/main" id="{BB2557ED-8F96-6C8B-7312-FCCBFDBD9BF7}"/>
              </a:ext>
              <a:ext uri="{C183D7F6-B498-43B3-948B-1728B52AA6E4}">
                <adec:decorative xmlns:adec="http://schemas.microsoft.com/office/drawing/2017/decorative" val="1"/>
              </a:ext>
            </a:extLst>
          </p:cNvPr>
          <p:cNvCxnSpPr/>
          <p:nvPr/>
        </p:nvCxnSpPr>
        <p:spPr>
          <a:xfrm flipH="1">
            <a:off x="6009141" y="3824442"/>
            <a:ext cx="1142654" cy="18465"/>
          </a:xfrm>
          <a:prstGeom prst="straightConnector1">
            <a:avLst/>
          </a:prstGeom>
          <a:ln w="349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6">
            <a:extLst>
              <a:ext uri="{FF2B5EF4-FFF2-40B4-BE49-F238E27FC236}">
                <a16:creationId xmlns:a16="http://schemas.microsoft.com/office/drawing/2014/main" id="{393624CA-9B82-1F73-BE67-FA57E15AFBEA}"/>
              </a:ext>
            </a:extLst>
          </p:cNvPr>
          <p:cNvSpPr/>
          <p:nvPr/>
        </p:nvSpPr>
        <p:spPr>
          <a:xfrm>
            <a:off x="7149767" y="4820059"/>
            <a:ext cx="4854380" cy="578069"/>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Keywords help users find studies in the database</a:t>
            </a:r>
          </a:p>
        </p:txBody>
      </p:sp>
      <p:cxnSp>
        <p:nvCxnSpPr>
          <p:cNvPr id="10" name="Straight Arrow Connector 9">
            <a:extLst>
              <a:ext uri="{FF2B5EF4-FFF2-40B4-BE49-F238E27FC236}">
                <a16:creationId xmlns:a16="http://schemas.microsoft.com/office/drawing/2014/main" id="{52ED9609-E183-FB5A-F50B-C58C318B28BB}"/>
              </a:ext>
              <a:ext uri="{C183D7F6-B498-43B3-948B-1728B52AA6E4}">
                <adec:decorative xmlns:adec="http://schemas.microsoft.com/office/drawing/2017/decorative" val="1"/>
              </a:ext>
            </a:extLst>
          </p:cNvPr>
          <p:cNvCxnSpPr/>
          <p:nvPr/>
        </p:nvCxnSpPr>
        <p:spPr bwMode="auto">
          <a:xfrm flipH="1">
            <a:off x="6006285" y="5094433"/>
            <a:ext cx="1130341" cy="19793"/>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339756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E929C6-AFDD-B627-50BC-183CEF9E204C}"/>
              </a:ext>
            </a:extLst>
          </p:cNvPr>
          <p:cNvSpPr txBox="1">
            <a:spLocks noGrp="1"/>
          </p:cNvSpPr>
          <p:nvPr>
            <p:ph type="title" idx="4294967295"/>
          </p:nvPr>
        </p:nvSpPr>
        <p:spPr>
          <a:xfrm>
            <a:off x="2089075" y="1040941"/>
            <a:ext cx="9144000"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mj-lt"/>
                <a:ea typeface="+mj-ea"/>
                <a:cs typeface="+mj-cs"/>
              </a:rPr>
              <a:t>Study Design Section</a:t>
            </a:r>
          </a:p>
        </p:txBody>
      </p:sp>
      <p:pic>
        <p:nvPicPr>
          <p:cNvPr id="5" name="Picture 4" descr="Protocol Section Quick Links">
            <a:extLst>
              <a:ext uri="{FF2B5EF4-FFF2-40B4-BE49-F238E27FC236}">
                <a16:creationId xmlns:a16="http://schemas.microsoft.com/office/drawing/2014/main" id="{7D43A09F-DA11-0DC5-FAF7-0960CBD67A2D}"/>
              </a:ext>
            </a:extLst>
          </p:cNvPr>
          <p:cNvPicPr>
            <a:picLocks noChangeAspect="1"/>
          </p:cNvPicPr>
          <p:nvPr/>
        </p:nvPicPr>
        <p:blipFill>
          <a:blip r:embed="rId2"/>
          <a:stretch>
            <a:fillRect/>
          </a:stretch>
        </p:blipFill>
        <p:spPr>
          <a:xfrm>
            <a:off x="99598" y="158750"/>
            <a:ext cx="1711324" cy="6540499"/>
          </a:xfrm>
          <a:prstGeom prst="rect">
            <a:avLst/>
          </a:prstGeom>
        </p:spPr>
      </p:pic>
      <p:grpSp>
        <p:nvGrpSpPr>
          <p:cNvPr id="16" name="Group 15">
            <a:extLst>
              <a:ext uri="{FF2B5EF4-FFF2-40B4-BE49-F238E27FC236}">
                <a16:creationId xmlns:a16="http://schemas.microsoft.com/office/drawing/2014/main" id="{DC77C8D1-3B82-96D7-3F29-FC579777D80F}"/>
              </a:ext>
              <a:ext uri="{C183D7F6-B498-43B3-948B-1728B52AA6E4}">
                <adec:decorative xmlns:adec="http://schemas.microsoft.com/office/drawing/2017/decorative" val="1"/>
              </a:ext>
            </a:extLst>
          </p:cNvPr>
          <p:cNvGrpSpPr/>
          <p:nvPr/>
        </p:nvGrpSpPr>
        <p:grpSpPr>
          <a:xfrm>
            <a:off x="5804334" y="4751322"/>
            <a:ext cx="6028475" cy="1247814"/>
            <a:chOff x="3357965" y="4396235"/>
            <a:chExt cx="7680271" cy="1424238"/>
          </a:xfrm>
        </p:grpSpPr>
        <p:pic>
          <p:nvPicPr>
            <p:cNvPr id="14" name="Picture 13" descr="A screen shot of a computer&#10;&#10;Description automatically generated">
              <a:extLst>
                <a:ext uri="{FF2B5EF4-FFF2-40B4-BE49-F238E27FC236}">
                  <a16:creationId xmlns:a16="http://schemas.microsoft.com/office/drawing/2014/main" id="{37A6D61F-A429-E262-4CAF-17CD5429AB52}"/>
                </a:ext>
              </a:extLst>
            </p:cNvPr>
            <p:cNvPicPr>
              <a:picLocks noChangeAspect="1"/>
            </p:cNvPicPr>
            <p:nvPr/>
          </p:nvPicPr>
          <p:blipFill>
            <a:blip r:embed="rId3"/>
            <a:stretch>
              <a:fillRect/>
            </a:stretch>
          </p:blipFill>
          <p:spPr>
            <a:xfrm>
              <a:off x="3357965" y="4396235"/>
              <a:ext cx="7620001" cy="1410582"/>
            </a:xfrm>
            <a:prstGeom prst="rect">
              <a:avLst/>
            </a:prstGeom>
          </p:spPr>
        </p:pic>
        <p:sp>
          <p:nvSpPr>
            <p:cNvPr id="15" name="Oval 14">
              <a:extLst>
                <a:ext uri="{FF2B5EF4-FFF2-40B4-BE49-F238E27FC236}">
                  <a16:creationId xmlns:a16="http://schemas.microsoft.com/office/drawing/2014/main" id="{EF3F551C-A124-6F20-7C4F-5D5C427BA66B}"/>
                </a:ext>
              </a:extLst>
            </p:cNvPr>
            <p:cNvSpPr/>
            <p:nvPr/>
          </p:nvSpPr>
          <p:spPr>
            <a:xfrm>
              <a:off x="9540067" y="5252202"/>
              <a:ext cx="1498169" cy="5682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FD171716-43D3-7DE0-E896-B92029F7429A}"/>
              </a:ext>
            </a:extLst>
          </p:cNvPr>
          <p:cNvSpPr txBox="1"/>
          <p:nvPr/>
        </p:nvSpPr>
        <p:spPr>
          <a:xfrm>
            <a:off x="5604428" y="5594796"/>
            <a:ext cx="5007896" cy="307777"/>
          </a:xfrm>
          <a:prstGeom prst="rect">
            <a:avLst/>
          </a:prstGeom>
          <a:solidFill>
            <a:schemeClr val="bg1"/>
          </a:solid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the Definitions link for all definitions related to each  Section </a:t>
            </a:r>
            <a:endParaRPr lang="en-US" sz="1400"/>
          </a:p>
        </p:txBody>
      </p:sp>
      <p:sp>
        <p:nvSpPr>
          <p:cNvPr id="11" name="TextBox 10">
            <a:extLst>
              <a:ext uri="{FF2B5EF4-FFF2-40B4-BE49-F238E27FC236}">
                <a16:creationId xmlns:a16="http://schemas.microsoft.com/office/drawing/2014/main" id="{06D1D97F-7178-2716-9093-83FFF172C72F}"/>
              </a:ext>
            </a:extLst>
          </p:cNvPr>
          <p:cNvSpPr txBox="1"/>
          <p:nvPr/>
        </p:nvSpPr>
        <p:spPr>
          <a:xfrm>
            <a:off x="7046369" y="6254914"/>
            <a:ext cx="4688319" cy="307777"/>
          </a:xfrm>
          <a:prstGeom prst="rect">
            <a:avLst/>
          </a:prstGeom>
          <a:no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on this icon for information specific to the data element.</a:t>
            </a:r>
          </a:p>
        </p:txBody>
      </p:sp>
      <p:pic>
        <p:nvPicPr>
          <p:cNvPr id="8" name="Picture 7" descr="Informative link">
            <a:extLst>
              <a:ext uri="{FF2B5EF4-FFF2-40B4-BE49-F238E27FC236}">
                <a16:creationId xmlns:a16="http://schemas.microsoft.com/office/drawing/2014/main" id="{CC66475B-6DFC-B139-98FB-B21C9EB861B2}"/>
              </a:ext>
            </a:extLst>
          </p:cNvPr>
          <p:cNvPicPr>
            <a:picLocks noChangeAspect="1"/>
          </p:cNvPicPr>
          <p:nvPr/>
        </p:nvPicPr>
        <p:blipFill>
          <a:blip r:embed="rId4"/>
          <a:stretch>
            <a:fillRect/>
          </a:stretch>
        </p:blipFill>
        <p:spPr>
          <a:xfrm>
            <a:off x="6659723" y="6210148"/>
            <a:ext cx="350447" cy="414153"/>
          </a:xfrm>
          <a:prstGeom prst="rect">
            <a:avLst/>
          </a:prstGeom>
        </p:spPr>
      </p:pic>
    </p:spTree>
    <p:extLst>
      <p:ext uri="{BB962C8B-B14F-4D97-AF65-F5344CB8AC3E}">
        <p14:creationId xmlns:p14="http://schemas.microsoft.com/office/powerpoint/2010/main" val="2826154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D7BA8-7DA7-9291-5DC2-B1F3CFF37D77}"/>
              </a:ext>
            </a:extLst>
          </p:cNvPr>
          <p:cNvSpPr>
            <a:spLocks noGrp="1"/>
          </p:cNvSpPr>
          <p:nvPr>
            <p:ph type="title" idx="4294967295"/>
          </p:nvPr>
        </p:nvSpPr>
        <p:spPr>
          <a:xfrm>
            <a:off x="7203529" y="279729"/>
            <a:ext cx="4610099" cy="1351837"/>
          </a:xfrm>
        </p:spPr>
        <p:txBody>
          <a:bodyPr/>
          <a:lstStyle/>
          <a:p>
            <a:r>
              <a:rPr lang="en-US">
                <a:ea typeface="Calibri Light"/>
                <a:cs typeface="Calibri Light"/>
              </a:rPr>
              <a:t>Study Design Section</a:t>
            </a:r>
            <a:endParaRPr lang="en-US"/>
          </a:p>
        </p:txBody>
      </p:sp>
      <p:pic>
        <p:nvPicPr>
          <p:cNvPr id="8" name="Picture 7" descr="Study Design entry portion">
            <a:extLst>
              <a:ext uri="{FF2B5EF4-FFF2-40B4-BE49-F238E27FC236}">
                <a16:creationId xmlns:a16="http://schemas.microsoft.com/office/drawing/2014/main" id="{4631F914-6A05-494F-4DD8-E8363FC875BB}"/>
              </a:ext>
            </a:extLst>
          </p:cNvPr>
          <p:cNvPicPr>
            <a:picLocks noChangeAspect="1"/>
          </p:cNvPicPr>
          <p:nvPr/>
        </p:nvPicPr>
        <p:blipFill>
          <a:blip r:embed="rId2"/>
          <a:stretch>
            <a:fillRect/>
          </a:stretch>
        </p:blipFill>
        <p:spPr>
          <a:xfrm>
            <a:off x="401223" y="282298"/>
            <a:ext cx="6629814" cy="3709228"/>
          </a:xfrm>
          <a:prstGeom prst="rect">
            <a:avLst/>
          </a:prstGeom>
        </p:spPr>
      </p:pic>
      <p:pic>
        <p:nvPicPr>
          <p:cNvPr id="12" name="Picture 11" descr="Drop Down Menu for Primary Purpose&#10;">
            <a:extLst>
              <a:ext uri="{FF2B5EF4-FFF2-40B4-BE49-F238E27FC236}">
                <a16:creationId xmlns:a16="http://schemas.microsoft.com/office/drawing/2014/main" id="{33D96F3B-A594-552F-304B-54FC8598A79C}"/>
              </a:ext>
            </a:extLst>
          </p:cNvPr>
          <p:cNvPicPr>
            <a:picLocks noChangeAspect="1"/>
          </p:cNvPicPr>
          <p:nvPr/>
        </p:nvPicPr>
        <p:blipFill>
          <a:blip r:embed="rId3"/>
          <a:stretch>
            <a:fillRect/>
          </a:stretch>
        </p:blipFill>
        <p:spPr>
          <a:xfrm>
            <a:off x="7023879" y="1712703"/>
            <a:ext cx="2960657" cy="4266482"/>
          </a:xfrm>
          <a:prstGeom prst="rect">
            <a:avLst/>
          </a:prstGeom>
        </p:spPr>
      </p:pic>
      <p:sp>
        <p:nvSpPr>
          <p:cNvPr id="7" name="TextBox 6">
            <a:extLst>
              <a:ext uri="{FF2B5EF4-FFF2-40B4-BE49-F238E27FC236}">
                <a16:creationId xmlns:a16="http://schemas.microsoft.com/office/drawing/2014/main" id="{FDB116A2-9DC6-6BE1-43EA-F33025B2107D}"/>
              </a:ext>
            </a:extLst>
          </p:cNvPr>
          <p:cNvSpPr txBox="1"/>
          <p:nvPr/>
        </p:nvSpPr>
        <p:spPr>
          <a:xfrm>
            <a:off x="9454551" y="2366514"/>
            <a:ext cx="2743200" cy="1021556"/>
          </a:xfrm>
          <a:prstGeom prst="roundRect">
            <a:avLst/>
          </a:prstGeom>
          <a:solidFill>
            <a:srgbClr val="FFFFCC"/>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rPr>
              <a:t>Primary Purpose must be consistent with IRB and </a:t>
            </a:r>
            <a:r>
              <a:rPr lang="en-US" dirty="0" err="1">
                <a:latin typeface="Arial"/>
              </a:rPr>
              <a:t>OnCore</a:t>
            </a:r>
            <a:endParaRPr lang="en-US" dirty="0">
              <a:latin typeface="Arial"/>
              <a:cs typeface="Arial"/>
            </a:endParaRPr>
          </a:p>
        </p:txBody>
      </p:sp>
      <p:sp>
        <p:nvSpPr>
          <p:cNvPr id="3" name="Rounded Rectangle 18">
            <a:extLst>
              <a:ext uri="{FF2B5EF4-FFF2-40B4-BE49-F238E27FC236}">
                <a16:creationId xmlns:a16="http://schemas.microsoft.com/office/drawing/2014/main" id="{4F48B838-16BD-89F5-2125-1784679A1A23}"/>
              </a:ext>
            </a:extLst>
          </p:cNvPr>
          <p:cNvSpPr/>
          <p:nvPr/>
        </p:nvSpPr>
        <p:spPr>
          <a:xfrm>
            <a:off x="4958684" y="2842981"/>
            <a:ext cx="2054127" cy="1136983"/>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Use "NA" for trials that do not involve drugs or biologics. </a:t>
            </a:r>
          </a:p>
        </p:txBody>
      </p:sp>
      <p:pic>
        <p:nvPicPr>
          <p:cNvPr id="9" name="Picture 8" descr=" Study Design entry portion">
            <a:extLst>
              <a:ext uri="{FF2B5EF4-FFF2-40B4-BE49-F238E27FC236}">
                <a16:creationId xmlns:a16="http://schemas.microsoft.com/office/drawing/2014/main" id="{867A39A0-B259-1A58-88D5-F1623B6BF693}"/>
              </a:ext>
            </a:extLst>
          </p:cNvPr>
          <p:cNvPicPr>
            <a:picLocks noChangeAspect="1"/>
          </p:cNvPicPr>
          <p:nvPr/>
        </p:nvPicPr>
        <p:blipFill>
          <a:blip r:embed="rId4"/>
          <a:stretch>
            <a:fillRect/>
          </a:stretch>
        </p:blipFill>
        <p:spPr>
          <a:xfrm>
            <a:off x="399705" y="3986282"/>
            <a:ext cx="6632850" cy="2684393"/>
          </a:xfrm>
          <a:prstGeom prst="rect">
            <a:avLst/>
          </a:prstGeom>
        </p:spPr>
      </p:pic>
      <p:cxnSp>
        <p:nvCxnSpPr>
          <p:cNvPr id="6" name="Straight Arrow Connector 5">
            <a:extLst>
              <a:ext uri="{FF2B5EF4-FFF2-40B4-BE49-F238E27FC236}">
                <a16:creationId xmlns:a16="http://schemas.microsoft.com/office/drawing/2014/main" id="{BCF2B43D-5FB0-3B6E-AD7F-A3A3A4A1D57C}"/>
              </a:ext>
              <a:ext uri="{C183D7F6-B498-43B3-948B-1728B52AA6E4}">
                <adec:decorative xmlns:adec="http://schemas.microsoft.com/office/drawing/2017/decorative" val="1"/>
              </a:ext>
            </a:extLst>
          </p:cNvPr>
          <p:cNvCxnSpPr/>
          <p:nvPr/>
        </p:nvCxnSpPr>
        <p:spPr bwMode="auto">
          <a:xfrm flipH="1" flipV="1">
            <a:off x="3714918" y="3287994"/>
            <a:ext cx="1254082" cy="28179"/>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12">
            <a:extLst>
              <a:ext uri="{FF2B5EF4-FFF2-40B4-BE49-F238E27FC236}">
                <a16:creationId xmlns:a16="http://schemas.microsoft.com/office/drawing/2014/main" id="{7AF5AF3A-2B26-8996-17E0-E2127D1C248D}"/>
              </a:ext>
            </a:extLst>
          </p:cNvPr>
          <p:cNvSpPr txBox="1"/>
          <p:nvPr/>
        </p:nvSpPr>
        <p:spPr>
          <a:xfrm>
            <a:off x="9506607" y="6287813"/>
            <a:ext cx="2559269" cy="463868"/>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Study Design continues on next slide</a:t>
            </a:r>
            <a:endParaRPr lang="en-US" sz="1400" i="1">
              <a:solidFill>
                <a:schemeClr val="tx1"/>
              </a:solidFill>
              <a:ea typeface="Calibri"/>
              <a:cs typeface="Calibri"/>
            </a:endParaRPr>
          </a:p>
        </p:txBody>
      </p:sp>
      <p:cxnSp>
        <p:nvCxnSpPr>
          <p:cNvPr id="11" name="Straight Arrow Connector 10">
            <a:extLst>
              <a:ext uri="{FF2B5EF4-FFF2-40B4-BE49-F238E27FC236}">
                <a16:creationId xmlns:a16="http://schemas.microsoft.com/office/drawing/2014/main" id="{D0E7DFD0-6433-C1C1-92F9-3500315DCA13}"/>
              </a:ext>
              <a:ext uri="{C183D7F6-B498-43B3-948B-1728B52AA6E4}">
                <adec:decorative xmlns:adec="http://schemas.microsoft.com/office/drawing/2017/decorative" val="1"/>
              </a:ext>
            </a:extLst>
          </p:cNvPr>
          <p:cNvCxnSpPr>
            <a:cxnSpLocks/>
          </p:cNvCxnSpPr>
          <p:nvPr/>
        </p:nvCxnSpPr>
        <p:spPr bwMode="auto">
          <a:xfrm flipH="1">
            <a:off x="4045596" y="2036588"/>
            <a:ext cx="3266913" cy="29330"/>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332305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16495CE3-B536-F262-7D89-3C66E426E065}"/>
              </a:ext>
            </a:extLst>
          </p:cNvPr>
          <p:cNvSpPr txBox="1">
            <a:spLocks noGrp="1"/>
          </p:cNvSpPr>
          <p:nvPr>
            <p:ph type="title" idx="4294967295"/>
          </p:nvPr>
        </p:nvSpPr>
        <p:spPr>
          <a:xfrm>
            <a:off x="838200" y="365126"/>
            <a:ext cx="10896600" cy="21238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Calibri Light"/>
                <a:cs typeface="Calibri Light"/>
              </a:rPr>
              <a:t>Masking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Calibri Light"/>
                <a:cs typeface="Calibri Light"/>
              </a:rPr>
              <a:t>Allocation</a:t>
            </a:r>
            <a:endParaRPr lang="en-US" sz="4400" b="0" i="0" u="none" strike="noStrike" kern="1200" cap="none" spc="0" normalizeH="0" baseline="0" noProof="0" dirty="0">
              <a:ln>
                <a:noFill/>
              </a:ln>
              <a:solidFill>
                <a:schemeClr val="tx1"/>
              </a:solidFill>
              <a:effectLst/>
              <a:uLnTx/>
              <a:uFillTx/>
              <a:latin typeface="+mj-lt"/>
              <a:ea typeface="Calibri Light"/>
              <a:cs typeface="Calibri Light"/>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Calibri Light"/>
                <a:cs typeface="Calibri Light"/>
              </a:rPr>
              <a:t>Enrollment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1" name="Picture 10" descr="Masking Entry Portion, with options to select Participant, Care Provider, Investigator, Outcomes Assessor, and None (Open Label)">
            <a:extLst>
              <a:ext uri="{FF2B5EF4-FFF2-40B4-BE49-F238E27FC236}">
                <a16:creationId xmlns:a16="http://schemas.microsoft.com/office/drawing/2014/main" id="{1AA06EEF-45CA-DBCB-237A-F5066140569A}"/>
              </a:ext>
            </a:extLst>
          </p:cNvPr>
          <p:cNvPicPr>
            <a:picLocks noChangeAspect="1"/>
          </p:cNvPicPr>
          <p:nvPr/>
        </p:nvPicPr>
        <p:blipFill>
          <a:blip r:embed="rId2"/>
          <a:stretch>
            <a:fillRect/>
          </a:stretch>
        </p:blipFill>
        <p:spPr>
          <a:xfrm>
            <a:off x="4754832" y="485896"/>
            <a:ext cx="7260810" cy="1955109"/>
          </a:xfrm>
          <a:prstGeom prst="rect">
            <a:avLst/>
          </a:prstGeom>
        </p:spPr>
      </p:pic>
      <p:sp>
        <p:nvSpPr>
          <p:cNvPr id="7" name="Rounded Rectangle 9">
            <a:extLst>
              <a:ext uri="{FF2B5EF4-FFF2-40B4-BE49-F238E27FC236}">
                <a16:creationId xmlns:a16="http://schemas.microsoft.com/office/drawing/2014/main" id="{D5C98124-D338-5C3C-8FC0-757BF5A83D85}"/>
              </a:ext>
            </a:extLst>
          </p:cNvPr>
          <p:cNvSpPr/>
          <p:nvPr/>
        </p:nvSpPr>
        <p:spPr>
          <a:xfrm>
            <a:off x="8397089" y="1066993"/>
            <a:ext cx="3604220" cy="636325"/>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Identify any individuals who will be blinded to the intervention</a:t>
            </a:r>
          </a:p>
        </p:txBody>
      </p:sp>
      <p:pic>
        <p:nvPicPr>
          <p:cNvPr id="15" name="Picture 14" descr="Masking Description Portion">
            <a:extLst>
              <a:ext uri="{FF2B5EF4-FFF2-40B4-BE49-F238E27FC236}">
                <a16:creationId xmlns:a16="http://schemas.microsoft.com/office/drawing/2014/main" id="{696F10EB-38DF-00E4-8C37-811E7CD1788C}"/>
              </a:ext>
            </a:extLst>
          </p:cNvPr>
          <p:cNvPicPr>
            <a:picLocks noChangeAspect="1"/>
          </p:cNvPicPr>
          <p:nvPr/>
        </p:nvPicPr>
        <p:blipFill>
          <a:blip r:embed="rId3"/>
          <a:stretch>
            <a:fillRect/>
          </a:stretch>
        </p:blipFill>
        <p:spPr>
          <a:xfrm>
            <a:off x="4753313" y="2456742"/>
            <a:ext cx="7263847" cy="1193938"/>
          </a:xfrm>
          <a:prstGeom prst="rect">
            <a:avLst/>
          </a:prstGeom>
        </p:spPr>
      </p:pic>
      <p:pic>
        <p:nvPicPr>
          <p:cNvPr id="13" name="Picture 12" descr="Allocation Entry Portion">
            <a:extLst>
              <a:ext uri="{FF2B5EF4-FFF2-40B4-BE49-F238E27FC236}">
                <a16:creationId xmlns:a16="http://schemas.microsoft.com/office/drawing/2014/main" id="{8C205999-B9C0-5BCA-0CD3-5594CD22338E}"/>
              </a:ext>
            </a:extLst>
          </p:cNvPr>
          <p:cNvPicPr>
            <a:picLocks noChangeAspect="1"/>
          </p:cNvPicPr>
          <p:nvPr/>
        </p:nvPicPr>
        <p:blipFill>
          <a:blip r:embed="rId4"/>
          <a:stretch>
            <a:fillRect/>
          </a:stretch>
        </p:blipFill>
        <p:spPr>
          <a:xfrm>
            <a:off x="4754832" y="3653304"/>
            <a:ext cx="7260810" cy="888034"/>
          </a:xfrm>
          <a:prstGeom prst="rect">
            <a:avLst/>
          </a:prstGeom>
        </p:spPr>
      </p:pic>
      <p:sp>
        <p:nvSpPr>
          <p:cNvPr id="9" name="Rounded Rectangle 9">
            <a:extLst>
              <a:ext uri="{FF2B5EF4-FFF2-40B4-BE49-F238E27FC236}">
                <a16:creationId xmlns:a16="http://schemas.microsoft.com/office/drawing/2014/main" id="{D933D1E1-90DF-83FA-B882-D1A6791963C5}"/>
              </a:ext>
            </a:extLst>
          </p:cNvPr>
          <p:cNvSpPr/>
          <p:nvPr/>
        </p:nvSpPr>
        <p:spPr>
          <a:xfrm>
            <a:off x="342299" y="3524280"/>
            <a:ext cx="3275772" cy="774894"/>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Identify if participants will be Randomized or not.  </a:t>
            </a:r>
            <a:endParaRPr lang="en-US">
              <a:solidFill>
                <a:schemeClr val="tx1"/>
              </a:solidFill>
              <a:ea typeface="Calibri"/>
              <a:cs typeface="Calibri"/>
            </a:endParaRPr>
          </a:p>
        </p:txBody>
      </p:sp>
      <p:pic>
        <p:nvPicPr>
          <p:cNvPr id="16" name="Picture 15" descr="Enrollment entry portion">
            <a:extLst>
              <a:ext uri="{FF2B5EF4-FFF2-40B4-BE49-F238E27FC236}">
                <a16:creationId xmlns:a16="http://schemas.microsoft.com/office/drawing/2014/main" id="{5EC2CA7C-03CE-FECF-37E8-E509DE97A639}"/>
              </a:ext>
            </a:extLst>
          </p:cNvPr>
          <p:cNvPicPr>
            <a:picLocks noChangeAspect="1"/>
          </p:cNvPicPr>
          <p:nvPr/>
        </p:nvPicPr>
        <p:blipFill>
          <a:blip r:embed="rId5"/>
          <a:stretch>
            <a:fillRect/>
          </a:stretch>
        </p:blipFill>
        <p:spPr>
          <a:xfrm>
            <a:off x="4751795" y="4546860"/>
            <a:ext cx="7244797" cy="1828661"/>
          </a:xfrm>
          <a:prstGeom prst="rect">
            <a:avLst/>
          </a:prstGeom>
        </p:spPr>
      </p:pic>
      <p:sp>
        <p:nvSpPr>
          <p:cNvPr id="4" name="Rounded Rectangle 9">
            <a:extLst>
              <a:ext uri="{FF2B5EF4-FFF2-40B4-BE49-F238E27FC236}">
                <a16:creationId xmlns:a16="http://schemas.microsoft.com/office/drawing/2014/main" id="{5E0B7E1B-D685-1CA9-9797-0A3574001C32}"/>
              </a:ext>
            </a:extLst>
          </p:cNvPr>
          <p:cNvSpPr/>
          <p:nvPr/>
        </p:nvSpPr>
        <p:spPr>
          <a:xfrm>
            <a:off x="330400" y="4548544"/>
            <a:ext cx="3275772" cy="1148704"/>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Give an honest estimate for anticipated enrollment (based on consent, not completion) </a:t>
            </a:r>
            <a:endParaRPr lang="en-US"/>
          </a:p>
        </p:txBody>
      </p:sp>
      <p:cxnSp>
        <p:nvCxnSpPr>
          <p:cNvPr id="3" name="Straight Arrow Connector 2">
            <a:extLst>
              <a:ext uri="{FF2B5EF4-FFF2-40B4-BE49-F238E27FC236}">
                <a16:creationId xmlns:a16="http://schemas.microsoft.com/office/drawing/2014/main" id="{6D1ADEB9-A28F-FAD2-3DE0-1A574756C56F}"/>
              </a:ext>
              <a:ext uri="{C183D7F6-B498-43B3-948B-1728B52AA6E4}">
                <adec:decorative xmlns:adec="http://schemas.microsoft.com/office/drawing/2017/decorative" val="1"/>
              </a:ext>
            </a:extLst>
          </p:cNvPr>
          <p:cNvCxnSpPr/>
          <p:nvPr/>
        </p:nvCxnSpPr>
        <p:spPr bwMode="auto">
          <a:xfrm>
            <a:off x="3602525" y="4805397"/>
            <a:ext cx="1129379" cy="6656"/>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Arrow Connector 7">
            <a:extLst>
              <a:ext uri="{FF2B5EF4-FFF2-40B4-BE49-F238E27FC236}">
                <a16:creationId xmlns:a16="http://schemas.microsoft.com/office/drawing/2014/main" id="{9868209B-37CF-F0FF-5362-087A2B6374C8}"/>
              </a:ext>
              <a:ext uri="{C183D7F6-B498-43B3-948B-1728B52AA6E4}">
                <adec:decorative xmlns:adec="http://schemas.microsoft.com/office/drawing/2017/decorative" val="1"/>
              </a:ext>
            </a:extLst>
          </p:cNvPr>
          <p:cNvCxnSpPr>
            <a:cxnSpLocks/>
          </p:cNvCxnSpPr>
          <p:nvPr/>
        </p:nvCxnSpPr>
        <p:spPr bwMode="auto">
          <a:xfrm flipH="1">
            <a:off x="7018386" y="1428948"/>
            <a:ext cx="1353689" cy="6656"/>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Arrow Connector 9">
            <a:extLst>
              <a:ext uri="{FF2B5EF4-FFF2-40B4-BE49-F238E27FC236}">
                <a16:creationId xmlns:a16="http://schemas.microsoft.com/office/drawing/2014/main" id="{7B9C19FC-D4C6-FC17-69BE-1F8B3A6BEB91}"/>
              </a:ext>
              <a:ext uri="{C183D7F6-B498-43B3-948B-1728B52AA6E4}">
                <adec:decorative xmlns:adec="http://schemas.microsoft.com/office/drawing/2017/decorative" val="1"/>
              </a:ext>
            </a:extLst>
          </p:cNvPr>
          <p:cNvCxnSpPr>
            <a:cxnSpLocks/>
          </p:cNvCxnSpPr>
          <p:nvPr/>
        </p:nvCxnSpPr>
        <p:spPr bwMode="auto">
          <a:xfrm>
            <a:off x="3602525" y="3872604"/>
            <a:ext cx="1129379" cy="6656"/>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91322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E929C6-AFDD-B627-50BC-183CEF9E204C}"/>
              </a:ext>
            </a:extLst>
          </p:cNvPr>
          <p:cNvSpPr txBox="1">
            <a:spLocks noGrp="1"/>
          </p:cNvSpPr>
          <p:nvPr>
            <p:ph type="title" idx="4294967295"/>
          </p:nvPr>
        </p:nvSpPr>
        <p:spPr>
          <a:xfrm>
            <a:off x="2089075" y="1040941"/>
            <a:ext cx="9144000"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mj-lt"/>
                <a:ea typeface="+mj-ea"/>
                <a:cs typeface="+mj-cs"/>
              </a:rPr>
              <a:t>Arms and Interventions</a:t>
            </a:r>
          </a:p>
        </p:txBody>
      </p:sp>
      <p:pic>
        <p:nvPicPr>
          <p:cNvPr id="2" name="Picture 1" descr="A screenshot of the left-hand navigation menu of the Protocol section in Modernized PRS. The &quot;Arms and Interventions&quot; section is highlighted in blue and white.">
            <a:extLst>
              <a:ext uri="{FF2B5EF4-FFF2-40B4-BE49-F238E27FC236}">
                <a16:creationId xmlns:a16="http://schemas.microsoft.com/office/drawing/2014/main" id="{67608995-FC65-ED54-0860-BCCC169D6CD7}"/>
              </a:ext>
            </a:extLst>
          </p:cNvPr>
          <p:cNvPicPr>
            <a:picLocks noChangeAspect="1"/>
          </p:cNvPicPr>
          <p:nvPr/>
        </p:nvPicPr>
        <p:blipFill>
          <a:blip r:embed="rId2"/>
          <a:stretch>
            <a:fillRect/>
          </a:stretch>
        </p:blipFill>
        <p:spPr>
          <a:xfrm>
            <a:off x="-1602" y="0"/>
            <a:ext cx="1901015" cy="6858000"/>
          </a:xfrm>
          <a:prstGeom prst="rect">
            <a:avLst/>
          </a:prstGeom>
        </p:spPr>
      </p:pic>
      <p:grpSp>
        <p:nvGrpSpPr>
          <p:cNvPr id="16" name="Group 15">
            <a:extLst>
              <a:ext uri="{FF2B5EF4-FFF2-40B4-BE49-F238E27FC236}">
                <a16:creationId xmlns:a16="http://schemas.microsoft.com/office/drawing/2014/main" id="{DC77C8D1-3B82-96D7-3F29-FC579777D80F}"/>
              </a:ext>
              <a:ext uri="{C183D7F6-B498-43B3-948B-1728B52AA6E4}">
                <adec:decorative xmlns:adec="http://schemas.microsoft.com/office/drawing/2017/decorative" val="1"/>
              </a:ext>
            </a:extLst>
          </p:cNvPr>
          <p:cNvGrpSpPr/>
          <p:nvPr/>
        </p:nvGrpSpPr>
        <p:grpSpPr>
          <a:xfrm>
            <a:off x="5804334" y="4751322"/>
            <a:ext cx="6028475" cy="1247814"/>
            <a:chOff x="3357965" y="4396235"/>
            <a:chExt cx="7680271" cy="1424238"/>
          </a:xfrm>
        </p:grpSpPr>
        <p:pic>
          <p:nvPicPr>
            <p:cNvPr id="14" name="Picture 13" descr="A screen shot showing the &quot;Definitions&quot; link.">
              <a:extLst>
                <a:ext uri="{FF2B5EF4-FFF2-40B4-BE49-F238E27FC236}">
                  <a16:creationId xmlns:a16="http://schemas.microsoft.com/office/drawing/2014/main" id="{37A6D61F-A429-E262-4CAF-17CD5429AB52}"/>
                </a:ext>
              </a:extLst>
            </p:cNvPr>
            <p:cNvPicPr>
              <a:picLocks noChangeAspect="1"/>
            </p:cNvPicPr>
            <p:nvPr/>
          </p:nvPicPr>
          <p:blipFill>
            <a:blip r:embed="rId3"/>
            <a:stretch>
              <a:fillRect/>
            </a:stretch>
          </p:blipFill>
          <p:spPr>
            <a:xfrm>
              <a:off x="3357965" y="4396235"/>
              <a:ext cx="7620001" cy="1410582"/>
            </a:xfrm>
            <a:prstGeom prst="rect">
              <a:avLst/>
            </a:prstGeom>
          </p:spPr>
        </p:pic>
        <p:sp>
          <p:nvSpPr>
            <p:cNvPr id="15" name="Oval 14">
              <a:extLst>
                <a:ext uri="{FF2B5EF4-FFF2-40B4-BE49-F238E27FC236}">
                  <a16:creationId xmlns:a16="http://schemas.microsoft.com/office/drawing/2014/main" id="{EF3F551C-A124-6F20-7C4F-5D5C427BA66B}"/>
                </a:ext>
              </a:extLst>
            </p:cNvPr>
            <p:cNvSpPr/>
            <p:nvPr/>
          </p:nvSpPr>
          <p:spPr>
            <a:xfrm>
              <a:off x="9540067" y="5252202"/>
              <a:ext cx="1498169" cy="5682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FD171716-43D3-7DE0-E896-B92029F7429A}"/>
              </a:ext>
            </a:extLst>
          </p:cNvPr>
          <p:cNvSpPr txBox="1"/>
          <p:nvPr/>
        </p:nvSpPr>
        <p:spPr>
          <a:xfrm>
            <a:off x="5604428" y="5594796"/>
            <a:ext cx="5007896" cy="307777"/>
          </a:xfrm>
          <a:prstGeom prst="rect">
            <a:avLst/>
          </a:prstGeom>
          <a:solidFill>
            <a:schemeClr val="bg1"/>
          </a:solid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the Definitions link for all definitions related to each  Section </a:t>
            </a:r>
            <a:endParaRPr lang="en-US" sz="1400"/>
          </a:p>
        </p:txBody>
      </p:sp>
      <p:sp>
        <p:nvSpPr>
          <p:cNvPr id="11" name="TextBox 10">
            <a:extLst>
              <a:ext uri="{FF2B5EF4-FFF2-40B4-BE49-F238E27FC236}">
                <a16:creationId xmlns:a16="http://schemas.microsoft.com/office/drawing/2014/main" id="{06D1D97F-7178-2716-9093-83FFF172C72F}"/>
              </a:ext>
            </a:extLst>
          </p:cNvPr>
          <p:cNvSpPr txBox="1"/>
          <p:nvPr/>
        </p:nvSpPr>
        <p:spPr>
          <a:xfrm>
            <a:off x="7046369" y="6254914"/>
            <a:ext cx="4688319" cy="307777"/>
          </a:xfrm>
          <a:prstGeom prst="rect">
            <a:avLst/>
          </a:prstGeom>
          <a:no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on this icon for information specific to the data element.</a:t>
            </a:r>
          </a:p>
        </p:txBody>
      </p:sp>
      <p:pic>
        <p:nvPicPr>
          <p:cNvPr id="8" name="Picture 7" descr="A blue and white sign with a red border and the letter &quot;i&quot; in the center, signaling that this icon can be clicked for more information.">
            <a:extLst>
              <a:ext uri="{FF2B5EF4-FFF2-40B4-BE49-F238E27FC236}">
                <a16:creationId xmlns:a16="http://schemas.microsoft.com/office/drawing/2014/main" id="{CC66475B-6DFC-B139-98FB-B21C9EB861B2}"/>
              </a:ext>
            </a:extLst>
          </p:cNvPr>
          <p:cNvPicPr>
            <a:picLocks noChangeAspect="1"/>
          </p:cNvPicPr>
          <p:nvPr/>
        </p:nvPicPr>
        <p:blipFill>
          <a:blip r:embed="rId4"/>
          <a:stretch>
            <a:fillRect/>
          </a:stretch>
        </p:blipFill>
        <p:spPr>
          <a:xfrm>
            <a:off x="6659723" y="6210148"/>
            <a:ext cx="350447" cy="414153"/>
          </a:xfrm>
          <a:prstGeom prst="rect">
            <a:avLst/>
          </a:prstGeom>
        </p:spPr>
      </p:pic>
    </p:spTree>
    <p:extLst>
      <p:ext uri="{BB962C8B-B14F-4D97-AF65-F5344CB8AC3E}">
        <p14:creationId xmlns:p14="http://schemas.microsoft.com/office/powerpoint/2010/main" val="48440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Validation Messages</a:t>
            </a:r>
          </a:p>
        </p:txBody>
      </p:sp>
      <p:sp>
        <p:nvSpPr>
          <p:cNvPr id="3" name="Content Placeholder 2"/>
          <p:cNvSpPr>
            <a:spLocks noGrp="1"/>
          </p:cNvSpPr>
          <p:nvPr>
            <p:ph idx="1"/>
          </p:nvPr>
        </p:nvSpPr>
        <p:spPr/>
        <p:txBody>
          <a:bodyPr>
            <a:normAutofit/>
          </a:bodyPr>
          <a:lstStyle/>
          <a:p>
            <a:r>
              <a:rPr lang="en-US" sz="2400"/>
              <a:t>As you enter information, system validation (error, warning and note) messages may appear and disappear. </a:t>
            </a:r>
          </a:p>
          <a:p>
            <a:r>
              <a:rPr lang="en-US" sz="2400"/>
              <a:t>Start by entering information for all required data elements. </a:t>
            </a:r>
          </a:p>
          <a:p>
            <a:r>
              <a:rPr lang="en-US" sz="2400"/>
              <a:t>Note that some data elements are required, while others are conditionally required (based on information entered for other data elements). </a:t>
            </a:r>
          </a:p>
          <a:p>
            <a:r>
              <a:rPr lang="en-US" sz="2400"/>
              <a:t>Finish by addressing all remaining validation messages. </a:t>
            </a:r>
          </a:p>
          <a:p>
            <a:r>
              <a:rPr lang="en-US" sz="2400"/>
              <a:t>Complete all required fields before checking/stressing on validation.</a:t>
            </a:r>
          </a:p>
        </p:txBody>
      </p:sp>
    </p:spTree>
    <p:extLst>
      <p:ext uri="{BB962C8B-B14F-4D97-AF65-F5344CB8AC3E}">
        <p14:creationId xmlns:p14="http://schemas.microsoft.com/office/powerpoint/2010/main" val="644947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66280-75BD-8DF1-2BA2-E3440BDA139C}"/>
              </a:ext>
            </a:extLst>
          </p:cNvPr>
          <p:cNvSpPr txBox="1">
            <a:spLocks noGrp="1"/>
          </p:cNvSpPr>
          <p:nvPr>
            <p:ph type="title" idx="4294967295"/>
          </p:nvPr>
        </p:nvSpPr>
        <p:spPr>
          <a:xfrm>
            <a:off x="838200" y="365126"/>
            <a:ext cx="10896600" cy="13355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Calibri Light"/>
                <a:cs typeface="Calibri Light"/>
              </a:rPr>
              <a:t>Arms and Interventions</a:t>
            </a:r>
          </a:p>
        </p:txBody>
      </p:sp>
      <p:pic>
        <p:nvPicPr>
          <p:cNvPr id="3" name="Picture 2" descr="A screenshot of the &quot;Arms and Interventions&quot; section of the registration.">
            <a:extLst>
              <a:ext uri="{FF2B5EF4-FFF2-40B4-BE49-F238E27FC236}">
                <a16:creationId xmlns:a16="http://schemas.microsoft.com/office/drawing/2014/main" id="{056A58B8-3E54-E4D3-C8CA-7FC2F0FABD19}"/>
              </a:ext>
            </a:extLst>
          </p:cNvPr>
          <p:cNvPicPr>
            <a:picLocks noChangeAspect="1"/>
          </p:cNvPicPr>
          <p:nvPr/>
        </p:nvPicPr>
        <p:blipFill>
          <a:blip r:embed="rId2"/>
          <a:stretch>
            <a:fillRect/>
          </a:stretch>
        </p:blipFill>
        <p:spPr>
          <a:xfrm>
            <a:off x="1123879" y="1423358"/>
            <a:ext cx="4739638" cy="5190227"/>
          </a:xfrm>
          <a:prstGeom prst="rect">
            <a:avLst/>
          </a:prstGeom>
        </p:spPr>
      </p:pic>
      <p:sp>
        <p:nvSpPr>
          <p:cNvPr id="9" name="Rounded Rectangle 4">
            <a:extLst>
              <a:ext uri="{FF2B5EF4-FFF2-40B4-BE49-F238E27FC236}">
                <a16:creationId xmlns:a16="http://schemas.microsoft.com/office/drawing/2014/main" id="{C2BF5AF0-0BF0-2338-50F5-66FA8B2B082C}"/>
              </a:ext>
            </a:extLst>
          </p:cNvPr>
          <p:cNvSpPr/>
          <p:nvPr/>
        </p:nvSpPr>
        <p:spPr>
          <a:xfrm>
            <a:off x="6347852" y="1429431"/>
            <a:ext cx="4721524" cy="1378788"/>
          </a:xfrm>
          <a:prstGeom prst="roundRect">
            <a:avLst/>
          </a:prstGeom>
          <a:solidFill>
            <a:schemeClr val="accent6">
              <a:lumMod val="40000"/>
              <a:lumOff val="6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chemeClr val="tx1"/>
                </a:solidFill>
              </a:rPr>
              <a:t>Arms may not pre-exist based on how many arms you defined in the previous section.</a:t>
            </a:r>
            <a:endParaRPr lang="en-US" dirty="0">
              <a:solidFill>
                <a:schemeClr val="tx1"/>
              </a:solidFill>
              <a:ea typeface="Calibri"/>
              <a:cs typeface="Calibri"/>
            </a:endParaRPr>
          </a:p>
        </p:txBody>
      </p:sp>
      <p:sp>
        <p:nvSpPr>
          <p:cNvPr id="11" name="Rounded Rectangle 9">
            <a:extLst>
              <a:ext uri="{FF2B5EF4-FFF2-40B4-BE49-F238E27FC236}">
                <a16:creationId xmlns:a16="http://schemas.microsoft.com/office/drawing/2014/main" id="{29075EF3-02B4-E53B-82BC-0B9828C3EB8B}"/>
              </a:ext>
            </a:extLst>
          </p:cNvPr>
          <p:cNvSpPr/>
          <p:nvPr/>
        </p:nvSpPr>
        <p:spPr>
          <a:xfrm>
            <a:off x="5873367" y="3751594"/>
            <a:ext cx="3907633" cy="519818"/>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You must add each arm, as necessary. </a:t>
            </a:r>
            <a:endParaRPr lang="en-US">
              <a:solidFill>
                <a:schemeClr val="tx1"/>
              </a:solidFill>
              <a:ea typeface="Calibri"/>
              <a:cs typeface="Calibri"/>
            </a:endParaRPr>
          </a:p>
        </p:txBody>
      </p:sp>
      <p:cxnSp>
        <p:nvCxnSpPr>
          <p:cNvPr id="13" name="Straight Arrow Connector 12">
            <a:extLst>
              <a:ext uri="{FF2B5EF4-FFF2-40B4-BE49-F238E27FC236}">
                <a16:creationId xmlns:a16="http://schemas.microsoft.com/office/drawing/2014/main" id="{0DE39642-24E7-1A2D-46E0-7D163405FEDD}"/>
              </a:ext>
              <a:ext uri="{C183D7F6-B498-43B3-948B-1728B52AA6E4}">
                <adec:decorative xmlns:adec="http://schemas.microsoft.com/office/drawing/2017/decorative" val="1"/>
              </a:ext>
            </a:extLst>
          </p:cNvPr>
          <p:cNvCxnSpPr>
            <a:cxnSpLocks/>
          </p:cNvCxnSpPr>
          <p:nvPr/>
        </p:nvCxnSpPr>
        <p:spPr bwMode="auto">
          <a:xfrm flipH="1">
            <a:off x="4682314" y="3999273"/>
            <a:ext cx="1248585" cy="6656"/>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Rounded Rectangle 9">
            <a:extLst>
              <a:ext uri="{FF2B5EF4-FFF2-40B4-BE49-F238E27FC236}">
                <a16:creationId xmlns:a16="http://schemas.microsoft.com/office/drawing/2014/main" id="{423B0C9E-E9E1-99E3-067F-22E326535F53}"/>
              </a:ext>
            </a:extLst>
          </p:cNvPr>
          <p:cNvSpPr/>
          <p:nvPr/>
        </p:nvSpPr>
        <p:spPr>
          <a:xfrm>
            <a:off x="5945253" y="4758008"/>
            <a:ext cx="3922010" cy="138246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Click Edit to update Arm Title, Type and Description . </a:t>
            </a:r>
            <a:endParaRPr lang="en-US">
              <a:solidFill>
                <a:schemeClr val="tx1"/>
              </a:solidFill>
              <a:ea typeface="Calibri"/>
              <a:cs typeface="Calibri"/>
            </a:endParaRPr>
          </a:p>
        </p:txBody>
      </p:sp>
      <p:cxnSp>
        <p:nvCxnSpPr>
          <p:cNvPr id="15" name="Straight Arrow Connector 14">
            <a:extLst>
              <a:ext uri="{FF2B5EF4-FFF2-40B4-BE49-F238E27FC236}">
                <a16:creationId xmlns:a16="http://schemas.microsoft.com/office/drawing/2014/main" id="{EED4963D-F6CE-E7BC-DD1F-2101C60817EF}"/>
              </a:ext>
              <a:ext uri="{C183D7F6-B498-43B3-948B-1728B52AA6E4}">
                <adec:decorative xmlns:adec="http://schemas.microsoft.com/office/drawing/2017/decorative" val="1"/>
              </a:ext>
            </a:extLst>
          </p:cNvPr>
          <p:cNvCxnSpPr>
            <a:cxnSpLocks/>
          </p:cNvCxnSpPr>
          <p:nvPr/>
        </p:nvCxnSpPr>
        <p:spPr bwMode="auto">
          <a:xfrm flipH="1">
            <a:off x="4667936" y="5063197"/>
            <a:ext cx="1248585" cy="6656"/>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Arrow Connector 15">
            <a:extLst>
              <a:ext uri="{FF2B5EF4-FFF2-40B4-BE49-F238E27FC236}">
                <a16:creationId xmlns:a16="http://schemas.microsoft.com/office/drawing/2014/main" id="{9DE657D7-6564-7D85-31EE-97D2B8619555}"/>
              </a:ext>
              <a:ext uri="{C183D7F6-B498-43B3-948B-1728B52AA6E4}">
                <adec:decorative xmlns:adec="http://schemas.microsoft.com/office/drawing/2017/decorative" val="1"/>
              </a:ext>
            </a:extLst>
          </p:cNvPr>
          <p:cNvCxnSpPr>
            <a:cxnSpLocks/>
          </p:cNvCxnSpPr>
          <p:nvPr/>
        </p:nvCxnSpPr>
        <p:spPr bwMode="auto">
          <a:xfrm flipH="1">
            <a:off x="4667935" y="6026479"/>
            <a:ext cx="1248585" cy="6656"/>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2">
            <a:extLst>
              <a:ext uri="{FF2B5EF4-FFF2-40B4-BE49-F238E27FC236}">
                <a16:creationId xmlns:a16="http://schemas.microsoft.com/office/drawing/2014/main" id="{82071E37-8C3E-3496-FCAA-E7F526433B10}"/>
              </a:ext>
            </a:extLst>
          </p:cNvPr>
          <p:cNvSpPr txBox="1"/>
          <p:nvPr/>
        </p:nvSpPr>
        <p:spPr>
          <a:xfrm>
            <a:off x="9104041" y="6244681"/>
            <a:ext cx="2961835" cy="564509"/>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Arm and Interventions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156425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A3FA8C-5AA8-8751-55DE-AD25808FD663}"/>
              </a:ext>
            </a:extLst>
          </p:cNvPr>
          <p:cNvSpPr txBox="1">
            <a:spLocks noGrp="1"/>
          </p:cNvSpPr>
          <p:nvPr>
            <p:ph type="title" idx="4294967295"/>
          </p:nvPr>
        </p:nvSpPr>
        <p:spPr>
          <a:xfrm>
            <a:off x="838200" y="365126"/>
            <a:ext cx="10896600" cy="13355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Calibri Light"/>
                <a:cs typeface="Calibri Light"/>
              </a:rPr>
              <a:t>Arms: Interventions and Placebo (if applicable)</a:t>
            </a:r>
          </a:p>
        </p:txBody>
      </p:sp>
      <p:pic>
        <p:nvPicPr>
          <p:cNvPr id="3" name="Picture 2" descr="A screenshot of the &quot;Arms&quot; portion of the &quot;Arms and Intervention&quot; section to demonstrate how to write an appropriate arm title.">
            <a:extLst>
              <a:ext uri="{FF2B5EF4-FFF2-40B4-BE49-F238E27FC236}">
                <a16:creationId xmlns:a16="http://schemas.microsoft.com/office/drawing/2014/main" id="{120FFF3E-B674-8883-4C52-3C663040064E}"/>
              </a:ext>
            </a:extLst>
          </p:cNvPr>
          <p:cNvPicPr>
            <a:picLocks noChangeAspect="1"/>
          </p:cNvPicPr>
          <p:nvPr/>
        </p:nvPicPr>
        <p:blipFill>
          <a:blip r:embed="rId2"/>
          <a:stretch>
            <a:fillRect/>
          </a:stretch>
        </p:blipFill>
        <p:spPr>
          <a:xfrm>
            <a:off x="419567" y="1648443"/>
            <a:ext cx="5263950" cy="45404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ounded Rectangle 4">
            <a:extLst>
              <a:ext uri="{FF2B5EF4-FFF2-40B4-BE49-F238E27FC236}">
                <a16:creationId xmlns:a16="http://schemas.microsoft.com/office/drawing/2014/main" id="{9BACFFFC-399A-5072-7FE5-F3C8E253F51F}"/>
              </a:ext>
            </a:extLst>
          </p:cNvPr>
          <p:cNvSpPr/>
          <p:nvPr/>
        </p:nvSpPr>
        <p:spPr>
          <a:xfrm>
            <a:off x="3041059" y="1716978"/>
            <a:ext cx="2651186" cy="1925126"/>
          </a:xfrm>
          <a:prstGeom prst="roundRect">
            <a:avLst/>
          </a:prstGeom>
          <a:solidFill>
            <a:schemeClr val="accent6">
              <a:lumMod val="40000"/>
              <a:lumOff val="6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Do not title your arm as Intervention or Arm 1. </a:t>
            </a:r>
          </a:p>
          <a:p>
            <a:endParaRPr lang="en-US">
              <a:solidFill>
                <a:schemeClr val="tx1"/>
              </a:solidFill>
            </a:endParaRPr>
          </a:p>
          <a:p>
            <a:r>
              <a:rPr lang="en-US">
                <a:solidFill>
                  <a:schemeClr val="tx1"/>
                </a:solidFill>
              </a:rPr>
              <a:t>Arm title should be more descriptive.</a:t>
            </a:r>
            <a:endParaRPr lang="en-US">
              <a:solidFill>
                <a:schemeClr val="tx1"/>
              </a:solidFill>
              <a:ea typeface="Calibri"/>
              <a:cs typeface="Calibri"/>
            </a:endParaRPr>
          </a:p>
        </p:txBody>
      </p:sp>
      <p:pic>
        <p:nvPicPr>
          <p:cNvPr id="4" name="Picture 3" descr="A screenshot of the &quot;Arms and Interventions&quot; section to demonstrate how to add additional arms and select an arm type.">
            <a:extLst>
              <a:ext uri="{FF2B5EF4-FFF2-40B4-BE49-F238E27FC236}">
                <a16:creationId xmlns:a16="http://schemas.microsoft.com/office/drawing/2014/main" id="{60C4F349-5D91-30F0-2852-F60B06247904}"/>
              </a:ext>
            </a:extLst>
          </p:cNvPr>
          <p:cNvPicPr>
            <a:picLocks noChangeAspect="1"/>
          </p:cNvPicPr>
          <p:nvPr/>
        </p:nvPicPr>
        <p:blipFill>
          <a:blip r:embed="rId3"/>
          <a:stretch>
            <a:fillRect/>
          </a:stretch>
        </p:blipFill>
        <p:spPr>
          <a:xfrm>
            <a:off x="5833820" y="1645534"/>
            <a:ext cx="6220912" cy="3576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a:extLst>
              <a:ext uri="{FF2B5EF4-FFF2-40B4-BE49-F238E27FC236}">
                <a16:creationId xmlns:a16="http://schemas.microsoft.com/office/drawing/2014/main" id="{8558D4EB-A1A7-7FDE-D410-343128FDB663}"/>
              </a:ext>
              <a:ext uri="{C183D7F6-B498-43B3-948B-1728B52AA6E4}">
                <adec:decorative xmlns:adec="http://schemas.microsoft.com/office/drawing/2017/decorative" val="1"/>
              </a:ext>
            </a:extLst>
          </p:cNvPr>
          <p:cNvSpPr/>
          <p:nvPr/>
        </p:nvSpPr>
        <p:spPr>
          <a:xfrm>
            <a:off x="5905500" y="4623912"/>
            <a:ext cx="1133475"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9">
            <a:extLst>
              <a:ext uri="{FF2B5EF4-FFF2-40B4-BE49-F238E27FC236}">
                <a16:creationId xmlns:a16="http://schemas.microsoft.com/office/drawing/2014/main" id="{FF2E6142-68D1-13BF-9394-02D4963A28DE}"/>
              </a:ext>
            </a:extLst>
          </p:cNvPr>
          <p:cNvSpPr/>
          <p:nvPr/>
        </p:nvSpPr>
        <p:spPr>
          <a:xfrm>
            <a:off x="9697744" y="2328235"/>
            <a:ext cx="2369256" cy="110929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Placebo should be identified as "Placebo Comparator </a:t>
            </a:r>
          </a:p>
        </p:txBody>
      </p:sp>
      <p:sp>
        <p:nvSpPr>
          <p:cNvPr id="7" name="TextBox 12">
            <a:extLst>
              <a:ext uri="{FF2B5EF4-FFF2-40B4-BE49-F238E27FC236}">
                <a16:creationId xmlns:a16="http://schemas.microsoft.com/office/drawing/2014/main" id="{26E60F1A-C100-F2FD-611B-9DCF011DCCA2}"/>
              </a:ext>
            </a:extLst>
          </p:cNvPr>
          <p:cNvSpPr txBox="1"/>
          <p:nvPr/>
        </p:nvSpPr>
        <p:spPr>
          <a:xfrm>
            <a:off x="9104041" y="6244681"/>
            <a:ext cx="2961835" cy="564509"/>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Arm and Interventions  continues on next slide</a:t>
            </a:r>
            <a:endParaRPr lang="en-US" sz="1400" i="1">
              <a:solidFill>
                <a:schemeClr val="tx1"/>
              </a:solidFill>
              <a:ea typeface="Calibri"/>
              <a:cs typeface="Calibri"/>
            </a:endParaRPr>
          </a:p>
        </p:txBody>
      </p:sp>
      <p:cxnSp>
        <p:nvCxnSpPr>
          <p:cNvPr id="11" name="Straight Arrow Connector 10">
            <a:extLst>
              <a:ext uri="{FF2B5EF4-FFF2-40B4-BE49-F238E27FC236}">
                <a16:creationId xmlns:a16="http://schemas.microsoft.com/office/drawing/2014/main" id="{D74FF8C5-2D8B-F399-316C-EB0863FFC3E7}"/>
              </a:ext>
              <a:ext uri="{C183D7F6-B498-43B3-948B-1728B52AA6E4}">
                <adec:decorative xmlns:adec="http://schemas.microsoft.com/office/drawing/2017/decorative" val="1"/>
              </a:ext>
            </a:extLst>
          </p:cNvPr>
          <p:cNvCxnSpPr>
            <a:cxnSpLocks/>
          </p:cNvCxnSpPr>
          <p:nvPr/>
        </p:nvCxnSpPr>
        <p:spPr bwMode="auto">
          <a:xfrm flipH="1">
            <a:off x="8463559" y="2834707"/>
            <a:ext cx="1248585" cy="6656"/>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59043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2B3648E-4E84-DBC4-5098-288377297E87}"/>
              </a:ext>
            </a:extLst>
          </p:cNvPr>
          <p:cNvSpPr txBox="1">
            <a:spLocks noGrp="1"/>
          </p:cNvSpPr>
          <p:nvPr>
            <p:ph type="title" idx="4294967295"/>
          </p:nvPr>
        </p:nvSpPr>
        <p:spPr>
          <a:xfrm>
            <a:off x="838200" y="365126"/>
            <a:ext cx="10896600" cy="13355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Calibri Light"/>
                <a:cs typeface="Calibri Light"/>
              </a:rPr>
              <a:t>Interventions</a:t>
            </a:r>
          </a:p>
        </p:txBody>
      </p:sp>
      <p:sp>
        <p:nvSpPr>
          <p:cNvPr id="7" name="Rounded Rectangle 8">
            <a:extLst>
              <a:ext uri="{FF2B5EF4-FFF2-40B4-BE49-F238E27FC236}">
                <a16:creationId xmlns:a16="http://schemas.microsoft.com/office/drawing/2014/main" id="{074E15F6-73CC-6C77-4E5A-D8DDD8231715}"/>
              </a:ext>
            </a:extLst>
          </p:cNvPr>
          <p:cNvSpPr/>
          <p:nvPr/>
        </p:nvSpPr>
        <p:spPr>
          <a:xfrm>
            <a:off x="1806360" y="1464082"/>
            <a:ext cx="3003332" cy="441747"/>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Identify the Intervention Type</a:t>
            </a:r>
          </a:p>
        </p:txBody>
      </p:sp>
      <p:pic>
        <p:nvPicPr>
          <p:cNvPr id="2" name="Picture 1" descr="A screenshot of the &quot;Interventions&quot; section showing the &quot;Intervention Type&quot; dropdown menu with &quot;Drugs&quot; selected.">
            <a:extLst>
              <a:ext uri="{FF2B5EF4-FFF2-40B4-BE49-F238E27FC236}">
                <a16:creationId xmlns:a16="http://schemas.microsoft.com/office/drawing/2014/main" id="{43574278-4BDE-5E61-7082-BBF5863F39B8}"/>
              </a:ext>
            </a:extLst>
          </p:cNvPr>
          <p:cNvPicPr>
            <a:picLocks noChangeAspect="1"/>
          </p:cNvPicPr>
          <p:nvPr/>
        </p:nvPicPr>
        <p:blipFill>
          <a:blip r:embed="rId2"/>
          <a:stretch>
            <a:fillRect/>
          </a:stretch>
        </p:blipFill>
        <p:spPr>
          <a:xfrm>
            <a:off x="5705600" y="196581"/>
            <a:ext cx="6030650" cy="64788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screenshot of the &quot;Intervention Type&quot; dropdown menu in the &quot;Interventions&quot; portion of the &quot;Arms and Interventions&quot; section.">
            <a:extLst>
              <a:ext uri="{FF2B5EF4-FFF2-40B4-BE49-F238E27FC236}">
                <a16:creationId xmlns:a16="http://schemas.microsoft.com/office/drawing/2014/main" id="{2158B706-A157-E164-6FF9-0B7C7D20965E}"/>
              </a:ext>
            </a:extLst>
          </p:cNvPr>
          <p:cNvPicPr>
            <a:picLocks noChangeAspect="1"/>
          </p:cNvPicPr>
          <p:nvPr/>
        </p:nvPicPr>
        <p:blipFill>
          <a:blip r:embed="rId3"/>
          <a:srcRect l="5946" t="397" r="60270" b="-83"/>
          <a:stretch/>
        </p:blipFill>
        <p:spPr>
          <a:xfrm>
            <a:off x="2493086" y="2205367"/>
            <a:ext cx="1644346" cy="4168354"/>
          </a:xfrm>
          <a:prstGeom prst="rect">
            <a:avLst/>
          </a:prstGeom>
          <a:ln>
            <a:solidFill>
              <a:srgbClr val="4472C4"/>
            </a:solidFill>
          </a:ln>
        </p:spPr>
      </p:pic>
      <p:cxnSp>
        <p:nvCxnSpPr>
          <p:cNvPr id="9" name="Straight Arrow Connector 8">
            <a:extLst>
              <a:ext uri="{FF2B5EF4-FFF2-40B4-BE49-F238E27FC236}">
                <a16:creationId xmlns:a16="http://schemas.microsoft.com/office/drawing/2014/main" id="{9854A49B-3185-ABF0-0493-FD6203C79A1D}"/>
              </a:ext>
              <a:ext uri="{C183D7F6-B498-43B3-948B-1728B52AA6E4}">
                <adec:decorative xmlns:adec="http://schemas.microsoft.com/office/drawing/2017/decorative" val="1"/>
              </a:ext>
            </a:extLst>
          </p:cNvPr>
          <p:cNvCxnSpPr>
            <a:cxnSpLocks/>
          </p:cNvCxnSpPr>
          <p:nvPr/>
        </p:nvCxnSpPr>
        <p:spPr bwMode="auto">
          <a:xfrm>
            <a:off x="4141179" y="2401154"/>
            <a:ext cx="1562931" cy="6656"/>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 name="TextBox 12">
            <a:extLst>
              <a:ext uri="{FF2B5EF4-FFF2-40B4-BE49-F238E27FC236}">
                <a16:creationId xmlns:a16="http://schemas.microsoft.com/office/drawing/2014/main" id="{AF200EA2-989F-9D38-43BE-55D814D4CE98}"/>
              </a:ext>
            </a:extLst>
          </p:cNvPr>
          <p:cNvSpPr txBox="1"/>
          <p:nvPr/>
        </p:nvSpPr>
        <p:spPr>
          <a:xfrm>
            <a:off x="9104041" y="6244681"/>
            <a:ext cx="2961835" cy="564509"/>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Arm and Interventions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3057195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D862D-8AD6-7F79-FBDC-4AF37545492F}"/>
              </a:ext>
            </a:extLst>
          </p:cNvPr>
          <p:cNvSpPr>
            <a:spLocks noGrp="1"/>
          </p:cNvSpPr>
          <p:nvPr>
            <p:ph type="title" idx="4294967295"/>
          </p:nvPr>
        </p:nvSpPr>
        <p:spPr>
          <a:xfrm>
            <a:off x="7295493" y="365126"/>
            <a:ext cx="4058307" cy="1351838"/>
          </a:xfrm>
        </p:spPr>
        <p:txBody>
          <a:bodyPr/>
          <a:lstStyle/>
          <a:p>
            <a:r>
              <a:rPr lang="en-US">
                <a:ea typeface="Calibri Light"/>
                <a:cs typeface="Calibri Light"/>
              </a:rPr>
              <a:t>Intervention, continued</a:t>
            </a:r>
            <a:endParaRPr lang="en-US" err="1"/>
          </a:p>
        </p:txBody>
      </p:sp>
      <p:pic>
        <p:nvPicPr>
          <p:cNvPr id="2" name="Picture 1" descr="A screenshot of the &quot;Interventions&quot; portion f the &quot;Arms and Interventions&quot; section. &quot;Placebo&quot; is shown in the &quot;Intervention Name&quot; field.">
            <a:extLst>
              <a:ext uri="{FF2B5EF4-FFF2-40B4-BE49-F238E27FC236}">
                <a16:creationId xmlns:a16="http://schemas.microsoft.com/office/drawing/2014/main" id="{43938BE2-A3A1-2A43-F85F-4F0929EEB448}"/>
              </a:ext>
            </a:extLst>
          </p:cNvPr>
          <p:cNvPicPr>
            <a:picLocks noChangeAspect="1"/>
          </p:cNvPicPr>
          <p:nvPr/>
        </p:nvPicPr>
        <p:blipFill>
          <a:blip r:embed="rId2"/>
          <a:stretch>
            <a:fillRect/>
          </a:stretch>
        </p:blipFill>
        <p:spPr>
          <a:xfrm>
            <a:off x="637633" y="189716"/>
            <a:ext cx="6460481" cy="6459276"/>
          </a:xfrm>
          <a:prstGeom prst="rect">
            <a:avLst/>
          </a:prstGeom>
        </p:spPr>
      </p:pic>
      <p:sp>
        <p:nvSpPr>
          <p:cNvPr id="4" name="Rounded Rectangle 8">
            <a:extLst>
              <a:ext uri="{FF2B5EF4-FFF2-40B4-BE49-F238E27FC236}">
                <a16:creationId xmlns:a16="http://schemas.microsoft.com/office/drawing/2014/main" id="{4F3F3C64-8218-8963-A47F-B46204676CB2}"/>
              </a:ext>
            </a:extLst>
          </p:cNvPr>
          <p:cNvSpPr/>
          <p:nvPr/>
        </p:nvSpPr>
        <p:spPr>
          <a:xfrm>
            <a:off x="5708325" y="3158875"/>
            <a:ext cx="4842642" cy="520574"/>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List Placebo as a Drug intervention, as applicable </a:t>
            </a:r>
          </a:p>
        </p:txBody>
      </p:sp>
      <p:cxnSp>
        <p:nvCxnSpPr>
          <p:cNvPr id="6" name="Straight Arrow Connector 5">
            <a:extLst>
              <a:ext uri="{FF2B5EF4-FFF2-40B4-BE49-F238E27FC236}">
                <a16:creationId xmlns:a16="http://schemas.microsoft.com/office/drawing/2014/main" id="{82993CEE-1AC0-7C5C-3650-EC6F41D874CA}"/>
              </a:ext>
              <a:ext uri="{C183D7F6-B498-43B3-948B-1728B52AA6E4}">
                <adec:decorative xmlns:adec="http://schemas.microsoft.com/office/drawing/2017/decorative" val="1"/>
              </a:ext>
            </a:extLst>
          </p:cNvPr>
          <p:cNvCxnSpPr/>
          <p:nvPr/>
        </p:nvCxnSpPr>
        <p:spPr bwMode="auto">
          <a:xfrm flipH="1">
            <a:off x="4493216" y="3379748"/>
            <a:ext cx="1212448" cy="0"/>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ounded Rectangle 11">
            <a:extLst>
              <a:ext uri="{FF2B5EF4-FFF2-40B4-BE49-F238E27FC236}">
                <a16:creationId xmlns:a16="http://schemas.microsoft.com/office/drawing/2014/main" id="{6734E7F5-A2E3-C754-3A78-23DB68B8D285}"/>
              </a:ext>
            </a:extLst>
          </p:cNvPr>
          <p:cNvSpPr/>
          <p:nvPr/>
        </p:nvSpPr>
        <p:spPr>
          <a:xfrm>
            <a:off x="5094890" y="4557601"/>
            <a:ext cx="6472238" cy="1026853"/>
          </a:xfrm>
          <a:prstGeom prst="roundRect">
            <a:avLst/>
          </a:prstGeom>
          <a:solidFill>
            <a:schemeClr val="accent6">
              <a:lumMod val="40000"/>
              <a:lumOff val="6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Frequent PRS Comment: The preferred format is to include *all* interventions that were pre-specified to be administered as part of the protocol, even if a particular intervention is not "of interest“</a:t>
            </a:r>
          </a:p>
        </p:txBody>
      </p:sp>
      <p:sp>
        <p:nvSpPr>
          <p:cNvPr id="7" name="TextBox 12">
            <a:extLst>
              <a:ext uri="{FF2B5EF4-FFF2-40B4-BE49-F238E27FC236}">
                <a16:creationId xmlns:a16="http://schemas.microsoft.com/office/drawing/2014/main" id="{87A5CFB7-187E-8B8C-D15D-898A46D378F8}"/>
              </a:ext>
            </a:extLst>
          </p:cNvPr>
          <p:cNvSpPr txBox="1"/>
          <p:nvPr/>
        </p:nvSpPr>
        <p:spPr>
          <a:xfrm>
            <a:off x="9104041" y="6244681"/>
            <a:ext cx="2961835" cy="564509"/>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Arm and Interventions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1151177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D853-9878-AA12-3829-0539ED9C1BF2}"/>
              </a:ext>
            </a:extLst>
          </p:cNvPr>
          <p:cNvSpPr>
            <a:spLocks noGrp="1"/>
          </p:cNvSpPr>
          <p:nvPr>
            <p:ph type="title"/>
          </p:nvPr>
        </p:nvSpPr>
        <p:spPr>
          <a:xfrm>
            <a:off x="5456182" y="365126"/>
            <a:ext cx="5891049" cy="1351838"/>
          </a:xfrm>
        </p:spPr>
        <p:txBody>
          <a:bodyPr/>
          <a:lstStyle/>
          <a:p>
            <a:r>
              <a:rPr lang="en-US">
                <a:ea typeface="Calibri Light"/>
                <a:cs typeface="Calibri Light"/>
              </a:rPr>
              <a:t>Cross Reference</a:t>
            </a:r>
            <a:endParaRPr lang="en-US"/>
          </a:p>
        </p:txBody>
      </p:sp>
      <p:pic>
        <p:nvPicPr>
          <p:cNvPr id="4" name="Content Placeholder 3" descr="A screenshot of the &quot;Cross Reference&quot; portion of the &quot;Arms and Intervention&quot; section showing error messages in red text and how to click the &quot;Edit Table&quot; button to resolve them.">
            <a:extLst>
              <a:ext uri="{FF2B5EF4-FFF2-40B4-BE49-F238E27FC236}">
                <a16:creationId xmlns:a16="http://schemas.microsoft.com/office/drawing/2014/main" id="{0B0AE3A2-76A3-2595-BFE7-2FA6813F8C9E}"/>
              </a:ext>
            </a:extLst>
          </p:cNvPr>
          <p:cNvPicPr>
            <a:picLocks noGrp="1" noChangeAspect="1"/>
          </p:cNvPicPr>
          <p:nvPr>
            <p:ph idx="1"/>
          </p:nvPr>
        </p:nvPicPr>
        <p:blipFill>
          <a:blip r:embed="rId2"/>
          <a:stretch>
            <a:fillRect/>
          </a:stretch>
        </p:blipFill>
        <p:spPr>
          <a:xfrm>
            <a:off x="584328" y="502907"/>
            <a:ext cx="4927342" cy="4351338"/>
          </a:xfrm>
        </p:spPr>
      </p:pic>
      <p:sp>
        <p:nvSpPr>
          <p:cNvPr id="6" name="Rounded Rectangle 9">
            <a:extLst>
              <a:ext uri="{FF2B5EF4-FFF2-40B4-BE49-F238E27FC236}">
                <a16:creationId xmlns:a16="http://schemas.microsoft.com/office/drawing/2014/main" id="{9AB6EE54-A2A9-D312-ED58-378E1184E6AB}"/>
              </a:ext>
            </a:extLst>
          </p:cNvPr>
          <p:cNvSpPr/>
          <p:nvPr/>
        </p:nvSpPr>
        <p:spPr>
          <a:xfrm>
            <a:off x="5456790" y="3013495"/>
            <a:ext cx="4003511" cy="824606"/>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Errors must be fixed. </a:t>
            </a:r>
          </a:p>
          <a:p>
            <a:r>
              <a:rPr lang="en-US">
                <a:solidFill>
                  <a:schemeClr val="tx1"/>
                </a:solidFill>
              </a:rPr>
              <a:t>Click </a:t>
            </a:r>
            <a:r>
              <a:rPr lang="en-US" b="1">
                <a:solidFill>
                  <a:schemeClr val="tx1"/>
                </a:solidFill>
              </a:rPr>
              <a:t>Edit Table </a:t>
            </a:r>
            <a:r>
              <a:rPr lang="en-US">
                <a:solidFill>
                  <a:schemeClr val="tx1"/>
                </a:solidFill>
              </a:rPr>
              <a:t>to resolve these Errors</a:t>
            </a:r>
          </a:p>
        </p:txBody>
      </p:sp>
      <p:cxnSp>
        <p:nvCxnSpPr>
          <p:cNvPr id="10" name="Straight Arrow Connector 9">
            <a:extLst>
              <a:ext uri="{FF2B5EF4-FFF2-40B4-BE49-F238E27FC236}">
                <a16:creationId xmlns:a16="http://schemas.microsoft.com/office/drawing/2014/main" id="{619832E3-A52F-1B14-7E26-189E441E4EBE}"/>
              </a:ext>
              <a:ext uri="{C183D7F6-B498-43B3-948B-1728B52AA6E4}">
                <adec:decorative xmlns:adec="http://schemas.microsoft.com/office/drawing/2017/decorative" val="1"/>
              </a:ext>
            </a:extLst>
          </p:cNvPr>
          <p:cNvCxnSpPr/>
          <p:nvPr/>
        </p:nvCxnSpPr>
        <p:spPr bwMode="auto">
          <a:xfrm flipH="1" flipV="1">
            <a:off x="4324662" y="2228765"/>
            <a:ext cx="1175261" cy="830411"/>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a:extLst>
              <a:ext uri="{FF2B5EF4-FFF2-40B4-BE49-F238E27FC236}">
                <a16:creationId xmlns:a16="http://schemas.microsoft.com/office/drawing/2014/main" id="{FE769E64-2D15-1BC1-9308-AEADD7E85500}"/>
              </a:ext>
              <a:ext uri="{C183D7F6-B498-43B3-948B-1728B52AA6E4}">
                <adec:decorative xmlns:adec="http://schemas.microsoft.com/office/drawing/2017/decorative" val="1"/>
              </a:ext>
            </a:extLst>
          </p:cNvPr>
          <p:cNvCxnSpPr>
            <a:cxnSpLocks/>
          </p:cNvCxnSpPr>
          <p:nvPr/>
        </p:nvCxnSpPr>
        <p:spPr bwMode="auto">
          <a:xfrm flipH="1">
            <a:off x="1894889" y="3734912"/>
            <a:ext cx="3576278" cy="880493"/>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2" name="Picture 11" descr="2x2 grid showing study treatments as columns and study arms as rows, which check marks indicating which study treatment arm was administered each intervention.">
            <a:extLst>
              <a:ext uri="{FF2B5EF4-FFF2-40B4-BE49-F238E27FC236}">
                <a16:creationId xmlns:a16="http://schemas.microsoft.com/office/drawing/2014/main" id="{ED3E3282-268A-3EA3-8709-D34F55FB72D7}"/>
              </a:ext>
            </a:extLst>
          </p:cNvPr>
          <p:cNvPicPr>
            <a:picLocks noChangeAspect="1"/>
          </p:cNvPicPr>
          <p:nvPr/>
        </p:nvPicPr>
        <p:blipFill>
          <a:blip r:embed="rId3"/>
          <a:stretch>
            <a:fillRect/>
          </a:stretch>
        </p:blipFill>
        <p:spPr>
          <a:xfrm>
            <a:off x="5461509" y="4061513"/>
            <a:ext cx="6487963" cy="2789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ounded Rectangle 15">
            <a:extLst>
              <a:ext uri="{FF2B5EF4-FFF2-40B4-BE49-F238E27FC236}">
                <a16:creationId xmlns:a16="http://schemas.microsoft.com/office/drawing/2014/main" id="{575C2A88-7E92-4382-5107-6257C3B2DE29}"/>
              </a:ext>
            </a:extLst>
          </p:cNvPr>
          <p:cNvSpPr/>
          <p:nvPr/>
        </p:nvSpPr>
        <p:spPr>
          <a:xfrm>
            <a:off x="57511" y="5146044"/>
            <a:ext cx="4630947" cy="1476789"/>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Cross-Reference tables will not exist for single arm studies.  For multiple arm studies, you must link arms and interventions even when it seems that it’s obvious that Arm A does intervention A and Arm B does intervention B.</a:t>
            </a:r>
          </a:p>
        </p:txBody>
      </p:sp>
      <p:cxnSp>
        <p:nvCxnSpPr>
          <p:cNvPr id="15" name="Straight Arrow Connector 14">
            <a:extLst>
              <a:ext uri="{FF2B5EF4-FFF2-40B4-BE49-F238E27FC236}">
                <a16:creationId xmlns:a16="http://schemas.microsoft.com/office/drawing/2014/main" id="{23E2634C-929A-47FC-AA20-A2E48EAC2C07}"/>
              </a:ext>
              <a:ext uri="{C183D7F6-B498-43B3-948B-1728B52AA6E4}">
                <adec:decorative xmlns:adec="http://schemas.microsoft.com/office/drawing/2017/decorative" val="1"/>
              </a:ext>
            </a:extLst>
          </p:cNvPr>
          <p:cNvCxnSpPr>
            <a:cxnSpLocks/>
          </p:cNvCxnSpPr>
          <p:nvPr/>
        </p:nvCxnSpPr>
        <p:spPr bwMode="auto">
          <a:xfrm>
            <a:off x="4694788" y="5891514"/>
            <a:ext cx="895082" cy="3474"/>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549056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E929C6-AFDD-B627-50BC-183CEF9E204C}"/>
              </a:ext>
            </a:extLst>
          </p:cNvPr>
          <p:cNvSpPr txBox="1">
            <a:spLocks noGrp="1"/>
          </p:cNvSpPr>
          <p:nvPr>
            <p:ph type="title" idx="4294967295"/>
          </p:nvPr>
        </p:nvSpPr>
        <p:spPr>
          <a:xfrm>
            <a:off x="1226434" y="2236357"/>
            <a:ext cx="9144000"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a:ln>
                <a:noFill/>
              </a:ln>
              <a:solidFill>
                <a:schemeClr val="tx1"/>
              </a:solidFill>
              <a:effectLst/>
              <a:uLnTx/>
              <a:uFillTx/>
              <a:latin typeface="+mj-lt"/>
              <a:ea typeface="+mj-ea"/>
              <a:cs typeface="Calibri Light"/>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mj-lt"/>
                <a:ea typeface="+mj-ea"/>
                <a:cs typeface="+mj-cs"/>
              </a:rPr>
              <a:t>Outcome Measures Section</a:t>
            </a:r>
          </a:p>
        </p:txBody>
      </p:sp>
      <p:pic>
        <p:nvPicPr>
          <p:cNvPr id="5" name="Picture 4" descr="A screenshot of the left-hand navigation menu of the Protocol section in Modernized PRS. The &quot;Outcome Measures&quot; section is highlighted in blue and white.">
            <a:extLst>
              <a:ext uri="{FF2B5EF4-FFF2-40B4-BE49-F238E27FC236}">
                <a16:creationId xmlns:a16="http://schemas.microsoft.com/office/drawing/2014/main" id="{B55D0B7B-4B4E-4A36-B346-D5C6AAA886B6}"/>
              </a:ext>
            </a:extLst>
          </p:cNvPr>
          <p:cNvPicPr>
            <a:picLocks noChangeAspect="1"/>
          </p:cNvPicPr>
          <p:nvPr/>
        </p:nvPicPr>
        <p:blipFill>
          <a:blip r:embed="rId2"/>
          <a:stretch>
            <a:fillRect/>
          </a:stretch>
        </p:blipFill>
        <p:spPr>
          <a:xfrm>
            <a:off x="-1401" y="24581"/>
            <a:ext cx="1766649" cy="6575322"/>
          </a:xfrm>
          <a:prstGeom prst="rect">
            <a:avLst/>
          </a:prstGeom>
        </p:spPr>
      </p:pic>
      <p:grpSp>
        <p:nvGrpSpPr>
          <p:cNvPr id="13" name="Group 12" descr="A screen shot showing the &quot;Definitions&quot; link.">
            <a:extLst>
              <a:ext uri="{FF2B5EF4-FFF2-40B4-BE49-F238E27FC236}">
                <a16:creationId xmlns:a16="http://schemas.microsoft.com/office/drawing/2014/main" id="{ED164F19-20B6-FAC0-2DDA-EDA77FDB2093}"/>
              </a:ext>
            </a:extLst>
          </p:cNvPr>
          <p:cNvGrpSpPr/>
          <p:nvPr/>
        </p:nvGrpSpPr>
        <p:grpSpPr>
          <a:xfrm>
            <a:off x="5804334" y="4751322"/>
            <a:ext cx="6028475" cy="1247814"/>
            <a:chOff x="3357965" y="4396235"/>
            <a:chExt cx="7680271" cy="1424238"/>
          </a:xfrm>
        </p:grpSpPr>
        <p:pic>
          <p:nvPicPr>
            <p:cNvPr id="11" name="Picture 10" descr="A screen shot of a computer&#10;&#10;Description automatically generated">
              <a:extLst>
                <a:ext uri="{FF2B5EF4-FFF2-40B4-BE49-F238E27FC236}">
                  <a16:creationId xmlns:a16="http://schemas.microsoft.com/office/drawing/2014/main" id="{6B417A89-5029-53F7-B9A1-281FC5DF7213}"/>
                </a:ext>
              </a:extLst>
            </p:cNvPr>
            <p:cNvPicPr>
              <a:picLocks noChangeAspect="1"/>
            </p:cNvPicPr>
            <p:nvPr/>
          </p:nvPicPr>
          <p:blipFill>
            <a:blip r:embed="rId3"/>
            <a:stretch>
              <a:fillRect/>
            </a:stretch>
          </p:blipFill>
          <p:spPr>
            <a:xfrm>
              <a:off x="3357965" y="4396235"/>
              <a:ext cx="7620001" cy="1410582"/>
            </a:xfrm>
            <a:prstGeom prst="rect">
              <a:avLst/>
            </a:prstGeom>
          </p:spPr>
        </p:pic>
        <p:sp>
          <p:nvSpPr>
            <p:cNvPr id="12" name="Oval 11">
              <a:extLst>
                <a:ext uri="{FF2B5EF4-FFF2-40B4-BE49-F238E27FC236}">
                  <a16:creationId xmlns:a16="http://schemas.microsoft.com/office/drawing/2014/main" id="{F3CC0872-DE03-0A90-5BE6-65E50C0621E5}"/>
                </a:ext>
              </a:extLst>
            </p:cNvPr>
            <p:cNvSpPr/>
            <p:nvPr/>
          </p:nvSpPr>
          <p:spPr>
            <a:xfrm>
              <a:off x="9540067" y="5252202"/>
              <a:ext cx="1498169" cy="5682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293A0DD9-3C7F-8817-52C8-02DB535F543E}"/>
              </a:ext>
            </a:extLst>
          </p:cNvPr>
          <p:cNvSpPr txBox="1"/>
          <p:nvPr/>
        </p:nvSpPr>
        <p:spPr>
          <a:xfrm>
            <a:off x="5604428" y="5594796"/>
            <a:ext cx="5007896" cy="307777"/>
          </a:xfrm>
          <a:prstGeom prst="rect">
            <a:avLst/>
          </a:prstGeom>
          <a:solidFill>
            <a:schemeClr val="bg1"/>
          </a:solid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the Definitions link for all definitions related to each  Section </a:t>
            </a:r>
            <a:endParaRPr lang="en-US" sz="1400"/>
          </a:p>
        </p:txBody>
      </p:sp>
      <p:sp>
        <p:nvSpPr>
          <p:cNvPr id="9" name="TextBox 8">
            <a:extLst>
              <a:ext uri="{FF2B5EF4-FFF2-40B4-BE49-F238E27FC236}">
                <a16:creationId xmlns:a16="http://schemas.microsoft.com/office/drawing/2014/main" id="{282C6608-979B-3846-60FF-AE35988A8802}"/>
              </a:ext>
            </a:extLst>
          </p:cNvPr>
          <p:cNvSpPr txBox="1"/>
          <p:nvPr/>
        </p:nvSpPr>
        <p:spPr>
          <a:xfrm>
            <a:off x="7046369" y="6254914"/>
            <a:ext cx="4688319" cy="307777"/>
          </a:xfrm>
          <a:prstGeom prst="rect">
            <a:avLst/>
          </a:prstGeom>
          <a:no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on this icon for information specific to the data element.</a:t>
            </a:r>
          </a:p>
        </p:txBody>
      </p:sp>
      <p:pic>
        <p:nvPicPr>
          <p:cNvPr id="3" name="Picture 2" descr=" A blue and white sign with a red border and the letter &quot;i&quot; in the center, signaling that this icon can be clicked for more information.">
            <a:extLst>
              <a:ext uri="{FF2B5EF4-FFF2-40B4-BE49-F238E27FC236}">
                <a16:creationId xmlns:a16="http://schemas.microsoft.com/office/drawing/2014/main" id="{87062AF7-E764-2B1F-9713-2479E976A340}"/>
              </a:ext>
            </a:extLst>
          </p:cNvPr>
          <p:cNvPicPr>
            <a:picLocks noChangeAspect="1"/>
          </p:cNvPicPr>
          <p:nvPr/>
        </p:nvPicPr>
        <p:blipFill>
          <a:blip r:embed="rId4"/>
          <a:stretch>
            <a:fillRect/>
          </a:stretch>
        </p:blipFill>
        <p:spPr>
          <a:xfrm>
            <a:off x="6659723" y="6210148"/>
            <a:ext cx="350447" cy="414153"/>
          </a:xfrm>
          <a:prstGeom prst="rect">
            <a:avLst/>
          </a:prstGeom>
        </p:spPr>
      </p:pic>
    </p:spTree>
    <p:extLst>
      <p:ext uri="{BB962C8B-B14F-4D97-AF65-F5344CB8AC3E}">
        <p14:creationId xmlns:p14="http://schemas.microsoft.com/office/powerpoint/2010/main" val="1726498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a:ea typeface="Calibri Light"/>
                <a:cs typeface="Calibri Light"/>
              </a:rPr>
              <a:t>Outcome Measures</a:t>
            </a:r>
          </a:p>
        </p:txBody>
      </p:sp>
      <p:sp>
        <p:nvSpPr>
          <p:cNvPr id="3" name="Content Placeholder 2"/>
          <p:cNvSpPr>
            <a:spLocks noGrp="1"/>
          </p:cNvSpPr>
          <p:nvPr>
            <p:ph type="body" sz="quarter" idx="10"/>
          </p:nvPr>
        </p:nvSpPr>
        <p:spPr>
          <a:xfrm>
            <a:off x="609600" y="1524000"/>
            <a:ext cx="10992604" cy="4495800"/>
          </a:xfrm>
        </p:spPr>
        <p:txBody>
          <a:bodyPr vert="horz" lIns="91440" tIns="45720" rIns="91440" bIns="45720" rtlCol="0" anchor="t">
            <a:noAutofit/>
          </a:bodyPr>
          <a:lstStyle/>
          <a:p>
            <a:r>
              <a:rPr lang="en-US" sz="2400"/>
              <a:t>Protocol/statistical analysis plan must be submitted with results and will be public for studies with a primary completion date of 1/18/2017 or later</a:t>
            </a:r>
            <a:endParaRPr lang="en-US" sz="2400">
              <a:ea typeface="Calibri"/>
              <a:cs typeface="Calibri"/>
            </a:endParaRPr>
          </a:p>
          <a:p>
            <a:pPr lvl="1"/>
            <a:r>
              <a:rPr lang="en-US"/>
              <a:t>Ensure coherence among protocol and registration for primary, secondary and “other” outcomes  </a:t>
            </a:r>
            <a:endParaRPr lang="en-US">
              <a:ea typeface="Calibri"/>
              <a:cs typeface="Calibri"/>
            </a:endParaRPr>
          </a:p>
          <a:p>
            <a:pPr lvl="1"/>
            <a:r>
              <a:rPr lang="en-US"/>
              <a:t>PRS reviewers may assume all outcomes are primary or secondary unless specified in the protocol as other or exploratory </a:t>
            </a:r>
            <a:endParaRPr lang="en-US">
              <a:ea typeface="Calibri"/>
              <a:cs typeface="Calibri"/>
            </a:endParaRPr>
          </a:p>
          <a:p>
            <a:pPr lvl="1"/>
            <a:r>
              <a:rPr lang="en-US"/>
              <a:t>Protocol upload must contain a cover page with official title, NCT #, and version date </a:t>
            </a:r>
            <a:endParaRPr lang="en-US">
              <a:ea typeface="Calibri"/>
              <a:cs typeface="Calibri"/>
            </a:endParaRPr>
          </a:p>
          <a:p>
            <a:r>
              <a:rPr lang="en-US" sz="2400"/>
              <a:t>All Primary and Secondary outcomes are required (tertiary/exploratory are optional)</a:t>
            </a:r>
            <a:endParaRPr lang="en-US" sz="2400">
              <a:ea typeface="Calibri"/>
              <a:cs typeface="Calibri"/>
            </a:endParaRPr>
          </a:p>
          <a:p>
            <a:r>
              <a:rPr lang="en-US" sz="2400"/>
              <a:t>Label outcomes as “primary” or “secondary” per the protocol</a:t>
            </a:r>
            <a:endParaRPr lang="en-US" sz="2400">
              <a:ea typeface="Calibri"/>
              <a:cs typeface="Calibri"/>
            </a:endParaRPr>
          </a:p>
        </p:txBody>
      </p:sp>
      <p:sp>
        <p:nvSpPr>
          <p:cNvPr id="6" name="TextBox 12">
            <a:extLst>
              <a:ext uri="{FF2B5EF4-FFF2-40B4-BE49-F238E27FC236}">
                <a16:creationId xmlns:a16="http://schemas.microsoft.com/office/drawing/2014/main" id="{D1DF6CD6-4813-C313-2157-AE705AC839CE}"/>
              </a:ext>
            </a:extLst>
          </p:cNvPr>
          <p:cNvSpPr txBox="1"/>
          <p:nvPr/>
        </p:nvSpPr>
        <p:spPr>
          <a:xfrm>
            <a:off x="9506607" y="6287813"/>
            <a:ext cx="2559269" cy="463868"/>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Outcome Measure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1822901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a:ea typeface="Calibri Light"/>
                <a:cs typeface="Calibri Light"/>
              </a:rPr>
              <a:t>Outcome Measures</a:t>
            </a:r>
          </a:p>
        </p:txBody>
      </p:sp>
      <p:sp>
        <p:nvSpPr>
          <p:cNvPr id="3" name="Content Placeholder 2"/>
          <p:cNvSpPr>
            <a:spLocks noGrp="1"/>
          </p:cNvSpPr>
          <p:nvPr>
            <p:ph type="body" sz="quarter" idx="10"/>
          </p:nvPr>
        </p:nvSpPr>
        <p:spPr>
          <a:xfrm>
            <a:off x="609600" y="1524000"/>
            <a:ext cx="11044265" cy="4495800"/>
          </a:xfrm>
        </p:spPr>
        <p:txBody>
          <a:bodyPr vert="horz" lIns="91440" tIns="45720" rIns="91440" bIns="45720" rtlCol="0" anchor="t">
            <a:normAutofit/>
          </a:bodyPr>
          <a:lstStyle/>
          <a:p>
            <a:r>
              <a:rPr lang="en-US" sz="2400"/>
              <a:t>More registrations get rejected for inadequate Outcome Measure precision or inaccurate or multiple time frames than anything else.  </a:t>
            </a:r>
            <a:endParaRPr lang="en-US" sz="2400">
              <a:ea typeface="Calibri"/>
              <a:cs typeface="Calibri"/>
            </a:endParaRPr>
          </a:p>
          <a:p>
            <a:r>
              <a:rPr lang="en-US" sz="2400"/>
              <a:t>Outcome Measures should be specific and indicate what is being measured and is (or planned to be) reported. </a:t>
            </a:r>
            <a:endParaRPr lang="en-US" sz="2400">
              <a:ea typeface="Calibri"/>
              <a:cs typeface="Calibri"/>
            </a:endParaRPr>
          </a:p>
          <a:p>
            <a:r>
              <a:rPr lang="en-US" sz="2400"/>
              <a:t>Remember the mantra: </a:t>
            </a:r>
            <a:r>
              <a:rPr lang="en-US" sz="2400" i="1"/>
              <a:t>Outcome Measures must be measurable outcomes</a:t>
            </a:r>
            <a:r>
              <a:rPr lang="en-US" sz="2400"/>
              <a:t>.</a:t>
            </a:r>
            <a:endParaRPr lang="en-US" sz="2400">
              <a:ea typeface="Calibri"/>
              <a:cs typeface="Calibri"/>
            </a:endParaRPr>
          </a:p>
          <a:p>
            <a:pPr marL="0" indent="0">
              <a:buNone/>
            </a:pPr>
            <a:endParaRPr lang="en-US" sz="2400">
              <a:ea typeface="Calibri"/>
              <a:cs typeface="Calibri"/>
            </a:endParaRPr>
          </a:p>
        </p:txBody>
      </p:sp>
      <p:sp>
        <p:nvSpPr>
          <p:cNvPr id="5" name="TextBox 12">
            <a:extLst>
              <a:ext uri="{FF2B5EF4-FFF2-40B4-BE49-F238E27FC236}">
                <a16:creationId xmlns:a16="http://schemas.microsoft.com/office/drawing/2014/main" id="{CE5AD6BF-92FD-9AF0-02BF-1B780B378792}"/>
              </a:ext>
            </a:extLst>
          </p:cNvPr>
          <p:cNvSpPr txBox="1"/>
          <p:nvPr/>
        </p:nvSpPr>
        <p:spPr>
          <a:xfrm>
            <a:off x="9506607" y="6287813"/>
            <a:ext cx="2559269" cy="463868"/>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Outcome Measure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1245458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a:ea typeface="Calibri Light"/>
                <a:cs typeface="Calibri Light"/>
              </a:rPr>
              <a:t>Outcome Measure Tips: Title</a:t>
            </a:r>
          </a:p>
        </p:txBody>
      </p:sp>
      <p:sp>
        <p:nvSpPr>
          <p:cNvPr id="3" name="Content Placeholder 2"/>
          <p:cNvSpPr>
            <a:spLocks noGrp="1"/>
          </p:cNvSpPr>
          <p:nvPr>
            <p:ph type="body" sz="quarter" idx="10"/>
          </p:nvPr>
        </p:nvSpPr>
        <p:spPr>
          <a:xfrm>
            <a:off x="609600" y="1524000"/>
            <a:ext cx="11018434" cy="5310351"/>
          </a:xfrm>
        </p:spPr>
        <p:txBody>
          <a:bodyPr vert="horz" lIns="91440" tIns="45720" rIns="91440" bIns="45720" rtlCol="0" anchor="t">
            <a:noAutofit/>
          </a:bodyPr>
          <a:lstStyle/>
          <a:p>
            <a:r>
              <a:rPr lang="en-US" sz="2400" dirty="0"/>
              <a:t>Include the metric (i.e. scale, score, number, percentage)</a:t>
            </a:r>
            <a:endParaRPr lang="en-US" dirty="0"/>
          </a:p>
          <a:p>
            <a:pPr marL="457200" lvl="1" indent="0">
              <a:buNone/>
            </a:pPr>
            <a:r>
              <a:rPr lang="en-US" sz="2000" dirty="0"/>
              <a:t>             Ex: Safety</a:t>
            </a:r>
            <a:endParaRPr lang="en-US" sz="2000" dirty="0">
              <a:ea typeface="Calibri"/>
              <a:cs typeface="Calibri"/>
            </a:endParaRPr>
          </a:p>
          <a:p>
            <a:pPr marL="457200" lvl="1" indent="0">
              <a:buNone/>
              <a:tabLst>
                <a:tab pos="801688" algn="l"/>
              </a:tabLst>
            </a:pPr>
            <a:r>
              <a:rPr lang="en-US" sz="2000" dirty="0"/>
              <a:t>	Ex: Safety, as measured by number of subjects with at least one AE</a:t>
            </a:r>
            <a:endParaRPr lang="en-US" sz="2000" dirty="0">
              <a:ea typeface="Calibri"/>
              <a:cs typeface="Calibri"/>
            </a:endParaRPr>
          </a:p>
          <a:p>
            <a:r>
              <a:rPr lang="en-US" sz="2400" dirty="0"/>
              <a:t>Be clear and concise; omit verbs</a:t>
            </a:r>
            <a:endParaRPr lang="en-US" sz="2400" dirty="0">
              <a:cs typeface="Calibri"/>
            </a:endParaRPr>
          </a:p>
          <a:p>
            <a:pPr marL="457200" lvl="1" indent="0">
              <a:buNone/>
              <a:tabLst>
                <a:tab pos="801688" algn="l"/>
              </a:tabLst>
            </a:pPr>
            <a:r>
              <a:rPr lang="en-US" sz="2000" dirty="0"/>
              <a:t>	Ex: To determine the maximum tolerated dose of Drug A in patients with breast cancer.</a:t>
            </a:r>
            <a:endParaRPr lang="en-US" sz="2000" dirty="0">
              <a:ea typeface="Calibri"/>
              <a:cs typeface="Calibri"/>
            </a:endParaRPr>
          </a:p>
          <a:p>
            <a:pPr marL="457200" lvl="1" indent="0">
              <a:buNone/>
              <a:tabLst>
                <a:tab pos="801688" algn="l"/>
              </a:tabLst>
            </a:pPr>
            <a:r>
              <a:rPr lang="en-US" sz="2000" dirty="0"/>
              <a:t>	Ex: Maximum Tolerated Dose of Drug A in patients with breast cancer</a:t>
            </a:r>
            <a:endParaRPr lang="en-US" sz="2000" dirty="0">
              <a:ea typeface="Calibri"/>
              <a:cs typeface="Calibri"/>
            </a:endParaRPr>
          </a:p>
          <a:p>
            <a:r>
              <a:rPr lang="en-US" sz="2400" dirty="0"/>
              <a:t>List outcomes separately</a:t>
            </a:r>
            <a:endParaRPr lang="en-US" sz="2400" dirty="0">
              <a:cs typeface="Calibri"/>
            </a:endParaRPr>
          </a:p>
          <a:p>
            <a:pPr marL="457200" lvl="1" indent="0">
              <a:buNone/>
              <a:tabLst>
                <a:tab pos="801688" algn="l"/>
              </a:tabLst>
            </a:pPr>
            <a:r>
              <a:rPr lang="en-US" sz="2000" dirty="0"/>
              <a:t>	Ex: All-cause mortality, hospitalizations, ER visits</a:t>
            </a:r>
            <a:endParaRPr lang="en-US" sz="2000" dirty="0">
              <a:ea typeface="Calibri"/>
              <a:cs typeface="Calibri"/>
            </a:endParaRPr>
          </a:p>
          <a:p>
            <a:pPr marL="457200" lvl="1" indent="0">
              <a:buNone/>
              <a:tabLst>
                <a:tab pos="801688" algn="l"/>
              </a:tabLst>
            </a:pPr>
            <a:r>
              <a:rPr lang="en-US" sz="2000" dirty="0"/>
              <a:t>	Ex: Number of deaths, Number of hospitalizations, Number of ER visits </a:t>
            </a:r>
            <a:r>
              <a:rPr lang="en-US" sz="2000" u="sng" dirty="0"/>
              <a:t> </a:t>
            </a:r>
            <a:r>
              <a:rPr lang="en-US" sz="2000" i="1" u="sng" dirty="0"/>
              <a:t>Should be listed as 3 separate outcomes</a:t>
            </a:r>
            <a:endParaRPr lang="en-US" sz="2000" i="1" u="sng" dirty="0">
              <a:ea typeface="Calibri"/>
              <a:cs typeface="Calibri"/>
            </a:endParaRPr>
          </a:p>
          <a:p>
            <a:pPr marL="457200" lvl="1" indent="0">
              <a:buNone/>
            </a:pPr>
            <a:endParaRPr lang="en-US" sz="2000" i="1" u="sng" dirty="0"/>
          </a:p>
          <a:p>
            <a:r>
              <a:rPr lang="en-US" sz="2400" dirty="0"/>
              <a:t>Exception: if a composite score of multiple measures will be used</a:t>
            </a:r>
            <a:endParaRPr lang="en-US" sz="2400" dirty="0">
              <a:cs typeface="Calibri"/>
            </a:endParaRPr>
          </a:p>
          <a:p>
            <a:pPr lvl="1"/>
            <a:r>
              <a:rPr lang="en-US" sz="2000" dirty="0"/>
              <a:t>Example: Count of individuals who experience any of the following: all-cause mortality, hospitalizations, and emergency room visits</a:t>
            </a:r>
            <a:endParaRPr lang="en-US" sz="2000" dirty="0">
              <a:ea typeface="Calibri"/>
              <a:cs typeface="Calibri"/>
            </a:endParaRPr>
          </a:p>
        </p:txBody>
      </p:sp>
      <p:pic>
        <p:nvPicPr>
          <p:cNvPr id="4" name="Picture 3" descr="A red X&#10;&#10;"/>
          <p:cNvPicPr>
            <a:picLocks noChangeAspect="1"/>
          </p:cNvPicPr>
          <p:nvPr/>
        </p:nvPicPr>
        <p:blipFill>
          <a:blip r:embed="rId3"/>
          <a:stretch>
            <a:fillRect/>
          </a:stretch>
        </p:blipFill>
        <p:spPr>
          <a:xfrm>
            <a:off x="1321337" y="1860928"/>
            <a:ext cx="286990" cy="354517"/>
          </a:xfrm>
          <a:prstGeom prst="rect">
            <a:avLst/>
          </a:prstGeom>
        </p:spPr>
      </p:pic>
      <p:sp>
        <p:nvSpPr>
          <p:cNvPr id="7" name="L-Shape 6" descr="A green check"/>
          <p:cNvSpPr/>
          <p:nvPr/>
        </p:nvSpPr>
        <p:spPr>
          <a:xfrm rot="18231103">
            <a:off x="1167629" y="2288318"/>
            <a:ext cx="294419" cy="197483"/>
          </a:xfrm>
          <a:prstGeom prst="corner">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1" name="Picture 10" descr="A red X"/>
          <p:cNvPicPr>
            <a:picLocks noChangeAspect="1"/>
          </p:cNvPicPr>
          <p:nvPr/>
        </p:nvPicPr>
        <p:blipFill>
          <a:blip r:embed="rId3"/>
          <a:stretch>
            <a:fillRect/>
          </a:stretch>
        </p:blipFill>
        <p:spPr>
          <a:xfrm>
            <a:off x="1321868" y="3070579"/>
            <a:ext cx="286990" cy="354517"/>
          </a:xfrm>
          <a:prstGeom prst="rect">
            <a:avLst/>
          </a:prstGeom>
        </p:spPr>
      </p:pic>
      <p:sp>
        <p:nvSpPr>
          <p:cNvPr id="13" name="L-Shape 12" descr="A green check"/>
          <p:cNvSpPr/>
          <p:nvPr/>
        </p:nvSpPr>
        <p:spPr>
          <a:xfrm rot="18231103">
            <a:off x="1266407" y="3496229"/>
            <a:ext cx="294419" cy="197483"/>
          </a:xfrm>
          <a:prstGeom prst="corner">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2" name="Picture 11" descr="A red X"/>
          <p:cNvPicPr>
            <a:picLocks noChangeAspect="1"/>
          </p:cNvPicPr>
          <p:nvPr/>
        </p:nvPicPr>
        <p:blipFill>
          <a:blip r:embed="rId3"/>
          <a:stretch>
            <a:fillRect/>
          </a:stretch>
        </p:blipFill>
        <p:spPr>
          <a:xfrm>
            <a:off x="1250782" y="4165601"/>
            <a:ext cx="286990" cy="354517"/>
          </a:xfrm>
          <a:prstGeom prst="rect">
            <a:avLst/>
          </a:prstGeom>
        </p:spPr>
      </p:pic>
      <p:sp>
        <p:nvSpPr>
          <p:cNvPr id="14" name="L-Shape 13" descr="A green check"/>
          <p:cNvSpPr/>
          <p:nvPr/>
        </p:nvSpPr>
        <p:spPr>
          <a:xfrm rot="18231103">
            <a:off x="1266408" y="4591251"/>
            <a:ext cx="294419" cy="197483"/>
          </a:xfrm>
          <a:prstGeom prst="corner">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12">
            <a:extLst>
              <a:ext uri="{FF2B5EF4-FFF2-40B4-BE49-F238E27FC236}">
                <a16:creationId xmlns:a16="http://schemas.microsoft.com/office/drawing/2014/main" id="{DE6EBD86-4ADB-AC57-A7DE-6162610A92F9}"/>
              </a:ext>
            </a:extLst>
          </p:cNvPr>
          <p:cNvSpPr txBox="1"/>
          <p:nvPr/>
        </p:nvSpPr>
        <p:spPr>
          <a:xfrm>
            <a:off x="9506607" y="6287813"/>
            <a:ext cx="2559269" cy="463868"/>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Outcome Measure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2395418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377" y="563398"/>
            <a:ext cx="8882455" cy="959484"/>
          </a:xfrm>
        </p:spPr>
        <p:txBody>
          <a:bodyPr vert="horz" lIns="91440" tIns="45720" rIns="91440" bIns="45720" rtlCol="0" anchor="ctr">
            <a:normAutofit/>
          </a:bodyPr>
          <a:lstStyle/>
          <a:p>
            <a:r>
              <a:rPr lang="en-US">
                <a:ea typeface="Calibri Light"/>
                <a:cs typeface="Calibri Light"/>
              </a:rPr>
              <a:t>Outcome Measure Tips: Description</a:t>
            </a:r>
          </a:p>
        </p:txBody>
      </p:sp>
      <p:sp>
        <p:nvSpPr>
          <p:cNvPr id="3" name="Content Placeholder 2"/>
          <p:cNvSpPr>
            <a:spLocks noGrp="1"/>
          </p:cNvSpPr>
          <p:nvPr>
            <p:ph type="body" sz="quarter" idx="10"/>
          </p:nvPr>
        </p:nvSpPr>
        <p:spPr>
          <a:xfrm>
            <a:off x="609600" y="1918137"/>
            <a:ext cx="11173417" cy="4101663"/>
          </a:xfrm>
        </p:spPr>
        <p:txBody>
          <a:bodyPr vert="horz" lIns="91440" tIns="45720" rIns="91440" bIns="45720" rtlCol="0" anchor="t">
            <a:normAutofit/>
          </a:bodyPr>
          <a:lstStyle/>
          <a:p>
            <a:r>
              <a:rPr lang="en-US" sz="2400"/>
              <a:t>If a scale will be used, include the range and meaning of the scores</a:t>
            </a:r>
            <a:endParaRPr lang="en-US" sz="2400">
              <a:ea typeface="Calibri"/>
              <a:cs typeface="Calibri"/>
            </a:endParaRPr>
          </a:p>
          <a:p>
            <a:pPr lvl="1"/>
            <a:r>
              <a:rPr lang="en-US"/>
              <a:t>Example: The Hamilton Depression Rating Scale is used for rating the severity of depressive symptoms. Total score range is from 0 to 50, with higher scores indicating greater severity of depression.</a:t>
            </a:r>
            <a:endParaRPr lang="en-US">
              <a:ea typeface="Calibri"/>
              <a:cs typeface="Calibri"/>
            </a:endParaRPr>
          </a:p>
          <a:p>
            <a:r>
              <a:rPr lang="en-US" sz="2400"/>
              <a:t>If a scale is not linear (e.g. logarithmic), that would be good to note as well.</a:t>
            </a:r>
            <a:endParaRPr lang="en-US" sz="2400">
              <a:ea typeface="Calibri"/>
              <a:cs typeface="Calibri"/>
            </a:endParaRPr>
          </a:p>
          <a:p>
            <a:endParaRPr lang="en-US" sz="2400">
              <a:ea typeface="Calibri"/>
              <a:cs typeface="Calibri"/>
            </a:endParaRPr>
          </a:p>
        </p:txBody>
      </p:sp>
      <p:sp>
        <p:nvSpPr>
          <p:cNvPr id="5" name="TextBox 12">
            <a:extLst>
              <a:ext uri="{FF2B5EF4-FFF2-40B4-BE49-F238E27FC236}">
                <a16:creationId xmlns:a16="http://schemas.microsoft.com/office/drawing/2014/main" id="{0C8385CE-7781-BD4D-4A63-C418E5D157C9}"/>
              </a:ext>
            </a:extLst>
          </p:cNvPr>
          <p:cNvSpPr txBox="1"/>
          <p:nvPr/>
        </p:nvSpPr>
        <p:spPr>
          <a:xfrm>
            <a:off x="9506607" y="6287813"/>
            <a:ext cx="2559269" cy="463868"/>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Outcome Measure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4194959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896600" cy="1335589"/>
          </a:xfrm>
        </p:spPr>
        <p:txBody>
          <a:bodyPr>
            <a:normAutofit/>
          </a:bodyPr>
          <a:lstStyle/>
          <a:p>
            <a:r>
              <a:rPr lang="en-US"/>
              <a:t>Protocol Registration and Results System (PRS)</a:t>
            </a:r>
          </a:p>
        </p:txBody>
      </p:sp>
      <p:pic>
        <p:nvPicPr>
          <p:cNvPr id="2" name="Picture 1" descr="ClinicalTrials.gov PRS Login Screen"/>
          <p:cNvPicPr>
            <a:picLocks noChangeAspect="1"/>
          </p:cNvPicPr>
          <p:nvPr/>
        </p:nvPicPr>
        <p:blipFill rotWithShape="1">
          <a:blip r:embed="rId3">
            <a:extLst>
              <a:ext uri="{28A0092B-C50C-407E-A947-70E740481C1C}">
                <a14:useLocalDpi xmlns:a14="http://schemas.microsoft.com/office/drawing/2010/main" val="0"/>
              </a:ext>
            </a:extLst>
          </a:blip>
          <a:srcRect t="2941" r="2258" b="2941"/>
          <a:stretch/>
        </p:blipFill>
        <p:spPr>
          <a:xfrm>
            <a:off x="837094" y="1468374"/>
            <a:ext cx="6909110" cy="3913124"/>
          </a:xfrm>
          <a:prstGeom prst="rect">
            <a:avLst/>
          </a:prstGeom>
        </p:spPr>
      </p:pic>
      <p:sp>
        <p:nvSpPr>
          <p:cNvPr id="20" name="Rectangle 19">
            <a:extLst>
              <a:ext uri="{C183D7F6-B498-43B3-948B-1728B52AA6E4}">
                <adec:decorative xmlns:adec="http://schemas.microsoft.com/office/drawing/2017/decorative" val="1"/>
              </a:ext>
            </a:extLst>
          </p:cNvPr>
          <p:cNvSpPr/>
          <p:nvPr/>
        </p:nvSpPr>
        <p:spPr>
          <a:xfrm>
            <a:off x="2907935" y="1818774"/>
            <a:ext cx="2554403"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31C565-1FE4-37AA-9D6B-CDCDCFF9DA5D}"/>
              </a:ext>
            </a:extLst>
          </p:cNvPr>
          <p:cNvSpPr txBox="1"/>
          <p:nvPr/>
        </p:nvSpPr>
        <p:spPr>
          <a:xfrm>
            <a:off x="8022958" y="1687253"/>
            <a:ext cx="4058452" cy="919401"/>
          </a:xfrm>
          <a:prstGeom prst="round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Calibri"/>
                <a:cs typeface="Calibri"/>
              </a:rPr>
              <a:t>Data entry site: </a:t>
            </a:r>
            <a:r>
              <a:rPr lang="en-US" sz="2400">
                <a:ea typeface="+mn-lt"/>
                <a:cs typeface="+mn-lt"/>
                <a:hlinkClick r:id="rId4"/>
              </a:rPr>
              <a:t>ClinicalTrials.gov PRS: Login</a:t>
            </a:r>
            <a:endParaRPr lang="en-US" sz="2400">
              <a:ea typeface="Calibri"/>
              <a:cs typeface="Calibri"/>
            </a:endParaRPr>
          </a:p>
        </p:txBody>
      </p:sp>
      <p:sp>
        <p:nvSpPr>
          <p:cNvPr id="7" name="TextBox 6"/>
          <p:cNvSpPr txBox="1"/>
          <p:nvPr/>
        </p:nvSpPr>
        <p:spPr>
          <a:xfrm>
            <a:off x="7756358" y="3591770"/>
            <a:ext cx="4308480" cy="919401"/>
          </a:xfrm>
          <a:prstGeom prst="roundRect">
            <a:avLst/>
          </a:prstGeom>
          <a:solidFill>
            <a:srgbClr val="FFFFCC"/>
          </a:solidFill>
          <a:ln>
            <a:solidFill>
              <a:schemeClr val="tx1"/>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US" sz="2400" dirty="0"/>
              <a:t>Organization Name: </a:t>
            </a:r>
          </a:p>
          <a:p>
            <a:r>
              <a:rPr lang="en-US" sz="2400" b="1" dirty="0"/>
              <a:t>UCaliforniaSF</a:t>
            </a:r>
            <a:endParaRPr lang="en-US" sz="2400" b="1" dirty="0">
              <a:ea typeface="Calibri"/>
              <a:cs typeface="Calibri"/>
            </a:endParaRPr>
          </a:p>
        </p:txBody>
      </p:sp>
      <p:sp>
        <p:nvSpPr>
          <p:cNvPr id="4" name="TextBox 3"/>
          <p:cNvSpPr txBox="1"/>
          <p:nvPr/>
        </p:nvSpPr>
        <p:spPr>
          <a:xfrm>
            <a:off x="788563" y="5760673"/>
            <a:ext cx="10616890" cy="919401"/>
          </a:xfrm>
          <a:prstGeom prst="roundRect">
            <a:avLst/>
          </a:prstGeom>
          <a:solidFill>
            <a:schemeClr val="accent6">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US" sz="2400" dirty="0"/>
              <a:t>To obtain a new ClinicalTrials.gov user account, please contact the UCSF </a:t>
            </a:r>
            <a:r>
              <a:rPr lang="en-US" sz="2400" dirty="0">
                <a:solidFill>
                  <a:schemeClr val="tx1"/>
                </a:solidFill>
              </a:rPr>
              <a:t>ClinicalTrials.gov Regulatory Support Team at</a:t>
            </a:r>
            <a:r>
              <a:rPr lang="en-US" sz="2400" dirty="0"/>
              <a:t> </a:t>
            </a:r>
            <a:r>
              <a:rPr lang="en-US" sz="2400" u="sng" dirty="0">
                <a:solidFill>
                  <a:schemeClr val="tx1"/>
                </a:solidFill>
                <a:hlinkClick r:id="rId5"/>
              </a:rPr>
              <a:t>CT.gov@ucsf.edu</a:t>
            </a:r>
            <a:endParaRPr lang="en-US" sz="2400" b="1" u="sng" dirty="0">
              <a:highlight>
                <a:srgbClr val="00FFFF"/>
              </a:highlight>
              <a:ea typeface="Calibri"/>
              <a:cs typeface="Calibri"/>
            </a:endParaRPr>
          </a:p>
        </p:txBody>
      </p:sp>
      <p:sp>
        <p:nvSpPr>
          <p:cNvPr id="8" name="Left Arrow 7">
            <a:extLst>
              <a:ext uri="{C183D7F6-B498-43B3-948B-1728B52AA6E4}">
                <adec:decorative xmlns:adec="http://schemas.microsoft.com/office/drawing/2017/decorative" val="1"/>
              </a:ext>
            </a:extLst>
          </p:cNvPr>
          <p:cNvSpPr/>
          <p:nvPr/>
        </p:nvSpPr>
        <p:spPr>
          <a:xfrm>
            <a:off x="5837597" y="3594538"/>
            <a:ext cx="1905000" cy="285065"/>
          </a:xfrm>
          <a:prstGeom prst="leftArrow">
            <a:avLst/>
          </a:prstGeom>
          <a:solidFill>
            <a:srgbClr val="0759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5426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a:ea typeface="Calibri Light"/>
                <a:cs typeface="Calibri Light"/>
              </a:rPr>
              <a:t>Outcome Measure Tips: Time Frame</a:t>
            </a:r>
          </a:p>
        </p:txBody>
      </p:sp>
      <p:sp>
        <p:nvSpPr>
          <p:cNvPr id="3" name="Content Placeholder 2"/>
          <p:cNvSpPr>
            <a:spLocks noGrp="1"/>
          </p:cNvSpPr>
          <p:nvPr>
            <p:ph type="body" sz="quarter" idx="10"/>
          </p:nvPr>
        </p:nvSpPr>
        <p:spPr>
          <a:xfrm>
            <a:off x="609600" y="1524000"/>
            <a:ext cx="11031350" cy="4495800"/>
          </a:xfrm>
        </p:spPr>
        <p:txBody>
          <a:bodyPr vert="horz" lIns="91440" tIns="45720" rIns="91440" bIns="45720" rtlCol="0" anchor="t">
            <a:noAutofit/>
          </a:bodyPr>
          <a:lstStyle/>
          <a:p>
            <a:r>
              <a:rPr lang="en-US" dirty="0"/>
              <a:t>Be specific (e.g. # of minutes, weeks, months) </a:t>
            </a:r>
          </a:p>
          <a:p>
            <a:pPr lvl="1"/>
            <a:r>
              <a:rPr lang="en-US" dirty="0"/>
              <a:t>Ex: Baseline, week 2</a:t>
            </a:r>
            <a:endParaRPr lang="en-US" dirty="0">
              <a:ea typeface="Calibri"/>
              <a:cs typeface="Calibri"/>
            </a:endParaRPr>
          </a:p>
          <a:p>
            <a:pPr lvl="1"/>
            <a:r>
              <a:rPr lang="en-US" dirty="0"/>
              <a:t>Ex: During hospitalization, approximately 5 days</a:t>
            </a:r>
            <a:endParaRPr lang="en-US" dirty="0">
              <a:ea typeface="Calibri"/>
              <a:cs typeface="Calibri"/>
            </a:endParaRPr>
          </a:p>
          <a:p>
            <a:pPr lvl="1"/>
            <a:r>
              <a:rPr lang="en-US" dirty="0"/>
              <a:t>Ex: Post-intervention, week 12</a:t>
            </a:r>
            <a:endParaRPr lang="en-US" dirty="0">
              <a:ea typeface="Calibri"/>
              <a:cs typeface="Calibri"/>
            </a:endParaRPr>
          </a:p>
          <a:p>
            <a:r>
              <a:rPr lang="en-US" dirty="0"/>
              <a:t>If multiple time points are included:</a:t>
            </a:r>
            <a:endParaRPr lang="en-US" dirty="0">
              <a:ea typeface="Calibri"/>
              <a:cs typeface="Calibri"/>
            </a:endParaRPr>
          </a:p>
          <a:p>
            <a:pPr lvl="1"/>
            <a:r>
              <a:rPr lang="en-US" dirty="0"/>
              <a:t>If measuring change between the time points, add the word “change” to the title</a:t>
            </a:r>
            <a:endParaRPr lang="en-US" dirty="0">
              <a:ea typeface="Calibri"/>
              <a:cs typeface="Calibri"/>
            </a:endParaRPr>
          </a:p>
          <a:p>
            <a:pPr lvl="1"/>
            <a:r>
              <a:rPr lang="en-US" dirty="0"/>
              <a:t>If not measuring change, each time point needs to be listed as a separate outcome measure</a:t>
            </a:r>
            <a:endParaRPr lang="en-US" dirty="0">
              <a:ea typeface="Calibri"/>
              <a:cs typeface="Calibri"/>
            </a:endParaRPr>
          </a:p>
          <a:p>
            <a:r>
              <a:rPr lang="en-US" dirty="0"/>
              <a:t>Remember that completion dates should reflect </a:t>
            </a:r>
            <a:r>
              <a:rPr lang="en-US" u="sng" dirty="0"/>
              <a:t>completion of data collection</a:t>
            </a:r>
            <a:r>
              <a:rPr lang="en-US" dirty="0"/>
              <a:t> for your outcome measures. Refer to study status section.</a:t>
            </a:r>
            <a:endParaRPr lang="en-US" dirty="0">
              <a:ea typeface="Calibri"/>
              <a:cs typeface="Calibri"/>
            </a:endParaRPr>
          </a:p>
        </p:txBody>
      </p:sp>
      <p:sp>
        <p:nvSpPr>
          <p:cNvPr id="4" name="Rounded Rectangle 3" descr="Average time, expected average time, or max assessment time would all be acceptable when the protocol cannot specify precise time frame​"/>
          <p:cNvSpPr/>
          <p:nvPr/>
        </p:nvSpPr>
        <p:spPr>
          <a:xfrm>
            <a:off x="8099157" y="1702009"/>
            <a:ext cx="3787791" cy="1414899"/>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Average time, expected average time, or max assessment time would all be acceptable when the protocol cannot specify precise time frame</a:t>
            </a:r>
            <a:endParaRPr lang="en-US">
              <a:solidFill>
                <a:schemeClr val="tx1"/>
              </a:solidFill>
              <a:ea typeface="Calibri"/>
              <a:cs typeface="Calibri"/>
            </a:endParaRPr>
          </a:p>
        </p:txBody>
      </p:sp>
      <p:sp>
        <p:nvSpPr>
          <p:cNvPr id="6" name="TextBox 12">
            <a:extLst>
              <a:ext uri="{FF2B5EF4-FFF2-40B4-BE49-F238E27FC236}">
                <a16:creationId xmlns:a16="http://schemas.microsoft.com/office/drawing/2014/main" id="{A0E2F65F-5A70-4331-710B-7982FA69AE3D}"/>
              </a:ext>
            </a:extLst>
          </p:cNvPr>
          <p:cNvSpPr txBox="1"/>
          <p:nvPr/>
        </p:nvSpPr>
        <p:spPr>
          <a:xfrm>
            <a:off x="9506607" y="6287813"/>
            <a:ext cx="2559269" cy="463868"/>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Outcome Measure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676515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A3BE2-BEB6-D4A3-1E46-23E46B324952}"/>
              </a:ext>
            </a:extLst>
          </p:cNvPr>
          <p:cNvSpPr>
            <a:spLocks noGrp="1"/>
          </p:cNvSpPr>
          <p:nvPr>
            <p:ph type="title"/>
          </p:nvPr>
        </p:nvSpPr>
        <p:spPr/>
        <p:txBody>
          <a:bodyPr/>
          <a:lstStyle/>
          <a:p>
            <a:r>
              <a:rPr lang="en-US">
                <a:ea typeface="Calibri Light"/>
                <a:cs typeface="Calibri Light"/>
              </a:rPr>
              <a:t>Adding Outcome Measures</a:t>
            </a:r>
            <a:endParaRPr lang="en-US"/>
          </a:p>
        </p:txBody>
      </p:sp>
      <p:sp>
        <p:nvSpPr>
          <p:cNvPr id="9" name="TextBox 8">
            <a:extLst>
              <a:ext uri="{FF2B5EF4-FFF2-40B4-BE49-F238E27FC236}">
                <a16:creationId xmlns:a16="http://schemas.microsoft.com/office/drawing/2014/main" id="{46322F0B-F0DC-377B-37C3-C6535DF81D9F}"/>
              </a:ext>
            </a:extLst>
          </p:cNvPr>
          <p:cNvSpPr txBox="1"/>
          <p:nvPr/>
        </p:nvSpPr>
        <p:spPr>
          <a:xfrm>
            <a:off x="1245770" y="1774721"/>
            <a:ext cx="51190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-Navigate to the Outcome Measures Section on the Protocol Tab.</a:t>
            </a:r>
          </a:p>
        </p:txBody>
      </p:sp>
      <p:pic>
        <p:nvPicPr>
          <p:cNvPr id="13" name="Picture 12" descr="A screenshot of the Outcome Measures, indicating where should be clicked to enable edit mode.">
            <a:extLst>
              <a:ext uri="{FF2B5EF4-FFF2-40B4-BE49-F238E27FC236}">
                <a16:creationId xmlns:a16="http://schemas.microsoft.com/office/drawing/2014/main" id="{1574E99E-386A-5B61-1EE4-E2C9D179A65B}"/>
              </a:ext>
            </a:extLst>
          </p:cNvPr>
          <p:cNvPicPr>
            <a:picLocks noChangeAspect="1"/>
          </p:cNvPicPr>
          <p:nvPr/>
        </p:nvPicPr>
        <p:blipFill>
          <a:blip r:embed="rId2"/>
          <a:stretch>
            <a:fillRect/>
          </a:stretch>
        </p:blipFill>
        <p:spPr>
          <a:xfrm>
            <a:off x="1258764" y="2419268"/>
            <a:ext cx="5110844" cy="3755367"/>
          </a:xfrm>
          <a:prstGeom prst="rect">
            <a:avLst/>
          </a:prstGeom>
        </p:spPr>
      </p:pic>
      <p:sp>
        <p:nvSpPr>
          <p:cNvPr id="4" name="Arrow: Right 3" descr="A green arrow indicating the next step">
            <a:extLst>
              <a:ext uri="{FF2B5EF4-FFF2-40B4-BE49-F238E27FC236}">
                <a16:creationId xmlns:a16="http://schemas.microsoft.com/office/drawing/2014/main" id="{FF625665-3498-3630-8DE3-53C9AD32C265}"/>
              </a:ext>
            </a:extLst>
          </p:cNvPr>
          <p:cNvSpPr/>
          <p:nvPr/>
        </p:nvSpPr>
        <p:spPr>
          <a:xfrm>
            <a:off x="6445407" y="2491966"/>
            <a:ext cx="625230" cy="437661"/>
          </a:xfrm>
          <a:prstGeom prst="rightArrow">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EAAD7F6-4B85-6A16-63DF-4B81EBACCCD7}"/>
              </a:ext>
            </a:extLst>
          </p:cNvPr>
          <p:cNvSpPr txBox="1"/>
          <p:nvPr/>
        </p:nvSpPr>
        <p:spPr>
          <a:xfrm>
            <a:off x="7083165" y="2017271"/>
            <a:ext cx="45094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-Make sure Edit Mode is enabled.</a:t>
            </a:r>
          </a:p>
        </p:txBody>
      </p:sp>
      <p:pic>
        <p:nvPicPr>
          <p:cNvPr id="5" name="Picture 4" descr="A screenshot of the switch indicating the Edit Mode of the Outcome Measures that is switched to enable the edit.">
            <a:extLst>
              <a:ext uri="{FF2B5EF4-FFF2-40B4-BE49-F238E27FC236}">
                <a16:creationId xmlns:a16="http://schemas.microsoft.com/office/drawing/2014/main" id="{DC10FDAC-D240-2769-D604-439565F892D5}"/>
              </a:ext>
            </a:extLst>
          </p:cNvPr>
          <p:cNvPicPr>
            <a:picLocks noChangeAspect="1"/>
          </p:cNvPicPr>
          <p:nvPr/>
        </p:nvPicPr>
        <p:blipFill>
          <a:blip r:embed="rId3"/>
          <a:srcRect r="-336" b="72512"/>
          <a:stretch/>
        </p:blipFill>
        <p:spPr>
          <a:xfrm>
            <a:off x="7085566" y="2338674"/>
            <a:ext cx="3512772" cy="679940"/>
          </a:xfrm>
          <a:prstGeom prst="rect">
            <a:avLst/>
          </a:prstGeom>
        </p:spPr>
      </p:pic>
      <p:sp>
        <p:nvSpPr>
          <p:cNvPr id="7" name="Arrow: Right 6" descr="A green arrow indicating the next step">
            <a:extLst>
              <a:ext uri="{FF2B5EF4-FFF2-40B4-BE49-F238E27FC236}">
                <a16:creationId xmlns:a16="http://schemas.microsoft.com/office/drawing/2014/main" id="{B361CBE8-6996-EF5C-6549-4B4E7E8C2C28}"/>
              </a:ext>
            </a:extLst>
          </p:cNvPr>
          <p:cNvSpPr/>
          <p:nvPr/>
        </p:nvSpPr>
        <p:spPr>
          <a:xfrm rot="5400000">
            <a:off x="8524762" y="3257715"/>
            <a:ext cx="625230" cy="437661"/>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D6AD24B-86E5-4E8C-13D3-C01B39E405E7}"/>
              </a:ext>
            </a:extLst>
          </p:cNvPr>
          <p:cNvSpPr txBox="1"/>
          <p:nvPr/>
        </p:nvSpPr>
        <p:spPr>
          <a:xfrm>
            <a:off x="7083165" y="3898849"/>
            <a:ext cx="35749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-Click to add outcomes.</a:t>
            </a:r>
          </a:p>
        </p:txBody>
      </p:sp>
      <p:pic>
        <p:nvPicPr>
          <p:cNvPr id="8" name="Picture 7" descr="A screenshot of the Outcome Measures Edit Mode is activated and the Outcome Measures can be added.">
            <a:extLst>
              <a:ext uri="{FF2B5EF4-FFF2-40B4-BE49-F238E27FC236}">
                <a16:creationId xmlns:a16="http://schemas.microsoft.com/office/drawing/2014/main" id="{FE8D0298-2241-182E-4D05-564357795462}"/>
              </a:ext>
            </a:extLst>
          </p:cNvPr>
          <p:cNvPicPr>
            <a:picLocks noChangeAspect="1"/>
          </p:cNvPicPr>
          <p:nvPr/>
        </p:nvPicPr>
        <p:blipFill>
          <a:blip r:embed="rId4"/>
          <a:srcRect l="-186" t="-292" r="372" b="21921"/>
          <a:stretch/>
        </p:blipFill>
        <p:spPr>
          <a:xfrm>
            <a:off x="7088673" y="4280416"/>
            <a:ext cx="3852839" cy="2402273"/>
          </a:xfrm>
          <a:prstGeom prst="rect">
            <a:avLst/>
          </a:prstGeom>
        </p:spPr>
      </p:pic>
      <p:sp>
        <p:nvSpPr>
          <p:cNvPr id="15" name="TextBox 12">
            <a:extLst>
              <a:ext uri="{FF2B5EF4-FFF2-40B4-BE49-F238E27FC236}">
                <a16:creationId xmlns:a16="http://schemas.microsoft.com/office/drawing/2014/main" id="{80159CFE-7CF1-8C8D-1A91-320E2B2CE688}"/>
              </a:ext>
            </a:extLst>
          </p:cNvPr>
          <p:cNvSpPr txBox="1"/>
          <p:nvPr/>
        </p:nvSpPr>
        <p:spPr>
          <a:xfrm>
            <a:off x="9506607" y="6287813"/>
            <a:ext cx="2559269" cy="463868"/>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Outcome Measure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1793077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577" y="365126"/>
            <a:ext cx="10501223" cy="692960"/>
          </a:xfrm>
        </p:spPr>
        <p:txBody>
          <a:bodyPr vert="horz" lIns="91440" tIns="45720" rIns="91440" bIns="45720" rtlCol="0" anchor="ctr">
            <a:normAutofit fontScale="90000"/>
          </a:bodyPr>
          <a:lstStyle/>
          <a:p>
            <a:r>
              <a:rPr lang="en-US">
                <a:ea typeface="Calibri Light"/>
                <a:cs typeface="Calibri Light"/>
              </a:rPr>
              <a:t>Outcome Measures: Example 1</a:t>
            </a:r>
          </a:p>
        </p:txBody>
      </p:sp>
      <p:sp>
        <p:nvSpPr>
          <p:cNvPr id="7" name="Multiply 6" descr="A red X"/>
          <p:cNvSpPr/>
          <p:nvPr/>
        </p:nvSpPr>
        <p:spPr>
          <a:xfrm>
            <a:off x="441402" y="1745703"/>
            <a:ext cx="837567" cy="1327031"/>
          </a:xfrm>
          <a:prstGeom prst="mathMultiply">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5" name="Picture 4" descr="A screenshot of the title, description and time frame of the Outcome Measures indicating that is not acceptable.">
            <a:extLst>
              <a:ext uri="{FF2B5EF4-FFF2-40B4-BE49-F238E27FC236}">
                <a16:creationId xmlns:a16="http://schemas.microsoft.com/office/drawing/2014/main" id="{36335BF1-709F-D8CA-7200-E745B9AFB3FB}"/>
              </a:ext>
            </a:extLst>
          </p:cNvPr>
          <p:cNvPicPr>
            <a:picLocks noChangeAspect="1"/>
          </p:cNvPicPr>
          <p:nvPr/>
        </p:nvPicPr>
        <p:blipFill>
          <a:blip r:embed="rId3"/>
          <a:stretch>
            <a:fillRect/>
          </a:stretch>
        </p:blipFill>
        <p:spPr>
          <a:xfrm>
            <a:off x="1261314" y="1088756"/>
            <a:ext cx="4721797" cy="2661355"/>
          </a:xfrm>
          <a:prstGeom prst="rect">
            <a:avLst/>
          </a:prstGeom>
        </p:spPr>
      </p:pic>
      <p:sp>
        <p:nvSpPr>
          <p:cNvPr id="8" name="L-Shape 7" descr="A green check"/>
          <p:cNvSpPr/>
          <p:nvPr/>
        </p:nvSpPr>
        <p:spPr>
          <a:xfrm rot="18231103">
            <a:off x="6272535" y="2207968"/>
            <a:ext cx="709718" cy="407666"/>
          </a:xfrm>
          <a:prstGeom prst="corner">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descr="A screenshot of the title, description and time frame of the Outcome Measures indicating that is acceptable.">
            <a:extLst>
              <a:ext uri="{FF2B5EF4-FFF2-40B4-BE49-F238E27FC236}">
                <a16:creationId xmlns:a16="http://schemas.microsoft.com/office/drawing/2014/main" id="{D8B3D5E3-5EA5-80E7-B3E2-67C55E4F6D96}"/>
              </a:ext>
            </a:extLst>
          </p:cNvPr>
          <p:cNvPicPr>
            <a:picLocks noChangeAspect="1"/>
          </p:cNvPicPr>
          <p:nvPr/>
        </p:nvPicPr>
        <p:blipFill>
          <a:blip r:embed="rId4"/>
          <a:stretch>
            <a:fillRect/>
          </a:stretch>
        </p:blipFill>
        <p:spPr>
          <a:xfrm>
            <a:off x="6999258" y="1092919"/>
            <a:ext cx="4693488" cy="2718757"/>
          </a:xfrm>
          <a:prstGeom prst="rect">
            <a:avLst/>
          </a:prstGeom>
        </p:spPr>
      </p:pic>
      <p:sp>
        <p:nvSpPr>
          <p:cNvPr id="13" name="Rounded Rectangle 12"/>
          <p:cNvSpPr/>
          <p:nvPr/>
        </p:nvSpPr>
        <p:spPr>
          <a:xfrm>
            <a:off x="7003552" y="4040281"/>
            <a:ext cx="4681746" cy="748145"/>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There are 2 time points, so the word “change” is added to the title</a:t>
            </a:r>
          </a:p>
        </p:txBody>
      </p:sp>
      <p:sp>
        <p:nvSpPr>
          <p:cNvPr id="14" name="Rounded Rectangle 13"/>
          <p:cNvSpPr/>
          <p:nvPr/>
        </p:nvSpPr>
        <p:spPr>
          <a:xfrm>
            <a:off x="7007987" y="4778180"/>
            <a:ext cx="4697681" cy="748146"/>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The Title includes the scale that will be used to assess change in pain</a:t>
            </a:r>
          </a:p>
        </p:txBody>
      </p:sp>
      <p:sp>
        <p:nvSpPr>
          <p:cNvPr id="15" name="Rounded Rectangle 14"/>
          <p:cNvSpPr/>
          <p:nvPr/>
        </p:nvSpPr>
        <p:spPr>
          <a:xfrm>
            <a:off x="7002339" y="5527669"/>
            <a:ext cx="4707576" cy="748147"/>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The Description includes the range of the scale and what the scale means</a:t>
            </a:r>
          </a:p>
        </p:txBody>
      </p:sp>
      <p:sp>
        <p:nvSpPr>
          <p:cNvPr id="4" name="TextBox 12">
            <a:extLst>
              <a:ext uri="{FF2B5EF4-FFF2-40B4-BE49-F238E27FC236}">
                <a16:creationId xmlns:a16="http://schemas.microsoft.com/office/drawing/2014/main" id="{6A124C30-6936-1CA6-11EF-B39885876A81}"/>
              </a:ext>
            </a:extLst>
          </p:cNvPr>
          <p:cNvSpPr txBox="1"/>
          <p:nvPr/>
        </p:nvSpPr>
        <p:spPr>
          <a:xfrm>
            <a:off x="9506607" y="6287813"/>
            <a:ext cx="2559269" cy="463868"/>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Outcome Measure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1931573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ultiply 6">
            <a:extLst>
              <a:ext uri="{C183D7F6-B498-43B3-948B-1728B52AA6E4}">
                <adec:decorative xmlns:adec="http://schemas.microsoft.com/office/drawing/2017/decorative" val="1"/>
              </a:ext>
            </a:extLst>
          </p:cNvPr>
          <p:cNvSpPr/>
          <p:nvPr/>
        </p:nvSpPr>
        <p:spPr>
          <a:xfrm>
            <a:off x="328047" y="1614646"/>
            <a:ext cx="899070" cy="1402645"/>
          </a:xfrm>
          <a:prstGeom prst="mathMultiply">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L-Shape 7">
            <a:extLst>
              <a:ext uri="{C183D7F6-B498-43B3-948B-1728B52AA6E4}">
                <adec:decorative xmlns:adec="http://schemas.microsoft.com/office/drawing/2017/decorative" val="1"/>
              </a:ext>
            </a:extLst>
          </p:cNvPr>
          <p:cNvSpPr/>
          <p:nvPr/>
        </p:nvSpPr>
        <p:spPr>
          <a:xfrm rot="18231103">
            <a:off x="6080304" y="2077884"/>
            <a:ext cx="1041462" cy="494729"/>
          </a:xfrm>
          <a:prstGeom prst="corner">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6"/>
            <a:ext cx="10515600" cy="563564"/>
          </a:xfrm>
        </p:spPr>
        <p:txBody>
          <a:bodyPr vert="horz" lIns="91440" tIns="45720" rIns="91440" bIns="45720" rtlCol="0" anchor="ctr">
            <a:normAutofit fontScale="90000"/>
          </a:bodyPr>
          <a:lstStyle/>
          <a:p>
            <a:r>
              <a:rPr lang="en-US">
                <a:ea typeface="Calibri Light"/>
                <a:cs typeface="Calibri Light"/>
              </a:rPr>
              <a:t>Outcome Measure: Example 2</a:t>
            </a:r>
          </a:p>
        </p:txBody>
      </p:sp>
      <p:pic>
        <p:nvPicPr>
          <p:cNvPr id="3" name="Picture 2" descr="Outcome Measure Title, Description, and Time Frame fields, filled out incorrectly.&#10;&#10;Title: To assess safety of Remuverol.&#10;&#10;Description: Blank&#10;&#10;Time Frame: End of study">
            <a:extLst>
              <a:ext uri="{FF2B5EF4-FFF2-40B4-BE49-F238E27FC236}">
                <a16:creationId xmlns:a16="http://schemas.microsoft.com/office/drawing/2014/main" id="{E45B1E50-E8CD-E1C8-4563-7A6AED602CEB}"/>
              </a:ext>
            </a:extLst>
          </p:cNvPr>
          <p:cNvPicPr>
            <a:picLocks noChangeAspect="1"/>
          </p:cNvPicPr>
          <p:nvPr/>
        </p:nvPicPr>
        <p:blipFill>
          <a:blip r:embed="rId3"/>
          <a:stretch>
            <a:fillRect/>
          </a:stretch>
        </p:blipFill>
        <p:spPr>
          <a:xfrm>
            <a:off x="1149703" y="913870"/>
            <a:ext cx="4248150" cy="2828925"/>
          </a:xfrm>
          <a:prstGeom prst="rect">
            <a:avLst/>
          </a:prstGeom>
        </p:spPr>
      </p:pic>
      <p:pic>
        <p:nvPicPr>
          <p:cNvPr id="4" name="Picture 3" descr="Outcome Measure Title, Description, and Time Frame fields, filled out correctly.&#10;&#10;Title: Number of participants that experience at least one adverse event.&#10;&#10;Description: Adverse events will only include those that are determined to be related to the study drug.&#10;&#10;Time Frame: End of Study (24 weeks)">
            <a:extLst>
              <a:ext uri="{FF2B5EF4-FFF2-40B4-BE49-F238E27FC236}">
                <a16:creationId xmlns:a16="http://schemas.microsoft.com/office/drawing/2014/main" id="{440A2141-A7CB-4358-F48F-4FCBC69C0690}"/>
              </a:ext>
            </a:extLst>
          </p:cNvPr>
          <p:cNvPicPr>
            <a:picLocks noChangeAspect="1"/>
          </p:cNvPicPr>
          <p:nvPr/>
        </p:nvPicPr>
        <p:blipFill>
          <a:blip r:embed="rId4"/>
          <a:stretch>
            <a:fillRect/>
          </a:stretch>
        </p:blipFill>
        <p:spPr>
          <a:xfrm>
            <a:off x="7297738" y="920044"/>
            <a:ext cx="4426302" cy="2816577"/>
          </a:xfrm>
          <a:prstGeom prst="rect">
            <a:avLst/>
          </a:prstGeom>
        </p:spPr>
      </p:pic>
      <p:sp>
        <p:nvSpPr>
          <p:cNvPr id="11" name="Rounded Rectangle 10"/>
          <p:cNvSpPr/>
          <p:nvPr/>
        </p:nvSpPr>
        <p:spPr>
          <a:xfrm>
            <a:off x="7303912" y="3851566"/>
            <a:ext cx="4424242" cy="804698"/>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The title includes the specific measurement that will be used and the metric for how the collected measurement will be aggregated.</a:t>
            </a:r>
          </a:p>
        </p:txBody>
      </p:sp>
      <p:sp>
        <p:nvSpPr>
          <p:cNvPr id="17" name="Rounded Rectangle 16"/>
          <p:cNvSpPr/>
          <p:nvPr/>
        </p:nvSpPr>
        <p:spPr>
          <a:xfrm>
            <a:off x="7304007" y="4741932"/>
            <a:ext cx="4417546" cy="809575"/>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The Description defines “outcome measure”. What information is being collected and how it is being collected. </a:t>
            </a:r>
          </a:p>
        </p:txBody>
      </p:sp>
      <p:sp>
        <p:nvSpPr>
          <p:cNvPr id="16" name="Rounded Rectangle 15"/>
          <p:cNvSpPr/>
          <p:nvPr/>
        </p:nvSpPr>
        <p:spPr>
          <a:xfrm>
            <a:off x="7301089" y="5806469"/>
            <a:ext cx="4422422" cy="784851"/>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The Time Frame includes the specific length of time. Specific time point(s) and overall duration of evaluation must be specified.</a:t>
            </a:r>
          </a:p>
        </p:txBody>
      </p:sp>
    </p:spTree>
    <p:extLst>
      <p:ext uri="{BB962C8B-B14F-4D97-AF65-F5344CB8AC3E}">
        <p14:creationId xmlns:p14="http://schemas.microsoft.com/office/powerpoint/2010/main" val="3821121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01B4-3F18-EB61-26C2-9BDB1E5E91F9}"/>
              </a:ext>
            </a:extLst>
          </p:cNvPr>
          <p:cNvSpPr txBox="1">
            <a:spLocks noGrp="1"/>
          </p:cNvSpPr>
          <p:nvPr>
            <p:ph type="title" idx="4294967295"/>
          </p:nvPr>
        </p:nvSpPr>
        <p:spPr>
          <a:xfrm>
            <a:off x="4724400" y="2716427"/>
            <a:ext cx="4109544" cy="7300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mj-lt"/>
                <a:ea typeface="+mj-ea"/>
                <a:cs typeface="+mj-cs"/>
              </a:rPr>
              <a:t>Eligibility Section</a:t>
            </a:r>
          </a:p>
        </p:txBody>
      </p:sp>
      <p:pic>
        <p:nvPicPr>
          <p:cNvPr id="4" name="Picture 3">
            <a:extLst>
              <a:ext uri="{FF2B5EF4-FFF2-40B4-BE49-F238E27FC236}">
                <a16:creationId xmlns:a16="http://schemas.microsoft.com/office/drawing/2014/main" id="{D7AE0D00-E822-AC99-A046-C59F2A75F8A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59723" y="6210148"/>
            <a:ext cx="350447" cy="414153"/>
          </a:xfrm>
          <a:prstGeom prst="rect">
            <a:avLst/>
          </a:prstGeom>
        </p:spPr>
      </p:pic>
      <p:grpSp>
        <p:nvGrpSpPr>
          <p:cNvPr id="10" name="Group 9">
            <a:extLst>
              <a:ext uri="{FF2B5EF4-FFF2-40B4-BE49-F238E27FC236}">
                <a16:creationId xmlns:a16="http://schemas.microsoft.com/office/drawing/2014/main" id="{5E4A65FD-8184-8AF6-8A6D-D5A438611C8A}"/>
              </a:ext>
              <a:ext uri="{C183D7F6-B498-43B3-948B-1728B52AA6E4}">
                <adec:decorative xmlns:adec="http://schemas.microsoft.com/office/drawing/2017/decorative" val="1"/>
              </a:ext>
            </a:extLst>
          </p:cNvPr>
          <p:cNvGrpSpPr/>
          <p:nvPr/>
        </p:nvGrpSpPr>
        <p:grpSpPr>
          <a:xfrm>
            <a:off x="5804334" y="4751322"/>
            <a:ext cx="6028475" cy="1247814"/>
            <a:chOff x="3357965" y="4396235"/>
            <a:chExt cx="7680271" cy="1424238"/>
          </a:xfrm>
        </p:grpSpPr>
        <p:pic>
          <p:nvPicPr>
            <p:cNvPr id="8" name="Picture 7" descr="A screen shot of a computer&#10;&#10;Description automatically generated">
              <a:extLst>
                <a:ext uri="{FF2B5EF4-FFF2-40B4-BE49-F238E27FC236}">
                  <a16:creationId xmlns:a16="http://schemas.microsoft.com/office/drawing/2014/main" id="{80A37C03-B503-4957-0E42-429522D0EF26}"/>
                </a:ext>
              </a:extLst>
            </p:cNvPr>
            <p:cNvPicPr>
              <a:picLocks noChangeAspect="1"/>
            </p:cNvPicPr>
            <p:nvPr/>
          </p:nvPicPr>
          <p:blipFill>
            <a:blip r:embed="rId3"/>
            <a:stretch>
              <a:fillRect/>
            </a:stretch>
          </p:blipFill>
          <p:spPr>
            <a:xfrm>
              <a:off x="3357965" y="4396235"/>
              <a:ext cx="7620001" cy="1410582"/>
            </a:xfrm>
            <a:prstGeom prst="rect">
              <a:avLst/>
            </a:prstGeom>
          </p:spPr>
        </p:pic>
        <p:sp>
          <p:nvSpPr>
            <p:cNvPr id="9" name="Oval 8">
              <a:extLst>
                <a:ext uri="{FF2B5EF4-FFF2-40B4-BE49-F238E27FC236}">
                  <a16:creationId xmlns:a16="http://schemas.microsoft.com/office/drawing/2014/main" id="{8D0BA3EF-6E9A-4A9E-3376-D42E318F1C07}"/>
                </a:ext>
              </a:extLst>
            </p:cNvPr>
            <p:cNvSpPr/>
            <p:nvPr/>
          </p:nvSpPr>
          <p:spPr>
            <a:xfrm>
              <a:off x="9540067" y="5252202"/>
              <a:ext cx="1498169" cy="5682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58F7A8FF-0252-4C3F-BCB2-A59B55B0633F}"/>
              </a:ext>
            </a:extLst>
          </p:cNvPr>
          <p:cNvSpPr txBox="1"/>
          <p:nvPr/>
        </p:nvSpPr>
        <p:spPr>
          <a:xfrm>
            <a:off x="5604428" y="5594796"/>
            <a:ext cx="5007896" cy="307777"/>
          </a:xfrm>
          <a:prstGeom prst="rect">
            <a:avLst/>
          </a:prstGeom>
          <a:solidFill>
            <a:schemeClr val="bg1"/>
          </a:solid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the Definitions link for all definitions related to each  Section </a:t>
            </a:r>
            <a:endParaRPr lang="en-US" sz="1400"/>
          </a:p>
        </p:txBody>
      </p:sp>
      <p:sp>
        <p:nvSpPr>
          <p:cNvPr id="6" name="TextBox 5">
            <a:extLst>
              <a:ext uri="{FF2B5EF4-FFF2-40B4-BE49-F238E27FC236}">
                <a16:creationId xmlns:a16="http://schemas.microsoft.com/office/drawing/2014/main" id="{75A0E6AE-E585-8372-BC02-85A89D24FA73}"/>
              </a:ext>
            </a:extLst>
          </p:cNvPr>
          <p:cNvSpPr txBox="1"/>
          <p:nvPr/>
        </p:nvSpPr>
        <p:spPr>
          <a:xfrm>
            <a:off x="7046369" y="6254914"/>
            <a:ext cx="4688319" cy="307777"/>
          </a:xfrm>
          <a:prstGeom prst="rect">
            <a:avLst/>
          </a:prstGeom>
          <a:no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on this icon for information specific to the data element.</a:t>
            </a:r>
          </a:p>
        </p:txBody>
      </p:sp>
      <p:pic>
        <p:nvPicPr>
          <p:cNvPr id="3" name="Picture 2" descr="A screenshot of the ClinicalTrials.gov record menu, highlighting the eligibility tab.">
            <a:extLst>
              <a:ext uri="{FF2B5EF4-FFF2-40B4-BE49-F238E27FC236}">
                <a16:creationId xmlns:a16="http://schemas.microsoft.com/office/drawing/2014/main" id="{FBEFC637-B9F3-3B68-E483-0EE5BC69B51C}"/>
              </a:ext>
            </a:extLst>
          </p:cNvPr>
          <p:cNvPicPr>
            <a:picLocks noChangeAspect="1"/>
          </p:cNvPicPr>
          <p:nvPr/>
        </p:nvPicPr>
        <p:blipFill>
          <a:blip r:embed="rId4"/>
          <a:stretch>
            <a:fillRect/>
          </a:stretch>
        </p:blipFill>
        <p:spPr>
          <a:xfrm>
            <a:off x="4954" y="-1239"/>
            <a:ext cx="1935498" cy="6858000"/>
          </a:xfrm>
          <a:prstGeom prst="rect">
            <a:avLst/>
          </a:prstGeom>
        </p:spPr>
      </p:pic>
    </p:spTree>
    <p:extLst>
      <p:ext uri="{BB962C8B-B14F-4D97-AF65-F5344CB8AC3E}">
        <p14:creationId xmlns:p14="http://schemas.microsoft.com/office/powerpoint/2010/main" val="16023090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8BA01FE-8FAC-7126-E791-3A6667E8F77D}"/>
              </a:ext>
            </a:extLst>
          </p:cNvPr>
          <p:cNvSpPr txBox="1">
            <a:spLocks noGrp="1"/>
          </p:cNvSpPr>
          <p:nvPr>
            <p:ph type="title" idx="4294967295"/>
          </p:nvPr>
        </p:nvSpPr>
        <p:spPr>
          <a:xfrm>
            <a:off x="3132" y="-216"/>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mj-lt"/>
                <a:ea typeface="Calibri Light"/>
                <a:cs typeface="Calibri Light"/>
              </a:rPr>
              <a:t>Eligibility </a:t>
            </a:r>
          </a:p>
        </p:txBody>
      </p:sp>
      <p:grpSp>
        <p:nvGrpSpPr>
          <p:cNvPr id="6" name="Group 5" descr="Screenshot of ClinicalTrials.gov Eligibility Section, showing the &quot;Accepts Healthy Volunteers,&quot; &quot;Sex/Gender,&quot; &quot;Gender Based,&quot; &quot;Age Limits,&quot; &quot;Minimum Age,&quot; and &quot;Eligibility Criteria&quot; fields.">
            <a:extLst>
              <a:ext uri="{FF2B5EF4-FFF2-40B4-BE49-F238E27FC236}">
                <a16:creationId xmlns:a16="http://schemas.microsoft.com/office/drawing/2014/main" id="{F8714A06-6498-26DA-669C-61D1D4485949}"/>
              </a:ext>
            </a:extLst>
          </p:cNvPr>
          <p:cNvGrpSpPr/>
          <p:nvPr/>
        </p:nvGrpSpPr>
        <p:grpSpPr>
          <a:xfrm>
            <a:off x="4235834" y="224555"/>
            <a:ext cx="3714750" cy="6253163"/>
            <a:chOff x="3805238" y="133350"/>
            <a:chExt cx="3714750" cy="6253163"/>
          </a:xfrm>
        </p:grpSpPr>
        <p:pic>
          <p:nvPicPr>
            <p:cNvPr id="2" name="Picture 1" descr="A screenshot of a computer&#10;&#10;Description automatically generated">
              <a:extLst>
                <a:ext uri="{FF2B5EF4-FFF2-40B4-BE49-F238E27FC236}">
                  <a16:creationId xmlns:a16="http://schemas.microsoft.com/office/drawing/2014/main" id="{6AEEA1CE-F98A-38E1-1C7F-6D97DC301EBC}"/>
                </a:ext>
              </a:extLst>
            </p:cNvPr>
            <p:cNvPicPr>
              <a:picLocks noChangeAspect="1"/>
            </p:cNvPicPr>
            <p:nvPr/>
          </p:nvPicPr>
          <p:blipFill>
            <a:blip r:embed="rId2"/>
            <a:stretch>
              <a:fillRect/>
            </a:stretch>
          </p:blipFill>
          <p:spPr>
            <a:xfrm>
              <a:off x="3810000" y="133350"/>
              <a:ext cx="3600450" cy="1476375"/>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0B19788E-9E9F-82AB-3463-4E9012B43261}"/>
                </a:ext>
              </a:extLst>
            </p:cNvPr>
            <p:cNvPicPr>
              <a:picLocks noChangeAspect="1"/>
            </p:cNvPicPr>
            <p:nvPr/>
          </p:nvPicPr>
          <p:blipFill>
            <a:blip r:embed="rId3"/>
            <a:stretch>
              <a:fillRect/>
            </a:stretch>
          </p:blipFill>
          <p:spPr>
            <a:xfrm>
              <a:off x="3805238" y="1709738"/>
              <a:ext cx="3600450" cy="2076450"/>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17EBB3A5-D67C-9B02-2DDF-77A5FB50ABF5}"/>
                </a:ext>
              </a:extLst>
            </p:cNvPr>
            <p:cNvPicPr>
              <a:picLocks noChangeAspect="1"/>
            </p:cNvPicPr>
            <p:nvPr/>
          </p:nvPicPr>
          <p:blipFill>
            <a:blip r:embed="rId4"/>
            <a:stretch>
              <a:fillRect/>
            </a:stretch>
          </p:blipFill>
          <p:spPr>
            <a:xfrm>
              <a:off x="3810000" y="3933825"/>
              <a:ext cx="3600450" cy="1847850"/>
            </a:xfrm>
            <a:prstGeom prst="rect">
              <a:avLst/>
            </a:prstGeom>
          </p:spPr>
        </p:pic>
        <p:pic>
          <p:nvPicPr>
            <p:cNvPr id="5" name="Picture 4" descr="A long black line on a white background&#10;&#10;Description automatically generated">
              <a:extLst>
                <a:ext uri="{FF2B5EF4-FFF2-40B4-BE49-F238E27FC236}">
                  <a16:creationId xmlns:a16="http://schemas.microsoft.com/office/drawing/2014/main" id="{5AA1A386-7E2C-B7CC-2A00-B35EF7B27B11}"/>
                </a:ext>
              </a:extLst>
            </p:cNvPr>
            <p:cNvPicPr>
              <a:picLocks noChangeAspect="1"/>
            </p:cNvPicPr>
            <p:nvPr/>
          </p:nvPicPr>
          <p:blipFill>
            <a:blip r:embed="rId5"/>
            <a:stretch>
              <a:fillRect/>
            </a:stretch>
          </p:blipFill>
          <p:spPr>
            <a:xfrm>
              <a:off x="3805238" y="5776913"/>
              <a:ext cx="3714750" cy="609600"/>
            </a:xfrm>
            <a:prstGeom prst="rect">
              <a:avLst/>
            </a:prstGeom>
          </p:spPr>
        </p:pic>
      </p:grpSp>
      <p:sp>
        <p:nvSpPr>
          <p:cNvPr id="11" name="Arrow: Left 10" descr="Eligibility ">
            <a:extLst>
              <a:ext uri="{FF2B5EF4-FFF2-40B4-BE49-F238E27FC236}">
                <a16:creationId xmlns:a16="http://schemas.microsoft.com/office/drawing/2014/main" id="{18F063DD-4A83-14E1-66A9-684218E14967}"/>
              </a:ext>
            </a:extLst>
          </p:cNvPr>
          <p:cNvSpPr/>
          <p:nvPr/>
        </p:nvSpPr>
        <p:spPr>
          <a:xfrm>
            <a:off x="6827721" y="133540"/>
            <a:ext cx="566351" cy="463378"/>
          </a:xfrm>
          <a:prstGeom prst="leftArrow">
            <a:avLst/>
          </a:prstGeom>
          <a:solidFill>
            <a:schemeClr val="accent5">
              <a:lumMod val="75000"/>
            </a:schemeClr>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4">
            <a:extLst>
              <a:ext uri="{FF2B5EF4-FFF2-40B4-BE49-F238E27FC236}">
                <a16:creationId xmlns:a16="http://schemas.microsoft.com/office/drawing/2014/main" id="{AF7C165E-36F1-8EF5-EA6D-DA91AAE3455B}"/>
              </a:ext>
            </a:extLst>
          </p:cNvPr>
          <p:cNvSpPr/>
          <p:nvPr/>
        </p:nvSpPr>
        <p:spPr>
          <a:xfrm>
            <a:off x="8072395" y="133547"/>
            <a:ext cx="3926103" cy="1245822"/>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Indicate whether people who do not have the disease or condition being studied are allowed to participate in the study.</a:t>
            </a:r>
          </a:p>
        </p:txBody>
      </p:sp>
      <p:sp>
        <p:nvSpPr>
          <p:cNvPr id="9" name="Rounded Rectangle 4">
            <a:extLst>
              <a:ext uri="{FF2B5EF4-FFF2-40B4-BE49-F238E27FC236}">
                <a16:creationId xmlns:a16="http://schemas.microsoft.com/office/drawing/2014/main" id="{53E0DF9F-16C9-BFDE-F018-9CBFEBA20DFF}"/>
              </a:ext>
            </a:extLst>
          </p:cNvPr>
          <p:cNvSpPr/>
          <p:nvPr/>
        </p:nvSpPr>
        <p:spPr>
          <a:xfrm>
            <a:off x="157940" y="1713416"/>
            <a:ext cx="3952591" cy="1458112"/>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latin typeface="Calibri"/>
                <a:ea typeface="Roboto"/>
                <a:cs typeface="Roboto"/>
              </a:rPr>
              <a:t>Specify the criteria for participating in the study in a </a:t>
            </a:r>
            <a:r>
              <a:rPr lang="en-US" b="1" i="1">
                <a:solidFill>
                  <a:schemeClr val="tx1"/>
                </a:solidFill>
                <a:latin typeface="Calibri"/>
                <a:ea typeface="Roboto"/>
                <a:cs typeface="Roboto"/>
              </a:rPr>
              <a:t>bulleted </a:t>
            </a:r>
            <a:r>
              <a:rPr lang="en-US" b="1">
                <a:solidFill>
                  <a:schemeClr val="tx1"/>
                </a:solidFill>
                <a:latin typeface="Calibri"/>
                <a:ea typeface="Roboto"/>
                <a:cs typeface="Roboto"/>
              </a:rPr>
              <a:t>list </a:t>
            </a:r>
            <a:r>
              <a:rPr lang="en-US">
                <a:solidFill>
                  <a:schemeClr val="tx1"/>
                </a:solidFill>
                <a:latin typeface="Calibri"/>
                <a:ea typeface="Roboto"/>
                <a:cs typeface="Roboto"/>
              </a:rPr>
              <a:t>under each category heading ("Inclusion Criteria" and "Exclusion Criteria"). </a:t>
            </a:r>
            <a:endParaRPr lang="en-US">
              <a:solidFill>
                <a:schemeClr val="tx1"/>
              </a:solidFill>
              <a:latin typeface="Calibri"/>
              <a:ea typeface="Roboto"/>
              <a:cs typeface="Calibri"/>
            </a:endParaRPr>
          </a:p>
          <a:p>
            <a:r>
              <a:rPr lang="en-US">
                <a:solidFill>
                  <a:schemeClr val="tx1"/>
                </a:solidFill>
                <a:latin typeface="Calibri"/>
                <a:ea typeface="Roboto"/>
                <a:cs typeface="Roboto"/>
              </a:rPr>
              <a:t>Include only </a:t>
            </a:r>
            <a:r>
              <a:rPr lang="en-US" b="1" i="1">
                <a:solidFill>
                  <a:schemeClr val="tx1"/>
                </a:solidFill>
                <a:latin typeface="Calibri"/>
                <a:ea typeface="Roboto"/>
                <a:cs typeface="Roboto"/>
              </a:rPr>
              <a:t>one</a:t>
            </a:r>
            <a:r>
              <a:rPr lang="en-US" i="1">
                <a:solidFill>
                  <a:schemeClr val="tx1"/>
                </a:solidFill>
                <a:latin typeface="Calibri"/>
                <a:ea typeface="Roboto"/>
                <a:cs typeface="Roboto"/>
              </a:rPr>
              <a:t> </a:t>
            </a:r>
            <a:r>
              <a:rPr lang="en-US">
                <a:solidFill>
                  <a:schemeClr val="tx1"/>
                </a:solidFill>
                <a:latin typeface="Calibri"/>
                <a:ea typeface="Roboto"/>
                <a:cs typeface="Roboto"/>
              </a:rPr>
              <a:t>item per bullet.</a:t>
            </a:r>
            <a:endParaRPr lang="en-US">
              <a:solidFill>
                <a:schemeClr val="tx1"/>
              </a:solidFill>
              <a:latin typeface="Calibri"/>
              <a:cs typeface="Calibri"/>
            </a:endParaRPr>
          </a:p>
        </p:txBody>
      </p:sp>
      <p:sp>
        <p:nvSpPr>
          <p:cNvPr id="15" name="Arrow: Left 14">
            <a:extLst>
              <a:ext uri="{FF2B5EF4-FFF2-40B4-BE49-F238E27FC236}">
                <a16:creationId xmlns:a16="http://schemas.microsoft.com/office/drawing/2014/main" id="{885FB550-3AB0-B7D1-CAA9-C632F43DA7BC}"/>
              </a:ext>
            </a:extLst>
          </p:cNvPr>
          <p:cNvSpPr/>
          <p:nvPr/>
        </p:nvSpPr>
        <p:spPr>
          <a:xfrm>
            <a:off x="5533364" y="5739066"/>
            <a:ext cx="566351" cy="463378"/>
          </a:xfrm>
          <a:prstGeom prst="leftArrow">
            <a:avLst/>
          </a:prstGeom>
          <a:solidFill>
            <a:schemeClr val="accent5">
              <a:lumMod val="75000"/>
            </a:schemeClr>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S</a:t>
            </a:r>
            <a:endParaRPr lang="en-US"/>
          </a:p>
        </p:txBody>
      </p:sp>
      <p:sp>
        <p:nvSpPr>
          <p:cNvPr id="14" name="Rounded Rectangle 6">
            <a:extLst>
              <a:ext uri="{FF2B5EF4-FFF2-40B4-BE49-F238E27FC236}">
                <a16:creationId xmlns:a16="http://schemas.microsoft.com/office/drawing/2014/main" id="{49B70F86-862D-513C-C3C3-9BF062DFBC16}"/>
              </a:ext>
            </a:extLst>
          </p:cNvPr>
          <p:cNvSpPr/>
          <p:nvPr/>
        </p:nvSpPr>
        <p:spPr>
          <a:xfrm>
            <a:off x="8073936" y="2520117"/>
            <a:ext cx="4002842" cy="4210814"/>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Make sure that all criteria you post are appropriate for the public to see.  </a:t>
            </a:r>
          </a:p>
          <a:p>
            <a:endParaRPr lang="en-US">
              <a:solidFill>
                <a:schemeClr val="tx1"/>
              </a:solidFill>
            </a:endParaRPr>
          </a:p>
          <a:p>
            <a:r>
              <a:rPr lang="en-US" b="1" i="1">
                <a:solidFill>
                  <a:schemeClr val="tx1"/>
                </a:solidFill>
              </a:rPr>
              <a:t>Match</a:t>
            </a:r>
            <a:r>
              <a:rPr lang="en-US">
                <a:solidFill>
                  <a:schemeClr val="tx1"/>
                </a:solidFill>
              </a:rPr>
              <a:t> </a:t>
            </a:r>
            <a:r>
              <a:rPr lang="en-US" b="1" i="1">
                <a:solidFill>
                  <a:schemeClr val="tx1"/>
                </a:solidFill>
              </a:rPr>
              <a:t>informed consent</a:t>
            </a:r>
            <a:r>
              <a:rPr lang="en-US">
                <a:solidFill>
                  <a:schemeClr val="tx1"/>
                </a:solidFill>
              </a:rPr>
              <a:t> more than </a:t>
            </a:r>
            <a:r>
              <a:rPr lang="en-US" b="1" i="1">
                <a:solidFill>
                  <a:schemeClr val="tx1"/>
                </a:solidFill>
              </a:rPr>
              <a:t>protocol</a:t>
            </a:r>
            <a:r>
              <a:rPr lang="en-US">
                <a:solidFill>
                  <a:schemeClr val="tx1"/>
                </a:solidFill>
              </a:rPr>
              <a:t>, if something might need to be masked from participants.</a:t>
            </a:r>
            <a:endParaRPr lang="en-US">
              <a:solidFill>
                <a:schemeClr val="tx1"/>
              </a:solidFill>
              <a:ea typeface="Calibri"/>
              <a:cs typeface="Calibri"/>
            </a:endParaRPr>
          </a:p>
          <a:p>
            <a:endParaRPr lang="en-US">
              <a:solidFill>
                <a:schemeClr val="tx1"/>
              </a:solidFill>
            </a:endParaRPr>
          </a:p>
          <a:p>
            <a:r>
              <a:rPr lang="en-US">
                <a:solidFill>
                  <a:schemeClr val="tx1"/>
                </a:solidFill>
              </a:rPr>
              <a:t>If necessary, use Detailed Description field to flag that the eligibility criteria are deliberately incomplete to preserve the scientific integrity of the study</a:t>
            </a:r>
            <a:endParaRPr lang="en-US">
              <a:solidFill>
                <a:schemeClr val="tx1"/>
              </a:solidFill>
              <a:ea typeface="Calibri"/>
              <a:cs typeface="Calibri"/>
            </a:endParaRPr>
          </a:p>
        </p:txBody>
      </p:sp>
    </p:spTree>
    <p:extLst>
      <p:ext uri="{BB962C8B-B14F-4D97-AF65-F5344CB8AC3E}">
        <p14:creationId xmlns:p14="http://schemas.microsoft.com/office/powerpoint/2010/main" val="40298234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1AA3-2BD3-E88D-05A1-3CB672B71FA2}"/>
              </a:ext>
            </a:extLst>
          </p:cNvPr>
          <p:cNvSpPr txBox="1">
            <a:spLocks noGrp="1"/>
          </p:cNvSpPr>
          <p:nvPr>
            <p:ph type="title" idx="4294967295"/>
          </p:nvPr>
        </p:nvSpPr>
        <p:spPr>
          <a:xfrm>
            <a:off x="-2058" y="2634049"/>
            <a:ext cx="12196117" cy="7017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mj-lt"/>
                <a:ea typeface="+mj-ea"/>
                <a:cs typeface="+mj-cs"/>
              </a:rPr>
              <a:t>Contacts and Locations Section</a:t>
            </a:r>
          </a:p>
        </p:txBody>
      </p:sp>
      <p:pic>
        <p:nvPicPr>
          <p:cNvPr id="4" name="Picture 3">
            <a:extLst>
              <a:ext uri="{FF2B5EF4-FFF2-40B4-BE49-F238E27FC236}">
                <a16:creationId xmlns:a16="http://schemas.microsoft.com/office/drawing/2014/main" id="{8D8685ED-2BC6-D12C-AB22-AC30502E45D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59723" y="6210148"/>
            <a:ext cx="350447" cy="414153"/>
          </a:xfrm>
          <a:prstGeom prst="rect">
            <a:avLst/>
          </a:prstGeom>
        </p:spPr>
      </p:pic>
      <p:pic>
        <p:nvPicPr>
          <p:cNvPr id="3" name="Picture 2" descr="A screenshot of the ClinicalTrials.gov record menu, highlighting the Contacts and Locations tab.">
            <a:extLst>
              <a:ext uri="{FF2B5EF4-FFF2-40B4-BE49-F238E27FC236}">
                <a16:creationId xmlns:a16="http://schemas.microsoft.com/office/drawing/2014/main" id="{B4DBECFB-9BF8-846D-A7D6-14FF6BA7952C}"/>
              </a:ext>
            </a:extLst>
          </p:cNvPr>
          <p:cNvPicPr>
            <a:picLocks noChangeAspect="1"/>
          </p:cNvPicPr>
          <p:nvPr/>
        </p:nvPicPr>
        <p:blipFill>
          <a:blip r:embed="rId3"/>
          <a:stretch>
            <a:fillRect/>
          </a:stretch>
        </p:blipFill>
        <p:spPr>
          <a:xfrm>
            <a:off x="-1078" y="0"/>
            <a:ext cx="1819159" cy="6858000"/>
          </a:xfrm>
          <a:prstGeom prst="rect">
            <a:avLst/>
          </a:prstGeom>
        </p:spPr>
      </p:pic>
      <p:grpSp>
        <p:nvGrpSpPr>
          <p:cNvPr id="10" name="Group 9" descr="Screenshot of ClinicalTrials.gov showing Protocol, Study Documents and Results tabs">
            <a:extLst>
              <a:ext uri="{FF2B5EF4-FFF2-40B4-BE49-F238E27FC236}">
                <a16:creationId xmlns:a16="http://schemas.microsoft.com/office/drawing/2014/main" id="{03863253-B240-6DD6-BEC0-F388B2F30D3E}"/>
              </a:ext>
            </a:extLst>
          </p:cNvPr>
          <p:cNvGrpSpPr/>
          <p:nvPr/>
        </p:nvGrpSpPr>
        <p:grpSpPr>
          <a:xfrm>
            <a:off x="5804334" y="4751322"/>
            <a:ext cx="6028475" cy="1247814"/>
            <a:chOff x="3357965" y="4396235"/>
            <a:chExt cx="7680271" cy="1424238"/>
          </a:xfrm>
        </p:grpSpPr>
        <p:pic>
          <p:nvPicPr>
            <p:cNvPr id="8" name="Picture 7" descr="A screen shot of a computer&#10;&#10;Description automatically generated">
              <a:extLst>
                <a:ext uri="{FF2B5EF4-FFF2-40B4-BE49-F238E27FC236}">
                  <a16:creationId xmlns:a16="http://schemas.microsoft.com/office/drawing/2014/main" id="{77E39500-E92D-AA24-3070-5488F96B85A2}"/>
                </a:ext>
              </a:extLst>
            </p:cNvPr>
            <p:cNvPicPr>
              <a:picLocks noChangeAspect="1"/>
            </p:cNvPicPr>
            <p:nvPr/>
          </p:nvPicPr>
          <p:blipFill>
            <a:blip r:embed="rId4"/>
            <a:stretch>
              <a:fillRect/>
            </a:stretch>
          </p:blipFill>
          <p:spPr>
            <a:xfrm>
              <a:off x="3357965" y="4396235"/>
              <a:ext cx="7620001" cy="1410582"/>
            </a:xfrm>
            <a:prstGeom prst="rect">
              <a:avLst/>
            </a:prstGeom>
          </p:spPr>
        </p:pic>
        <p:sp>
          <p:nvSpPr>
            <p:cNvPr id="9" name="Oval 8">
              <a:extLst>
                <a:ext uri="{FF2B5EF4-FFF2-40B4-BE49-F238E27FC236}">
                  <a16:creationId xmlns:a16="http://schemas.microsoft.com/office/drawing/2014/main" id="{A0D9B050-1FDE-9F4F-E485-56B19253B88A}"/>
                </a:ext>
              </a:extLst>
            </p:cNvPr>
            <p:cNvSpPr/>
            <p:nvPr/>
          </p:nvSpPr>
          <p:spPr>
            <a:xfrm>
              <a:off x="9540067" y="5252202"/>
              <a:ext cx="1498169" cy="5682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48BC389B-C58B-B3A7-3A20-2C2429AB0211}"/>
              </a:ext>
            </a:extLst>
          </p:cNvPr>
          <p:cNvSpPr txBox="1"/>
          <p:nvPr/>
        </p:nvSpPr>
        <p:spPr>
          <a:xfrm>
            <a:off x="5604428" y="5594796"/>
            <a:ext cx="5007896" cy="307777"/>
          </a:xfrm>
          <a:prstGeom prst="rect">
            <a:avLst/>
          </a:prstGeom>
          <a:solidFill>
            <a:schemeClr val="bg1"/>
          </a:solid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the Definitions link for all definitions related to each  Section </a:t>
            </a:r>
            <a:endParaRPr lang="en-US" sz="1400"/>
          </a:p>
        </p:txBody>
      </p:sp>
      <p:sp>
        <p:nvSpPr>
          <p:cNvPr id="6" name="TextBox 5">
            <a:extLst>
              <a:ext uri="{FF2B5EF4-FFF2-40B4-BE49-F238E27FC236}">
                <a16:creationId xmlns:a16="http://schemas.microsoft.com/office/drawing/2014/main" id="{5190F84C-B2DC-4C11-33F0-81CDE73F5FEB}"/>
              </a:ext>
            </a:extLst>
          </p:cNvPr>
          <p:cNvSpPr txBox="1"/>
          <p:nvPr/>
        </p:nvSpPr>
        <p:spPr>
          <a:xfrm>
            <a:off x="7046369" y="6254914"/>
            <a:ext cx="4688319" cy="307777"/>
          </a:xfrm>
          <a:prstGeom prst="rect">
            <a:avLst/>
          </a:prstGeom>
          <a:no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on this icon for information specific to the data element.</a:t>
            </a:r>
          </a:p>
        </p:txBody>
      </p:sp>
    </p:spTree>
    <p:extLst>
      <p:ext uri="{BB962C8B-B14F-4D97-AF65-F5344CB8AC3E}">
        <p14:creationId xmlns:p14="http://schemas.microsoft.com/office/powerpoint/2010/main" val="21843741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Right 8">
            <a:extLst>
              <a:ext uri="{FF2B5EF4-FFF2-40B4-BE49-F238E27FC236}">
                <a16:creationId xmlns:a16="http://schemas.microsoft.com/office/drawing/2014/main" id="{16E94B62-6EBD-23ED-79E8-D4F363DBC901}"/>
              </a:ext>
              <a:ext uri="{C183D7F6-B498-43B3-948B-1728B52AA6E4}">
                <adec:decorative xmlns:adec="http://schemas.microsoft.com/office/drawing/2017/decorative" val="1"/>
              </a:ext>
            </a:extLst>
          </p:cNvPr>
          <p:cNvSpPr/>
          <p:nvPr/>
        </p:nvSpPr>
        <p:spPr>
          <a:xfrm rot="10800000">
            <a:off x="7335136" y="-29245"/>
            <a:ext cx="1370104" cy="442783"/>
          </a:xfrm>
          <a:prstGeom prst="rightArrow">
            <a:avLst/>
          </a:prstGeom>
          <a:solidFill>
            <a:schemeClr val="accent5">
              <a:lumMod val="75000"/>
            </a:schemeClr>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C7F9B5A-E5EB-16E4-AEC5-5041C78FF960}"/>
              </a:ext>
            </a:extLst>
          </p:cNvPr>
          <p:cNvSpPr>
            <a:spLocks noGrp="1"/>
          </p:cNvSpPr>
          <p:nvPr>
            <p:ph type="title"/>
          </p:nvPr>
        </p:nvSpPr>
        <p:spPr>
          <a:xfrm>
            <a:off x="3131" y="-217"/>
            <a:ext cx="6876394" cy="1338700"/>
          </a:xfrm>
        </p:spPr>
        <p:txBody>
          <a:bodyPr vert="horz" lIns="91440" tIns="45720" rIns="91440" bIns="45720" rtlCol="0" anchor="ctr">
            <a:normAutofit/>
          </a:bodyPr>
          <a:lstStyle/>
          <a:p>
            <a:r>
              <a:rPr lang="en-US" sz="4400" b="1">
                <a:ea typeface="Calibri Light"/>
                <a:cs typeface="Calibri Light"/>
              </a:rPr>
              <a:t>Contacts:</a:t>
            </a:r>
            <a:br>
              <a:rPr lang="en-US" sz="4400" b="1">
                <a:ea typeface="Calibri Light"/>
                <a:cs typeface="Calibri Light"/>
              </a:rPr>
            </a:br>
            <a:r>
              <a:rPr lang="en-US" sz="4400" b="1">
                <a:ea typeface="Calibri Light"/>
                <a:cs typeface="Calibri Light"/>
              </a:rPr>
              <a:t>Central Contact</a:t>
            </a:r>
            <a:r>
              <a:rPr lang="en-US" sz="4400">
                <a:ea typeface="Calibri Light"/>
                <a:cs typeface="Calibri Light"/>
              </a:rPr>
              <a:t> </a:t>
            </a:r>
          </a:p>
        </p:txBody>
      </p:sp>
      <p:pic>
        <p:nvPicPr>
          <p:cNvPr id="2" name="Picture 1" descr="A screenshot of the Central Contact Person section.">
            <a:extLst>
              <a:ext uri="{FF2B5EF4-FFF2-40B4-BE49-F238E27FC236}">
                <a16:creationId xmlns:a16="http://schemas.microsoft.com/office/drawing/2014/main" id="{EAD78969-4713-AF13-B7B4-70C72E2A737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620013" y="0"/>
            <a:ext cx="4239491" cy="6858000"/>
          </a:xfrm>
          <a:prstGeom prst="rect">
            <a:avLst/>
          </a:prstGeom>
        </p:spPr>
      </p:pic>
      <p:sp>
        <p:nvSpPr>
          <p:cNvPr id="13" name="Rounded Rectangle 7">
            <a:extLst>
              <a:ext uri="{FF2B5EF4-FFF2-40B4-BE49-F238E27FC236}">
                <a16:creationId xmlns:a16="http://schemas.microsoft.com/office/drawing/2014/main" id="{8F4D68B8-6253-65A8-4B86-A20A5C882C9E}"/>
              </a:ext>
            </a:extLst>
          </p:cNvPr>
          <p:cNvSpPr/>
          <p:nvPr/>
        </p:nvSpPr>
        <p:spPr>
          <a:xfrm>
            <a:off x="9243537" y="-26273"/>
            <a:ext cx="2826946" cy="448549"/>
          </a:xfrm>
          <a:prstGeom prst="roundRect">
            <a:avLst/>
          </a:prstGeom>
          <a:solidFill>
            <a:srgbClr val="FFFFCC"/>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i="1">
                <a:solidFill>
                  <a:schemeClr val="tx1"/>
                </a:solidFill>
                <a:ea typeface="Calibri"/>
                <a:cs typeface="Calibri"/>
              </a:rPr>
              <a:t>REQUIRED</a:t>
            </a:r>
          </a:p>
        </p:txBody>
      </p:sp>
      <p:sp>
        <p:nvSpPr>
          <p:cNvPr id="11" name="Rounded Rectangle 7">
            <a:extLst>
              <a:ext uri="{FF2B5EF4-FFF2-40B4-BE49-F238E27FC236}">
                <a16:creationId xmlns:a16="http://schemas.microsoft.com/office/drawing/2014/main" id="{FD31C005-157C-A96B-B948-A40EC25968C0}"/>
              </a:ext>
            </a:extLst>
          </p:cNvPr>
          <p:cNvSpPr/>
          <p:nvPr/>
        </p:nvSpPr>
        <p:spPr>
          <a:xfrm>
            <a:off x="7878631" y="636921"/>
            <a:ext cx="4187245" cy="2569265"/>
          </a:xfrm>
          <a:prstGeom prst="roundRect">
            <a:avLst/>
          </a:prstGeom>
          <a:solidFill>
            <a:srgbClr val="FFFFCC"/>
          </a:solidFill>
          <a:ln w="28575">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chemeClr val="tx1"/>
                </a:solidFill>
              </a:rPr>
              <a:t>Provide contact information for someone </a:t>
            </a:r>
            <a:r>
              <a:rPr lang="en-US" b="1" i="1" dirty="0">
                <a:solidFill>
                  <a:schemeClr val="tx1"/>
                </a:solidFill>
              </a:rPr>
              <a:t>who can answer questions </a:t>
            </a:r>
            <a:r>
              <a:rPr lang="en-US" dirty="0">
                <a:solidFill>
                  <a:schemeClr val="tx1"/>
                </a:solidFill>
              </a:rPr>
              <a:t>about enrolling in the study. Include:</a:t>
            </a:r>
          </a:p>
          <a:p>
            <a:pPr marL="285750" indent="-285750">
              <a:buFont typeface="Arial"/>
              <a:buChar char="•"/>
            </a:pPr>
            <a:r>
              <a:rPr lang="en-US" dirty="0">
                <a:solidFill>
                  <a:schemeClr val="tx1"/>
                </a:solidFill>
              </a:rPr>
              <a:t>Full name or official title</a:t>
            </a:r>
            <a:endParaRPr lang="en-US" dirty="0">
              <a:solidFill>
                <a:schemeClr val="tx1"/>
              </a:solidFill>
              <a:cs typeface="Calibri"/>
            </a:endParaRPr>
          </a:p>
          <a:p>
            <a:pPr marL="285750" indent="-285750">
              <a:buFont typeface="Arial"/>
              <a:buChar char="•"/>
            </a:pPr>
            <a:r>
              <a:rPr lang="en-US" dirty="0">
                <a:solidFill>
                  <a:schemeClr val="tx1"/>
                </a:solidFill>
              </a:rPr>
              <a:t>Phone number</a:t>
            </a:r>
            <a:endParaRPr lang="en-US" dirty="0">
              <a:solidFill>
                <a:schemeClr val="tx1"/>
              </a:solidFill>
              <a:cs typeface="Calibri"/>
            </a:endParaRPr>
          </a:p>
          <a:p>
            <a:pPr marL="285750" indent="-285750">
              <a:buFont typeface="Arial"/>
              <a:buChar char="•"/>
            </a:pPr>
            <a:r>
              <a:rPr lang="en-US" dirty="0">
                <a:solidFill>
                  <a:schemeClr val="tx1"/>
                </a:solidFill>
              </a:rPr>
              <a:t>Email address</a:t>
            </a:r>
          </a:p>
          <a:p>
            <a:r>
              <a:rPr lang="en-US" dirty="0">
                <a:solidFill>
                  <a:schemeClr val="tx1"/>
                </a:solidFill>
                <a:cs typeface="Calibri"/>
              </a:rPr>
              <a:t>*Do not use generic titles in place of a name (e.g., Study Coordinator or Principal Investigator)</a:t>
            </a:r>
          </a:p>
        </p:txBody>
      </p:sp>
      <p:sp>
        <p:nvSpPr>
          <p:cNvPr id="10" name="TextBox 12">
            <a:extLst>
              <a:ext uri="{FF2B5EF4-FFF2-40B4-BE49-F238E27FC236}">
                <a16:creationId xmlns:a16="http://schemas.microsoft.com/office/drawing/2014/main" id="{391D08C0-181B-1739-08E1-1361F9A96DBA}"/>
              </a:ext>
            </a:extLst>
          </p:cNvPr>
          <p:cNvSpPr txBox="1"/>
          <p:nvPr/>
        </p:nvSpPr>
        <p:spPr>
          <a:xfrm>
            <a:off x="10121123" y="6287813"/>
            <a:ext cx="1944753" cy="426998"/>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Contacts continues on next slide</a:t>
            </a:r>
            <a:endParaRPr lang="en-US" sz="1400" i="1">
              <a:solidFill>
                <a:schemeClr val="tx1"/>
              </a:solidFill>
              <a:ea typeface="Calibri"/>
              <a:cs typeface="Calibri"/>
            </a:endParaRPr>
          </a:p>
        </p:txBody>
      </p:sp>
      <p:sp>
        <p:nvSpPr>
          <p:cNvPr id="8" name="Rectangle: Rounded Corners 7">
            <a:extLst>
              <a:ext uri="{FF2B5EF4-FFF2-40B4-BE49-F238E27FC236}">
                <a16:creationId xmlns:a16="http://schemas.microsoft.com/office/drawing/2014/main" id="{AD4076C4-3A98-C76F-8C9A-417C95FA0581}"/>
              </a:ext>
              <a:ext uri="{C183D7F6-B498-43B3-948B-1728B52AA6E4}">
                <adec:decorative xmlns:adec="http://schemas.microsoft.com/office/drawing/2017/decorative" val="1"/>
              </a:ext>
            </a:extLst>
          </p:cNvPr>
          <p:cNvSpPr/>
          <p:nvPr/>
        </p:nvSpPr>
        <p:spPr>
          <a:xfrm>
            <a:off x="4551123" y="-31315"/>
            <a:ext cx="2108547" cy="448848"/>
          </a:xfrm>
          <a:prstGeom prst="roundRect">
            <a:avLst/>
          </a:prstGeom>
          <a:noFill/>
          <a:ln w="2857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141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346169-CB47-5707-6181-16C6D185BFD1}"/>
              </a:ext>
            </a:extLst>
          </p:cNvPr>
          <p:cNvSpPr>
            <a:spLocks noGrp="1"/>
          </p:cNvSpPr>
          <p:nvPr>
            <p:ph type="title"/>
          </p:nvPr>
        </p:nvSpPr>
        <p:spPr>
          <a:xfrm>
            <a:off x="3132" y="12920"/>
            <a:ext cx="7270532" cy="1325563"/>
          </a:xfrm>
        </p:spPr>
        <p:txBody>
          <a:bodyPr vert="horz" lIns="91440" tIns="45720" rIns="91440" bIns="45720" rtlCol="0" anchor="ctr">
            <a:normAutofit/>
          </a:bodyPr>
          <a:lstStyle/>
          <a:p>
            <a:r>
              <a:rPr lang="en-US" sz="4400" b="1">
                <a:ea typeface="Calibri Light"/>
                <a:cs typeface="Calibri Light"/>
              </a:rPr>
              <a:t>Contacts:</a:t>
            </a:r>
            <a:br>
              <a:rPr lang="en-US" sz="4400" b="1">
                <a:ea typeface="Calibri Light"/>
                <a:cs typeface="Calibri Light"/>
              </a:rPr>
            </a:br>
            <a:r>
              <a:rPr lang="en-US" sz="4400" b="1">
                <a:ea typeface="Calibri Light"/>
                <a:cs typeface="Calibri Light"/>
              </a:rPr>
              <a:t>Backup</a:t>
            </a:r>
          </a:p>
        </p:txBody>
      </p:sp>
      <p:pic>
        <p:nvPicPr>
          <p:cNvPr id="2" name="Picture 1" descr="A screenshot of the Central Contact Backup section">
            <a:extLst>
              <a:ext uri="{FF2B5EF4-FFF2-40B4-BE49-F238E27FC236}">
                <a16:creationId xmlns:a16="http://schemas.microsoft.com/office/drawing/2014/main" id="{669CF0A5-28D3-EE08-F91A-04EEA78C52A0}"/>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3969259" y="0"/>
            <a:ext cx="4253482" cy="6858000"/>
          </a:xfrm>
          <a:prstGeom prst="rect">
            <a:avLst/>
          </a:prstGeom>
        </p:spPr>
      </p:pic>
      <p:sp>
        <p:nvSpPr>
          <p:cNvPr id="11" name="Rounded Rectangle 7">
            <a:extLst>
              <a:ext uri="{FF2B5EF4-FFF2-40B4-BE49-F238E27FC236}">
                <a16:creationId xmlns:a16="http://schemas.microsoft.com/office/drawing/2014/main" id="{1EA47234-8081-769E-5699-10DBFD033449}"/>
              </a:ext>
            </a:extLst>
          </p:cNvPr>
          <p:cNvSpPr/>
          <p:nvPr/>
        </p:nvSpPr>
        <p:spPr>
          <a:xfrm>
            <a:off x="7460018" y="7742"/>
            <a:ext cx="1960563" cy="448549"/>
          </a:xfrm>
          <a:prstGeom prst="roundRect">
            <a:avLst/>
          </a:prstGeom>
          <a:solidFill>
            <a:srgbClr val="FFFFCC"/>
          </a:solidFill>
          <a:ln w="28575">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i="1">
                <a:solidFill>
                  <a:schemeClr val="tx1"/>
                </a:solidFill>
                <a:ea typeface="Calibri"/>
                <a:cs typeface="Calibri"/>
              </a:rPr>
              <a:t>RECOMMENDED </a:t>
            </a:r>
          </a:p>
        </p:txBody>
      </p:sp>
      <p:sp>
        <p:nvSpPr>
          <p:cNvPr id="8" name="Rounded Rectangle 7">
            <a:extLst>
              <a:ext uri="{FF2B5EF4-FFF2-40B4-BE49-F238E27FC236}">
                <a16:creationId xmlns:a16="http://schemas.microsoft.com/office/drawing/2014/main" id="{5FCBB459-D316-DC9B-F9FE-C038ADEE5706}"/>
              </a:ext>
            </a:extLst>
          </p:cNvPr>
          <p:cNvSpPr/>
          <p:nvPr/>
        </p:nvSpPr>
        <p:spPr>
          <a:xfrm>
            <a:off x="8153820" y="533020"/>
            <a:ext cx="3901003" cy="1248850"/>
          </a:xfrm>
          <a:prstGeom prst="roundRect">
            <a:avLst/>
          </a:prstGeom>
          <a:solidFill>
            <a:srgbClr val="FFFFCC"/>
          </a:solidFill>
          <a:ln w="28575">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Provide contact information for someone who can answer questions about enrolling in the study if the </a:t>
            </a:r>
            <a:r>
              <a:rPr lang="en-US" b="1" i="1">
                <a:solidFill>
                  <a:schemeClr val="tx1"/>
                </a:solidFill>
              </a:rPr>
              <a:t>central contact is not available.</a:t>
            </a:r>
            <a:endParaRPr lang="en-US" b="1" i="1">
              <a:solidFill>
                <a:schemeClr val="tx1"/>
              </a:solidFill>
              <a:ea typeface="Calibri"/>
              <a:cs typeface="Calibri"/>
            </a:endParaRPr>
          </a:p>
        </p:txBody>
      </p:sp>
      <p:sp>
        <p:nvSpPr>
          <p:cNvPr id="9" name="Arrow: Right 8">
            <a:extLst>
              <a:ext uri="{FF2B5EF4-FFF2-40B4-BE49-F238E27FC236}">
                <a16:creationId xmlns:a16="http://schemas.microsoft.com/office/drawing/2014/main" id="{BF8DDB8A-C1BD-EA5E-FD1D-DF2DC34BD915}"/>
              </a:ext>
              <a:ext uri="{C183D7F6-B498-43B3-948B-1728B52AA6E4}">
                <adec:decorative xmlns:adec="http://schemas.microsoft.com/office/drawing/2017/decorative" val="1"/>
              </a:ext>
            </a:extLst>
          </p:cNvPr>
          <p:cNvSpPr/>
          <p:nvPr/>
        </p:nvSpPr>
        <p:spPr>
          <a:xfrm rot="10800000">
            <a:off x="6459755" y="4770"/>
            <a:ext cx="566351" cy="442783"/>
          </a:xfrm>
          <a:prstGeom prst="rightArrow">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2">
            <a:extLst>
              <a:ext uri="{FF2B5EF4-FFF2-40B4-BE49-F238E27FC236}">
                <a16:creationId xmlns:a16="http://schemas.microsoft.com/office/drawing/2014/main" id="{891B09D4-39F3-23FB-A520-BB9BA009E5D7}"/>
              </a:ext>
            </a:extLst>
          </p:cNvPr>
          <p:cNvSpPr txBox="1"/>
          <p:nvPr/>
        </p:nvSpPr>
        <p:spPr>
          <a:xfrm>
            <a:off x="10121123" y="6287813"/>
            <a:ext cx="1944753" cy="426998"/>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Contacts continues on next slide</a:t>
            </a:r>
            <a:endParaRPr lang="en-US" sz="1400" i="1">
              <a:solidFill>
                <a:schemeClr val="tx1"/>
              </a:solidFill>
              <a:ea typeface="Calibri"/>
              <a:cs typeface="Calibri"/>
            </a:endParaRPr>
          </a:p>
        </p:txBody>
      </p:sp>
      <p:sp>
        <p:nvSpPr>
          <p:cNvPr id="5" name="Rectangle: Rounded Corners 4">
            <a:extLst>
              <a:ext uri="{FF2B5EF4-FFF2-40B4-BE49-F238E27FC236}">
                <a16:creationId xmlns:a16="http://schemas.microsoft.com/office/drawing/2014/main" id="{D6129ACB-D55C-D93F-DE32-1CAC3170FC33}"/>
              </a:ext>
              <a:ext uri="{C183D7F6-B498-43B3-948B-1728B52AA6E4}">
                <adec:decorative xmlns:adec="http://schemas.microsoft.com/office/drawing/2017/decorative" val="1"/>
              </a:ext>
            </a:extLst>
          </p:cNvPr>
          <p:cNvSpPr/>
          <p:nvPr/>
        </p:nvSpPr>
        <p:spPr>
          <a:xfrm>
            <a:off x="4926903" y="0"/>
            <a:ext cx="1169096" cy="459286"/>
          </a:xfrm>
          <a:prstGeom prst="roundRect">
            <a:avLst/>
          </a:prstGeom>
          <a:noFill/>
          <a:ln w="2857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8040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DFC786-28A3-F253-D5C0-82B88AE42665}"/>
              </a:ext>
            </a:extLst>
          </p:cNvPr>
          <p:cNvSpPr>
            <a:spLocks noGrp="1"/>
          </p:cNvSpPr>
          <p:nvPr>
            <p:ph type="title"/>
          </p:nvPr>
        </p:nvSpPr>
        <p:spPr>
          <a:xfrm>
            <a:off x="-468" y="-89122"/>
            <a:ext cx="10515600" cy="1325563"/>
          </a:xfrm>
        </p:spPr>
        <p:txBody>
          <a:bodyPr vert="horz" lIns="91440" tIns="45720" rIns="91440" bIns="45720" rtlCol="0" anchor="ctr">
            <a:normAutofit/>
          </a:bodyPr>
          <a:lstStyle/>
          <a:p>
            <a:r>
              <a:rPr lang="en-US" sz="4400" b="1" dirty="0">
                <a:ea typeface="Calibri Light"/>
                <a:cs typeface="Calibri Light"/>
              </a:rPr>
              <a:t>Contacts: </a:t>
            </a:r>
            <a:br>
              <a:rPr lang="en-US" sz="4400" b="1" dirty="0">
                <a:ea typeface="Calibri Light"/>
                <a:cs typeface="Calibri Light"/>
              </a:rPr>
            </a:br>
            <a:r>
              <a:rPr lang="en-US" sz="4400" b="1" dirty="0">
                <a:ea typeface="Calibri Light"/>
                <a:cs typeface="Calibri Light"/>
              </a:rPr>
              <a:t>Overall Study Official</a:t>
            </a:r>
            <a:r>
              <a:rPr lang="en-US" sz="4400" dirty="0">
                <a:ea typeface="Calibri Light"/>
                <a:cs typeface="Calibri Light"/>
              </a:rPr>
              <a:t> </a:t>
            </a:r>
          </a:p>
        </p:txBody>
      </p:sp>
      <p:pic>
        <p:nvPicPr>
          <p:cNvPr id="2" name="Picture 1" descr="Screenshot of the Overall Study Official section of a ClinicalTrials.gov record.">
            <a:extLst>
              <a:ext uri="{FF2B5EF4-FFF2-40B4-BE49-F238E27FC236}">
                <a16:creationId xmlns:a16="http://schemas.microsoft.com/office/drawing/2014/main" id="{C0B0D342-6A9C-47F4-90CD-A01949C5580A}"/>
              </a:ext>
            </a:extLst>
          </p:cNvPr>
          <p:cNvPicPr>
            <a:picLocks noChangeAspect="1"/>
          </p:cNvPicPr>
          <p:nvPr/>
        </p:nvPicPr>
        <p:blipFill>
          <a:blip r:embed="rId2"/>
          <a:stretch>
            <a:fillRect/>
          </a:stretch>
        </p:blipFill>
        <p:spPr>
          <a:xfrm>
            <a:off x="3714750" y="33338"/>
            <a:ext cx="4762500" cy="6791325"/>
          </a:xfrm>
          <a:prstGeom prst="rect">
            <a:avLst/>
          </a:prstGeom>
        </p:spPr>
      </p:pic>
      <p:sp>
        <p:nvSpPr>
          <p:cNvPr id="18" name="Rounded Rectangle 7">
            <a:extLst>
              <a:ext uri="{FF2B5EF4-FFF2-40B4-BE49-F238E27FC236}">
                <a16:creationId xmlns:a16="http://schemas.microsoft.com/office/drawing/2014/main" id="{D707AFC0-5BE0-20B7-0BAA-8694D68848A2}"/>
              </a:ext>
            </a:extLst>
          </p:cNvPr>
          <p:cNvSpPr/>
          <p:nvPr/>
        </p:nvSpPr>
        <p:spPr>
          <a:xfrm>
            <a:off x="6326016" y="-357"/>
            <a:ext cx="1240317" cy="438111"/>
          </a:xfrm>
          <a:prstGeom prst="roundRect">
            <a:avLst/>
          </a:prstGeom>
          <a:solidFill>
            <a:srgbClr val="FFFFCC"/>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a:solidFill>
                  <a:schemeClr val="tx1"/>
                </a:solidFill>
                <a:ea typeface="Calibri"/>
                <a:cs typeface="Calibri"/>
              </a:rPr>
              <a:t>REQUIRED</a:t>
            </a:r>
          </a:p>
        </p:txBody>
      </p:sp>
      <p:sp>
        <p:nvSpPr>
          <p:cNvPr id="15" name="Rounded Rectangle 7">
            <a:extLst>
              <a:ext uri="{FF2B5EF4-FFF2-40B4-BE49-F238E27FC236}">
                <a16:creationId xmlns:a16="http://schemas.microsoft.com/office/drawing/2014/main" id="{0CB1CAE5-AD6C-B2E6-AA3A-CB84482BA920}"/>
              </a:ext>
            </a:extLst>
          </p:cNvPr>
          <p:cNvSpPr/>
          <p:nvPr/>
        </p:nvSpPr>
        <p:spPr>
          <a:xfrm>
            <a:off x="146342" y="1237610"/>
            <a:ext cx="3170318" cy="1488932"/>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Provide information about the people who </a:t>
            </a:r>
            <a:r>
              <a:rPr lang="en-US" b="1">
                <a:solidFill>
                  <a:schemeClr val="tx1"/>
                </a:solidFill>
              </a:rPr>
              <a:t>oversee</a:t>
            </a:r>
            <a:r>
              <a:rPr lang="en-US">
                <a:solidFill>
                  <a:schemeClr val="tx1"/>
                </a:solidFill>
              </a:rPr>
              <a:t> the study protocol. </a:t>
            </a:r>
          </a:p>
          <a:p>
            <a:r>
              <a:rPr lang="en-US">
                <a:solidFill>
                  <a:schemeClr val="tx1"/>
                </a:solidFill>
              </a:rPr>
              <a:t>This field is </a:t>
            </a:r>
            <a:r>
              <a:rPr lang="en-US" b="1">
                <a:solidFill>
                  <a:schemeClr val="tx1"/>
                </a:solidFill>
              </a:rPr>
              <a:t>required</a:t>
            </a:r>
            <a:r>
              <a:rPr lang="en-US">
                <a:solidFill>
                  <a:schemeClr val="tx1"/>
                </a:solidFill>
              </a:rPr>
              <a:t> by the WHO and ICMJE.</a:t>
            </a:r>
            <a:endParaRPr lang="en-US">
              <a:solidFill>
                <a:schemeClr val="tx1"/>
              </a:solidFill>
              <a:ea typeface="Calibri"/>
              <a:cs typeface="Calibri"/>
            </a:endParaRPr>
          </a:p>
        </p:txBody>
      </p:sp>
      <p:sp>
        <p:nvSpPr>
          <p:cNvPr id="17" name="Rounded Rectangle 7">
            <a:extLst>
              <a:ext uri="{FF2B5EF4-FFF2-40B4-BE49-F238E27FC236}">
                <a16:creationId xmlns:a16="http://schemas.microsoft.com/office/drawing/2014/main" id="{2CB262FE-DB5C-1C3F-084A-CF0505F2D769}"/>
              </a:ext>
            </a:extLst>
          </p:cNvPr>
          <p:cNvSpPr/>
          <p:nvPr/>
        </p:nvSpPr>
        <p:spPr>
          <a:xfrm>
            <a:off x="145093" y="2720200"/>
            <a:ext cx="3169509" cy="1308916"/>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Overall contact may be used to differentiate a study coordinator or administrator from the study official.</a:t>
            </a:r>
          </a:p>
        </p:txBody>
      </p:sp>
      <p:sp>
        <p:nvSpPr>
          <p:cNvPr id="6" name="Rounded Rectangle 7">
            <a:extLst>
              <a:ext uri="{FF2B5EF4-FFF2-40B4-BE49-F238E27FC236}">
                <a16:creationId xmlns:a16="http://schemas.microsoft.com/office/drawing/2014/main" id="{166AB45A-72E2-0C18-8AC8-1195982B63A1}"/>
              </a:ext>
            </a:extLst>
          </p:cNvPr>
          <p:cNvSpPr/>
          <p:nvPr/>
        </p:nvSpPr>
        <p:spPr>
          <a:xfrm>
            <a:off x="8788596" y="1178069"/>
            <a:ext cx="3170318" cy="531283"/>
          </a:xfrm>
          <a:prstGeom prst="roundRect">
            <a:avLst/>
          </a:prstGeom>
          <a:solidFill>
            <a:srgbClr val="FFFFCC"/>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chemeClr val="tx1"/>
                </a:solidFill>
              </a:rPr>
              <a:t>Add the </a:t>
            </a:r>
            <a:r>
              <a:rPr lang="en-US" b="1" dirty="0">
                <a:solidFill>
                  <a:schemeClr val="tx1"/>
                </a:solidFill>
              </a:rPr>
              <a:t>PI</a:t>
            </a:r>
            <a:r>
              <a:rPr lang="en-US" dirty="0">
                <a:solidFill>
                  <a:schemeClr val="tx1"/>
                </a:solidFill>
              </a:rPr>
              <a:t> as a Study Official</a:t>
            </a:r>
          </a:p>
        </p:txBody>
      </p:sp>
      <p:sp>
        <p:nvSpPr>
          <p:cNvPr id="8" name="Rounded Rectangle 7">
            <a:extLst>
              <a:ext uri="{FF2B5EF4-FFF2-40B4-BE49-F238E27FC236}">
                <a16:creationId xmlns:a16="http://schemas.microsoft.com/office/drawing/2014/main" id="{D3CF07BF-E65F-AE8B-8D0A-09523D874031}"/>
              </a:ext>
            </a:extLst>
          </p:cNvPr>
          <p:cNvSpPr/>
          <p:nvPr/>
        </p:nvSpPr>
        <p:spPr>
          <a:xfrm>
            <a:off x="5876295" y="3893794"/>
            <a:ext cx="3901001" cy="1159418"/>
          </a:xfrm>
          <a:prstGeom prst="roundRect">
            <a:avLst/>
          </a:prstGeom>
          <a:solidFill>
            <a:srgbClr val="FFFFCC"/>
          </a:solidFill>
          <a:ln w="28575">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a:solidFill>
                  <a:srgbClr val="1B1B1B"/>
                </a:solidFill>
                <a:latin typeface="Calibri"/>
                <a:ea typeface="Roboto"/>
                <a:cs typeface="Roboto"/>
              </a:rPr>
              <a:t>Organizational Affiliation</a:t>
            </a:r>
            <a:r>
              <a:rPr lang="en-US">
                <a:solidFill>
                  <a:srgbClr val="1B1B1B"/>
                </a:solidFill>
                <a:latin typeface="Calibri"/>
                <a:ea typeface="Roboto"/>
                <a:cs typeface="Roboto"/>
              </a:rPr>
              <a:t>: </a:t>
            </a:r>
            <a:endParaRPr lang="en-US">
              <a:solidFill>
                <a:srgbClr val="000000"/>
              </a:solidFill>
              <a:latin typeface="Calibri"/>
              <a:ea typeface="Calibri"/>
              <a:cs typeface="Calibri"/>
            </a:endParaRPr>
          </a:p>
          <a:p>
            <a:r>
              <a:rPr lang="en-US" b="1" i="1">
                <a:solidFill>
                  <a:srgbClr val="1B1B1B"/>
                </a:solidFill>
                <a:latin typeface="Calibri"/>
                <a:ea typeface="Roboto"/>
                <a:cs typeface="Roboto"/>
              </a:rPr>
              <a:t>Full name</a:t>
            </a:r>
            <a:r>
              <a:rPr lang="en-US">
                <a:solidFill>
                  <a:srgbClr val="1B1B1B"/>
                </a:solidFill>
                <a:latin typeface="Calibri"/>
                <a:ea typeface="Roboto"/>
                <a:cs typeface="Roboto"/>
              </a:rPr>
              <a:t> of the official's organization. If none, specify Unaffiliated.</a:t>
            </a:r>
            <a:endParaRPr lang="en-US">
              <a:solidFill>
                <a:schemeClr val="tx1"/>
              </a:solidFill>
              <a:latin typeface="Calibri"/>
              <a:ea typeface="Calibri"/>
              <a:cs typeface="Calibri"/>
            </a:endParaRPr>
          </a:p>
        </p:txBody>
      </p:sp>
      <p:sp>
        <p:nvSpPr>
          <p:cNvPr id="9" name="Rounded Rectangle 7">
            <a:extLst>
              <a:ext uri="{FF2B5EF4-FFF2-40B4-BE49-F238E27FC236}">
                <a16:creationId xmlns:a16="http://schemas.microsoft.com/office/drawing/2014/main" id="{17FA825E-C528-C9C1-E651-D62247774A57}"/>
              </a:ext>
            </a:extLst>
          </p:cNvPr>
          <p:cNvSpPr/>
          <p:nvPr/>
        </p:nvSpPr>
        <p:spPr>
          <a:xfrm>
            <a:off x="6168568" y="5212410"/>
            <a:ext cx="3608730" cy="1616717"/>
          </a:xfrm>
          <a:prstGeom prst="roundRect">
            <a:avLst/>
          </a:prstGeom>
          <a:solidFill>
            <a:srgbClr val="FFFFCC"/>
          </a:solidFill>
          <a:ln w="28575">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a:solidFill>
                  <a:srgbClr val="1B1B1B"/>
                </a:solidFill>
                <a:latin typeface="Calibri"/>
                <a:ea typeface="Roboto"/>
                <a:cs typeface="Roboto"/>
              </a:rPr>
              <a:t>Position</a:t>
            </a:r>
            <a:r>
              <a:rPr lang="en-US">
                <a:solidFill>
                  <a:srgbClr val="1B1B1B"/>
                </a:solidFill>
                <a:latin typeface="Calibri"/>
                <a:ea typeface="Roboto"/>
                <a:cs typeface="Roboto"/>
              </a:rPr>
              <a:t> or function of the official. Select one</a:t>
            </a:r>
            <a:endParaRPr lang="en-US">
              <a:latin typeface="Calibri"/>
            </a:endParaRPr>
          </a:p>
          <a:p>
            <a:pPr marL="285750" indent="-285750">
              <a:buFont typeface="Arial"/>
              <a:buChar char="•"/>
            </a:pPr>
            <a:r>
              <a:rPr lang="en-US">
                <a:solidFill>
                  <a:srgbClr val="1B1B1B"/>
                </a:solidFill>
                <a:latin typeface="Calibri"/>
                <a:ea typeface="Roboto"/>
                <a:cs typeface="Roboto"/>
              </a:rPr>
              <a:t>Study Chair</a:t>
            </a:r>
            <a:endParaRPr lang="en-US">
              <a:latin typeface="Calibri"/>
            </a:endParaRPr>
          </a:p>
          <a:p>
            <a:pPr marL="285750" indent="-285750">
              <a:buFont typeface="Arial"/>
              <a:buChar char="•"/>
            </a:pPr>
            <a:r>
              <a:rPr lang="en-US">
                <a:solidFill>
                  <a:srgbClr val="1B1B1B"/>
                </a:solidFill>
                <a:latin typeface="Calibri"/>
                <a:ea typeface="Roboto"/>
                <a:cs typeface="Roboto"/>
              </a:rPr>
              <a:t>Study Director</a:t>
            </a:r>
            <a:endParaRPr lang="en-US">
              <a:latin typeface="Calibri"/>
            </a:endParaRPr>
          </a:p>
          <a:p>
            <a:pPr marL="285750" indent="-285750">
              <a:buFont typeface="Arial"/>
              <a:buChar char="•"/>
            </a:pPr>
            <a:r>
              <a:rPr lang="en-US">
                <a:solidFill>
                  <a:srgbClr val="1B1B1B"/>
                </a:solidFill>
                <a:latin typeface="Calibri"/>
                <a:ea typeface="Roboto"/>
                <a:cs typeface="Roboto"/>
              </a:rPr>
              <a:t>Study Principal Investigator</a:t>
            </a:r>
            <a:endParaRPr lang="en-US">
              <a:latin typeface="Calibri"/>
            </a:endParaRPr>
          </a:p>
        </p:txBody>
      </p:sp>
      <p:sp>
        <p:nvSpPr>
          <p:cNvPr id="14" name="Arrow: Right 13">
            <a:extLst>
              <a:ext uri="{FF2B5EF4-FFF2-40B4-BE49-F238E27FC236}">
                <a16:creationId xmlns:a16="http://schemas.microsoft.com/office/drawing/2014/main" id="{A0CF09C4-ED31-ACC7-23EC-E4AA42B2AC33}"/>
              </a:ext>
              <a:ext uri="{C183D7F6-B498-43B3-948B-1728B52AA6E4}">
                <adec:decorative xmlns:adec="http://schemas.microsoft.com/office/drawing/2017/decorative" val="1"/>
              </a:ext>
            </a:extLst>
          </p:cNvPr>
          <p:cNvSpPr/>
          <p:nvPr/>
        </p:nvSpPr>
        <p:spPr>
          <a:xfrm rot="10800000">
            <a:off x="5534520" y="-3329"/>
            <a:ext cx="566351" cy="442783"/>
          </a:xfrm>
          <a:prstGeom prst="rightArrow">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2">
            <a:extLst>
              <a:ext uri="{FF2B5EF4-FFF2-40B4-BE49-F238E27FC236}">
                <a16:creationId xmlns:a16="http://schemas.microsoft.com/office/drawing/2014/main" id="{68960904-1148-7150-9FB4-79351C0731AB}"/>
              </a:ext>
            </a:extLst>
          </p:cNvPr>
          <p:cNvSpPr txBox="1"/>
          <p:nvPr/>
        </p:nvSpPr>
        <p:spPr>
          <a:xfrm>
            <a:off x="10121123" y="6287813"/>
            <a:ext cx="1944753" cy="426998"/>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Contacts continues on next slide</a:t>
            </a:r>
            <a:endParaRPr lang="en-US" sz="1400" i="1">
              <a:solidFill>
                <a:schemeClr val="tx1"/>
              </a:solidFill>
              <a:ea typeface="Calibri"/>
              <a:cs typeface="Calibri"/>
            </a:endParaRPr>
          </a:p>
        </p:txBody>
      </p:sp>
      <p:sp>
        <p:nvSpPr>
          <p:cNvPr id="3" name="Arrow: Right 2">
            <a:extLst>
              <a:ext uri="{FF2B5EF4-FFF2-40B4-BE49-F238E27FC236}">
                <a16:creationId xmlns:a16="http://schemas.microsoft.com/office/drawing/2014/main" id="{3F265230-5157-7928-ADCD-64B5C98F7F0E}"/>
              </a:ext>
              <a:ext uri="{C183D7F6-B498-43B3-948B-1728B52AA6E4}">
                <adec:decorative xmlns:adec="http://schemas.microsoft.com/office/drawing/2017/decorative" val="1"/>
              </a:ext>
            </a:extLst>
          </p:cNvPr>
          <p:cNvSpPr/>
          <p:nvPr/>
        </p:nvSpPr>
        <p:spPr>
          <a:xfrm rot="10800000">
            <a:off x="8008409" y="1176204"/>
            <a:ext cx="566351" cy="442783"/>
          </a:xfrm>
          <a:prstGeom prst="rightArrow">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80520606-86F0-0A59-5403-93A26E9B8C40}"/>
              </a:ext>
              <a:ext uri="{C183D7F6-B498-43B3-948B-1728B52AA6E4}">
                <adec:decorative xmlns:adec="http://schemas.microsoft.com/office/drawing/2017/decorative" val="1"/>
              </a:ext>
            </a:extLst>
          </p:cNvPr>
          <p:cNvSpPr/>
          <p:nvPr/>
        </p:nvSpPr>
        <p:spPr>
          <a:xfrm rot="10800000">
            <a:off x="5127423" y="4255518"/>
            <a:ext cx="566351" cy="442783"/>
          </a:xfrm>
          <a:prstGeom prst="rightArrow">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61017538-E7F8-AC95-9E03-1B9605130050}"/>
              </a:ext>
              <a:ext uri="{C183D7F6-B498-43B3-948B-1728B52AA6E4}">
                <adec:decorative xmlns:adec="http://schemas.microsoft.com/office/drawing/2017/decorative" val="1"/>
              </a:ext>
            </a:extLst>
          </p:cNvPr>
          <p:cNvSpPr/>
          <p:nvPr/>
        </p:nvSpPr>
        <p:spPr>
          <a:xfrm rot="10800000">
            <a:off x="4689012" y="5424614"/>
            <a:ext cx="566351" cy="442783"/>
          </a:xfrm>
          <a:prstGeom prst="rightArrow">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083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2FC07F92-396D-EECD-88BE-DD7150F9EBCC}"/>
              </a:ext>
            </a:extLst>
          </p:cNvPr>
          <p:cNvSpPr txBox="1">
            <a:spLocks noGrp="1"/>
          </p:cNvSpPr>
          <p:nvPr>
            <p:ph type="title" idx="4294967295"/>
          </p:nvPr>
        </p:nvSpPr>
        <p:spPr>
          <a:xfrm>
            <a:off x="838200" y="365126"/>
            <a:ext cx="10896600" cy="13355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Creating a New Record (Study)</a:t>
            </a:r>
          </a:p>
        </p:txBody>
      </p:sp>
      <p:sp>
        <p:nvSpPr>
          <p:cNvPr id="19" name="Rounded Rectangular Callout 18"/>
          <p:cNvSpPr/>
          <p:nvPr/>
        </p:nvSpPr>
        <p:spPr>
          <a:xfrm rot="5400000">
            <a:off x="3209679" y="-1142502"/>
            <a:ext cx="390780" cy="6075873"/>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r>
              <a:rPr lang="en-US">
                <a:solidFill>
                  <a:schemeClr val="tx1"/>
                </a:solidFill>
              </a:rPr>
              <a:t>Th</a:t>
            </a:r>
            <a:r>
              <a:rPr lang="en-US" sz="2000">
                <a:solidFill>
                  <a:schemeClr val="tx1"/>
                </a:solidFill>
              </a:rPr>
              <a:t>e system flags records with problems to be addressed</a:t>
            </a:r>
            <a:endParaRPr lang="en-US" sz="2000" b="1">
              <a:solidFill>
                <a:schemeClr val="tx1"/>
              </a:solidFill>
            </a:endParaRPr>
          </a:p>
        </p:txBody>
      </p:sp>
      <p:sp>
        <p:nvSpPr>
          <p:cNvPr id="7" name="Rounded Rectangular Callout 6"/>
          <p:cNvSpPr/>
          <p:nvPr/>
        </p:nvSpPr>
        <p:spPr>
          <a:xfrm rot="5400000">
            <a:off x="9183527" y="-544025"/>
            <a:ext cx="653537" cy="4484784"/>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r>
              <a:rPr lang="en-US">
                <a:solidFill>
                  <a:schemeClr val="tx1"/>
                </a:solidFill>
              </a:rPr>
              <a:t>T</a:t>
            </a:r>
            <a:r>
              <a:rPr lang="en-US" sz="2000">
                <a:solidFill>
                  <a:schemeClr val="tx1"/>
                </a:solidFill>
              </a:rPr>
              <a:t>o create a new record,</a:t>
            </a:r>
            <a:endParaRPr lang="en-US" sz="2000" b="1">
              <a:solidFill>
                <a:schemeClr val="tx1"/>
              </a:solidFill>
            </a:endParaRPr>
          </a:p>
          <a:p>
            <a:r>
              <a:rPr lang="en-US" sz="2000">
                <a:solidFill>
                  <a:schemeClr val="tx1"/>
                </a:solidFill>
              </a:rPr>
              <a:t>   click the Create New Record button</a:t>
            </a:r>
            <a:endParaRPr lang="en-US" sz="2000" b="1">
              <a:solidFill>
                <a:schemeClr val="tx1"/>
              </a:solidFill>
              <a:ea typeface="Calibri"/>
              <a:cs typeface="Calibri"/>
            </a:endParaRPr>
          </a:p>
        </p:txBody>
      </p:sp>
      <p:pic>
        <p:nvPicPr>
          <p:cNvPr id="5" name="Picture 4" descr="Record List in Default View. The “Problems” column, towards the left of the screen, and “Create New Record,” to the top-right of the screen, are emphasized. ">
            <a:extLst>
              <a:ext uri="{FF2B5EF4-FFF2-40B4-BE49-F238E27FC236}">
                <a16:creationId xmlns:a16="http://schemas.microsoft.com/office/drawing/2014/main" id="{0BF1FB37-E1BB-483F-8D86-78C0165135A2}"/>
              </a:ext>
            </a:extLst>
          </p:cNvPr>
          <p:cNvPicPr>
            <a:picLocks noChangeAspect="1"/>
          </p:cNvPicPr>
          <p:nvPr/>
        </p:nvPicPr>
        <p:blipFill rotWithShape="1">
          <a:blip r:embed="rId3"/>
          <a:srcRect b="35555"/>
          <a:stretch/>
        </p:blipFill>
        <p:spPr>
          <a:xfrm>
            <a:off x="432820" y="2131395"/>
            <a:ext cx="11326360" cy="4419601"/>
          </a:xfrm>
          <a:prstGeom prst="rect">
            <a:avLst/>
          </a:prstGeom>
        </p:spPr>
      </p:pic>
      <p:cxnSp>
        <p:nvCxnSpPr>
          <p:cNvPr id="17" name="Straight Arrow Connector 16">
            <a:extLst>
              <a:ext uri="{C183D7F6-B498-43B3-948B-1728B52AA6E4}">
                <adec:decorative xmlns:adec="http://schemas.microsoft.com/office/drawing/2017/decorative" val="1"/>
              </a:ext>
            </a:extLst>
          </p:cNvPr>
          <p:cNvCxnSpPr/>
          <p:nvPr/>
        </p:nvCxnSpPr>
        <p:spPr bwMode="auto">
          <a:xfrm>
            <a:off x="2888455" y="2103964"/>
            <a:ext cx="342899" cy="2705099"/>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Rectangle 17">
            <a:extLst>
              <a:ext uri="{C183D7F6-B498-43B3-948B-1728B52AA6E4}">
                <adec:decorative xmlns:adec="http://schemas.microsoft.com/office/drawing/2017/decorative" val="1"/>
              </a:ext>
            </a:extLst>
          </p:cNvPr>
          <p:cNvSpPr/>
          <p:nvPr/>
        </p:nvSpPr>
        <p:spPr>
          <a:xfrm>
            <a:off x="10515600" y="3704976"/>
            <a:ext cx="1069084" cy="4311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C183D7F6-B498-43B3-948B-1728B52AA6E4}">
                <adec:decorative xmlns:adec="http://schemas.microsoft.com/office/drawing/2017/decorative" val="1"/>
              </a:ext>
            </a:extLst>
          </p:cNvPr>
          <p:cNvCxnSpPr/>
          <p:nvPr/>
        </p:nvCxnSpPr>
        <p:spPr bwMode="auto">
          <a:xfrm>
            <a:off x="10341104" y="2103964"/>
            <a:ext cx="555496" cy="1624581"/>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Rectangle 14">
            <a:extLst>
              <a:ext uri="{C183D7F6-B498-43B3-948B-1728B52AA6E4}">
                <adec:decorative xmlns:adec="http://schemas.microsoft.com/office/drawing/2017/decorative" val="1"/>
              </a:ext>
            </a:extLst>
          </p:cNvPr>
          <p:cNvSpPr/>
          <p:nvPr/>
        </p:nvSpPr>
        <p:spPr>
          <a:xfrm>
            <a:off x="2857975" y="4836493"/>
            <a:ext cx="6858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862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F02AFD-CF23-D683-1069-146FB6194F9F}"/>
              </a:ext>
            </a:extLst>
          </p:cNvPr>
          <p:cNvSpPr>
            <a:spLocks noGrp="1"/>
          </p:cNvSpPr>
          <p:nvPr>
            <p:ph type="title"/>
          </p:nvPr>
        </p:nvSpPr>
        <p:spPr>
          <a:xfrm>
            <a:off x="89500" y="-283393"/>
            <a:ext cx="3349920" cy="1374723"/>
          </a:xfrm>
        </p:spPr>
        <p:txBody>
          <a:bodyPr vert="horz" lIns="91440" tIns="45720" rIns="91440" bIns="45720" rtlCol="0" anchor="ctr">
            <a:normAutofit fontScale="90000"/>
          </a:bodyPr>
          <a:lstStyle/>
          <a:p>
            <a:br>
              <a:rPr lang="en-US" sz="4400" b="1">
                <a:ea typeface="Calibri Light"/>
                <a:cs typeface="Calibri Light"/>
              </a:rPr>
            </a:br>
            <a:br>
              <a:rPr lang="en-US" sz="4400" b="1">
                <a:ea typeface="Calibri Light"/>
                <a:cs typeface="Calibri Light"/>
              </a:rPr>
            </a:br>
            <a:r>
              <a:rPr lang="en-US" sz="4400" b="1">
                <a:ea typeface="Calibri Light"/>
                <a:cs typeface="Calibri Light"/>
              </a:rPr>
              <a:t>Locations:</a:t>
            </a:r>
            <a:br>
              <a:rPr lang="en-US" sz="4400" b="1">
                <a:ea typeface="Calibri Light"/>
                <a:cs typeface="Calibri Light"/>
              </a:rPr>
            </a:br>
            <a:br>
              <a:rPr lang="en-US" sz="4400" b="1">
                <a:ea typeface="Calibri Light"/>
                <a:cs typeface="Calibri Light"/>
              </a:rPr>
            </a:br>
            <a:endParaRPr lang="en-US" sz="4400" b="1">
              <a:ea typeface="Calibri Light"/>
              <a:cs typeface="Calibri Light"/>
            </a:endParaRPr>
          </a:p>
        </p:txBody>
      </p:sp>
      <p:pic>
        <p:nvPicPr>
          <p:cNvPr id="11" name="Picture 10" descr="Screenshot of ClinicalTrials.gov &quot;Add Location&quot; button">
            <a:extLst>
              <a:ext uri="{FF2B5EF4-FFF2-40B4-BE49-F238E27FC236}">
                <a16:creationId xmlns:a16="http://schemas.microsoft.com/office/drawing/2014/main" id="{8F339A96-5EFE-5E7B-FDA5-F0272DDA407F}"/>
              </a:ext>
            </a:extLst>
          </p:cNvPr>
          <p:cNvPicPr>
            <a:picLocks noChangeAspect="1"/>
          </p:cNvPicPr>
          <p:nvPr/>
        </p:nvPicPr>
        <p:blipFill>
          <a:blip r:embed="rId3"/>
          <a:stretch>
            <a:fillRect/>
          </a:stretch>
        </p:blipFill>
        <p:spPr>
          <a:xfrm>
            <a:off x="3434792" y="40803"/>
            <a:ext cx="1285875" cy="371475"/>
          </a:xfrm>
          <a:prstGeom prst="rect">
            <a:avLst/>
          </a:prstGeom>
        </p:spPr>
      </p:pic>
      <p:pic>
        <p:nvPicPr>
          <p:cNvPr id="2" name="Picture 1" descr="A screenshot of the Country field in a ClinicalTrials.gov record.">
            <a:extLst>
              <a:ext uri="{FF2B5EF4-FFF2-40B4-BE49-F238E27FC236}">
                <a16:creationId xmlns:a16="http://schemas.microsoft.com/office/drawing/2014/main" id="{D3433628-8075-EFA6-F242-AE8D408EBB32}"/>
              </a:ext>
            </a:extLst>
          </p:cNvPr>
          <p:cNvPicPr>
            <a:picLocks noChangeAspect="1"/>
          </p:cNvPicPr>
          <p:nvPr/>
        </p:nvPicPr>
        <p:blipFill>
          <a:blip r:embed="rId4"/>
          <a:stretch>
            <a:fillRect/>
          </a:stretch>
        </p:blipFill>
        <p:spPr>
          <a:xfrm>
            <a:off x="3730582" y="410218"/>
            <a:ext cx="4772025" cy="847725"/>
          </a:xfrm>
          <a:prstGeom prst="rect">
            <a:avLst/>
          </a:prstGeom>
        </p:spPr>
      </p:pic>
      <p:sp>
        <p:nvSpPr>
          <p:cNvPr id="10" name="Rounded Rectangle 4">
            <a:extLst>
              <a:ext uri="{FF2B5EF4-FFF2-40B4-BE49-F238E27FC236}">
                <a16:creationId xmlns:a16="http://schemas.microsoft.com/office/drawing/2014/main" id="{3D3C28C0-9900-053E-115C-CFC587712B65}"/>
              </a:ext>
            </a:extLst>
          </p:cNvPr>
          <p:cNvSpPr/>
          <p:nvPr/>
        </p:nvSpPr>
        <p:spPr>
          <a:xfrm>
            <a:off x="8762999" y="83728"/>
            <a:ext cx="3307267" cy="1014297"/>
          </a:xfrm>
          <a:prstGeom prst="roundRect">
            <a:avLst/>
          </a:prstGeom>
          <a:solidFill>
            <a:srgbClr val="FFFFCC"/>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a:solidFill>
                  <a:schemeClr val="tx1"/>
                </a:solidFill>
              </a:rPr>
              <a:t>All sites</a:t>
            </a:r>
            <a:r>
              <a:rPr lang="en-US">
                <a:solidFill>
                  <a:schemeClr val="tx1"/>
                </a:solidFill>
              </a:rPr>
              <a:t> should be added for multi-site studies, only after the IRB has approved that location</a:t>
            </a:r>
          </a:p>
        </p:txBody>
      </p:sp>
      <p:sp>
        <p:nvSpPr>
          <p:cNvPr id="7" name="Rounded Rectangle 4">
            <a:extLst>
              <a:ext uri="{FF2B5EF4-FFF2-40B4-BE49-F238E27FC236}">
                <a16:creationId xmlns:a16="http://schemas.microsoft.com/office/drawing/2014/main" id="{52CC9483-367F-6129-B852-5C6453F02331}"/>
              </a:ext>
            </a:extLst>
          </p:cNvPr>
          <p:cNvSpPr/>
          <p:nvPr/>
        </p:nvSpPr>
        <p:spPr>
          <a:xfrm>
            <a:off x="8762999" y="1169316"/>
            <a:ext cx="3307267" cy="857722"/>
          </a:xfrm>
          <a:prstGeom prst="roundRect">
            <a:avLst/>
          </a:prstGeom>
          <a:solidFill>
            <a:srgbClr val="FFFFCC"/>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a:solidFill>
                  <a:schemeClr val="tx1"/>
                </a:solidFill>
              </a:rPr>
              <a:t>State</a:t>
            </a:r>
            <a:r>
              <a:rPr lang="en-US">
                <a:solidFill>
                  <a:schemeClr val="tx1"/>
                </a:solidFill>
              </a:rPr>
              <a:t> and </a:t>
            </a:r>
            <a:r>
              <a:rPr lang="en-US" b="1">
                <a:solidFill>
                  <a:schemeClr val="tx1"/>
                </a:solidFill>
              </a:rPr>
              <a:t>ZIP code</a:t>
            </a:r>
            <a:r>
              <a:rPr lang="en-US">
                <a:solidFill>
                  <a:schemeClr val="tx1"/>
                </a:solidFill>
              </a:rPr>
              <a:t> are </a:t>
            </a:r>
            <a:r>
              <a:rPr lang="en-US" b="1">
                <a:solidFill>
                  <a:schemeClr val="tx1"/>
                </a:solidFill>
              </a:rPr>
              <a:t>required </a:t>
            </a:r>
            <a:r>
              <a:rPr lang="en-US">
                <a:solidFill>
                  <a:schemeClr val="tx1"/>
                </a:solidFill>
              </a:rPr>
              <a:t>for U.S. locations, including U.S. territories. </a:t>
            </a:r>
          </a:p>
        </p:txBody>
      </p:sp>
      <p:pic>
        <p:nvPicPr>
          <p:cNvPr id="3" name="Picture 2" descr="Screenshot of the Facility field of a ClinicalTrials.gov record.">
            <a:extLst>
              <a:ext uri="{FF2B5EF4-FFF2-40B4-BE49-F238E27FC236}">
                <a16:creationId xmlns:a16="http://schemas.microsoft.com/office/drawing/2014/main" id="{4EE61CB6-3D95-916D-FDDB-CA4E6510E40C}"/>
              </a:ext>
            </a:extLst>
          </p:cNvPr>
          <p:cNvPicPr>
            <a:picLocks noChangeAspect="1"/>
          </p:cNvPicPr>
          <p:nvPr/>
        </p:nvPicPr>
        <p:blipFill>
          <a:blip r:embed="rId5"/>
          <a:stretch>
            <a:fillRect/>
          </a:stretch>
        </p:blipFill>
        <p:spPr>
          <a:xfrm>
            <a:off x="3710759" y="2240305"/>
            <a:ext cx="4791075" cy="3571875"/>
          </a:xfrm>
          <a:prstGeom prst="rect">
            <a:avLst/>
          </a:prstGeom>
        </p:spPr>
      </p:pic>
      <p:sp>
        <p:nvSpPr>
          <p:cNvPr id="6" name="Rounded Rectangle 7">
            <a:extLst>
              <a:ext uri="{FF2B5EF4-FFF2-40B4-BE49-F238E27FC236}">
                <a16:creationId xmlns:a16="http://schemas.microsoft.com/office/drawing/2014/main" id="{4C9B6ED9-A14F-8B09-1482-E4031EA52E20}"/>
              </a:ext>
            </a:extLst>
          </p:cNvPr>
          <p:cNvSpPr/>
          <p:nvPr/>
        </p:nvSpPr>
        <p:spPr>
          <a:xfrm>
            <a:off x="168911" y="842067"/>
            <a:ext cx="3141448" cy="1184971"/>
          </a:xfrm>
          <a:prstGeom prst="roundRect">
            <a:avLst/>
          </a:prstGeom>
          <a:solidFill>
            <a:srgbClr val="FFFFCC"/>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b="1" dirty="0">
              <a:solidFill>
                <a:schemeClr val="tx1"/>
              </a:solidFill>
            </a:endParaRPr>
          </a:p>
          <a:p>
            <a:r>
              <a:rPr lang="en-US" b="1" dirty="0">
                <a:solidFill>
                  <a:schemeClr val="tx1"/>
                </a:solidFill>
              </a:rPr>
              <a:t>Facility Information is required:</a:t>
            </a:r>
            <a:endParaRPr lang="en-US" b="1" dirty="0">
              <a:solidFill>
                <a:schemeClr val="tx1"/>
              </a:solidFill>
              <a:ea typeface="Calibri"/>
              <a:cs typeface="Calibri"/>
            </a:endParaRPr>
          </a:p>
          <a:p>
            <a:r>
              <a:rPr lang="en-US" dirty="0">
                <a:solidFill>
                  <a:schemeClr val="tx1"/>
                </a:solidFill>
              </a:rPr>
              <a:t>Provide complete location information for the facility. </a:t>
            </a:r>
            <a:endParaRPr lang="en-US" dirty="0">
              <a:solidFill>
                <a:schemeClr val="tx1"/>
              </a:solidFill>
              <a:ea typeface="Calibri"/>
              <a:cs typeface="Calibri"/>
            </a:endParaRPr>
          </a:p>
          <a:p>
            <a:endParaRPr lang="en-US" dirty="0">
              <a:solidFill>
                <a:schemeClr val="tx1"/>
              </a:solidFill>
              <a:cs typeface="Calibri"/>
            </a:endParaRPr>
          </a:p>
        </p:txBody>
      </p:sp>
      <p:sp>
        <p:nvSpPr>
          <p:cNvPr id="14" name="Rounded Rectangle 1">
            <a:extLst>
              <a:ext uri="{FF2B5EF4-FFF2-40B4-BE49-F238E27FC236}">
                <a16:creationId xmlns:a16="http://schemas.microsoft.com/office/drawing/2014/main" id="{AF9F7F17-32E0-500F-A639-B0EE49310986}"/>
              </a:ext>
            </a:extLst>
          </p:cNvPr>
          <p:cNvSpPr/>
          <p:nvPr/>
        </p:nvSpPr>
        <p:spPr>
          <a:xfrm>
            <a:off x="7775476" y="4756403"/>
            <a:ext cx="4287185" cy="1203541"/>
          </a:xfrm>
          <a:prstGeom prst="roundRect">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a:solidFill>
                  <a:schemeClr val="tx1"/>
                </a:solidFill>
              </a:rPr>
              <a:t>Site recruitment status</a:t>
            </a:r>
            <a:r>
              <a:rPr lang="en-US">
                <a:solidFill>
                  <a:schemeClr val="tx1"/>
                </a:solidFill>
              </a:rPr>
              <a:t> must be consistent with </a:t>
            </a:r>
            <a:r>
              <a:rPr lang="en-US" b="1">
                <a:solidFill>
                  <a:schemeClr val="tx1"/>
                </a:solidFill>
              </a:rPr>
              <a:t>overall recruitment status</a:t>
            </a:r>
            <a:r>
              <a:rPr lang="en-US">
                <a:solidFill>
                  <a:schemeClr val="tx1"/>
                </a:solidFill>
              </a:rPr>
              <a:t>; </a:t>
            </a:r>
          </a:p>
          <a:p>
            <a:r>
              <a:rPr lang="en-US">
                <a:solidFill>
                  <a:schemeClr val="tx1"/>
                </a:solidFill>
              </a:rPr>
              <a:t>if overall recruitment is not recruiting, no site can be recruiting</a:t>
            </a:r>
          </a:p>
        </p:txBody>
      </p:sp>
      <p:sp>
        <p:nvSpPr>
          <p:cNvPr id="18" name="Rectangle 17">
            <a:extLst>
              <a:ext uri="{FF2B5EF4-FFF2-40B4-BE49-F238E27FC236}">
                <a16:creationId xmlns:a16="http://schemas.microsoft.com/office/drawing/2014/main" id="{31DB6343-61FD-14DB-020E-C3B93F93ADCB}"/>
              </a:ext>
            </a:extLst>
          </p:cNvPr>
          <p:cNvSpPr/>
          <p:nvPr/>
        </p:nvSpPr>
        <p:spPr>
          <a:xfrm>
            <a:off x="3712151" y="4920951"/>
            <a:ext cx="2524125" cy="438664"/>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On"</a:t>
            </a:r>
            <a:endParaRPr lang="en-US"/>
          </a:p>
        </p:txBody>
      </p:sp>
      <p:sp>
        <p:nvSpPr>
          <p:cNvPr id="9" name="TextBox 12">
            <a:extLst>
              <a:ext uri="{FF2B5EF4-FFF2-40B4-BE49-F238E27FC236}">
                <a16:creationId xmlns:a16="http://schemas.microsoft.com/office/drawing/2014/main" id="{1C05B867-305D-D705-1177-F465906A01ED}"/>
              </a:ext>
            </a:extLst>
          </p:cNvPr>
          <p:cNvSpPr txBox="1"/>
          <p:nvPr/>
        </p:nvSpPr>
        <p:spPr>
          <a:xfrm>
            <a:off x="10094847" y="6287813"/>
            <a:ext cx="1971029" cy="400724"/>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Locations continues on next slide</a:t>
            </a:r>
            <a:endParaRPr lang="en-US" sz="1400" i="1">
              <a:solidFill>
                <a:schemeClr val="tx1"/>
              </a:solidFill>
              <a:ea typeface="Calibri"/>
              <a:cs typeface="Calibri"/>
            </a:endParaRPr>
          </a:p>
        </p:txBody>
      </p:sp>
      <p:sp>
        <p:nvSpPr>
          <p:cNvPr id="4" name="Arrow: Left 3">
            <a:extLst>
              <a:ext uri="{FF2B5EF4-FFF2-40B4-BE49-F238E27FC236}">
                <a16:creationId xmlns:a16="http://schemas.microsoft.com/office/drawing/2014/main" id="{6736C37A-9FF1-3B55-8AE6-804238574CA7}"/>
              </a:ext>
              <a:ext uri="{C183D7F6-B498-43B3-948B-1728B52AA6E4}">
                <adec:decorative xmlns:adec="http://schemas.microsoft.com/office/drawing/2017/decorative" val="1"/>
              </a:ext>
            </a:extLst>
          </p:cNvPr>
          <p:cNvSpPr/>
          <p:nvPr/>
        </p:nvSpPr>
        <p:spPr>
          <a:xfrm>
            <a:off x="8006219" y="469725"/>
            <a:ext cx="657616" cy="563671"/>
          </a:xfrm>
          <a:prstGeom prst="leftArrow">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E540452C-5E07-0837-C27D-ABECFB6EB533}"/>
              </a:ext>
              <a:ext uri="{C183D7F6-B498-43B3-948B-1728B52AA6E4}">
                <adec:decorative xmlns:adec="http://schemas.microsoft.com/office/drawing/2017/decorative" val="1"/>
              </a:ext>
            </a:extLst>
          </p:cNvPr>
          <p:cNvSpPr/>
          <p:nvPr/>
        </p:nvSpPr>
        <p:spPr>
          <a:xfrm>
            <a:off x="6503095" y="4853834"/>
            <a:ext cx="970766" cy="594986"/>
          </a:xfrm>
          <a:prstGeom prst="leftArrow">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266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96EE032-3FAF-C2CC-D99C-7C0C73428A7C}"/>
              </a:ext>
            </a:extLst>
          </p:cNvPr>
          <p:cNvSpPr>
            <a:spLocks noGrp="1"/>
          </p:cNvSpPr>
          <p:nvPr>
            <p:ph type="title"/>
          </p:nvPr>
        </p:nvSpPr>
        <p:spPr>
          <a:xfrm>
            <a:off x="84955" y="84811"/>
            <a:ext cx="3349920" cy="1374723"/>
          </a:xfrm>
        </p:spPr>
        <p:txBody>
          <a:bodyPr vert="horz" lIns="91440" tIns="45720" rIns="91440" bIns="45720" rtlCol="0" anchor="ctr">
            <a:normAutofit fontScale="90000"/>
          </a:bodyPr>
          <a:lstStyle/>
          <a:p>
            <a:r>
              <a:rPr lang="en-US" sz="4400" b="1">
                <a:ea typeface="Calibri Light"/>
                <a:cs typeface="Calibri Light"/>
              </a:rPr>
              <a:t>Locations:</a:t>
            </a:r>
            <a:br>
              <a:rPr lang="en-US" sz="4400" b="1">
                <a:ea typeface="Calibri Light"/>
                <a:cs typeface="Calibri Light"/>
              </a:rPr>
            </a:br>
            <a:r>
              <a:rPr lang="en-US" sz="4400" b="1">
                <a:ea typeface="Calibri Light"/>
                <a:cs typeface="Calibri Light"/>
              </a:rPr>
              <a:t>Facility Contact </a:t>
            </a:r>
          </a:p>
        </p:txBody>
      </p:sp>
      <p:pic>
        <p:nvPicPr>
          <p:cNvPr id="2" name="Picture 1" descr="Screenshot of Facility Contact section under Contacts and Locations module of Protocol summary page. Read text in yellow box for definition and fill the data elements accordingly">
            <a:extLst>
              <a:ext uri="{FF2B5EF4-FFF2-40B4-BE49-F238E27FC236}">
                <a16:creationId xmlns:a16="http://schemas.microsoft.com/office/drawing/2014/main" id="{ADA1F338-4831-EE2D-6A9B-9B2DCC42EF20}"/>
              </a:ext>
            </a:extLst>
          </p:cNvPr>
          <p:cNvPicPr>
            <a:picLocks noChangeAspect="1"/>
          </p:cNvPicPr>
          <p:nvPr/>
        </p:nvPicPr>
        <p:blipFill>
          <a:blip r:embed="rId3"/>
          <a:stretch>
            <a:fillRect/>
          </a:stretch>
        </p:blipFill>
        <p:spPr>
          <a:xfrm>
            <a:off x="3926978" y="0"/>
            <a:ext cx="4338044" cy="6858000"/>
          </a:xfrm>
          <a:prstGeom prst="rect">
            <a:avLst/>
          </a:prstGeom>
        </p:spPr>
      </p:pic>
      <p:sp>
        <p:nvSpPr>
          <p:cNvPr id="4" name="Rounded Rectangle 7">
            <a:extLst>
              <a:ext uri="{FF2B5EF4-FFF2-40B4-BE49-F238E27FC236}">
                <a16:creationId xmlns:a16="http://schemas.microsoft.com/office/drawing/2014/main" id="{F83EA01B-A5B9-AE9A-8688-514D36C54C9B}"/>
              </a:ext>
            </a:extLst>
          </p:cNvPr>
          <p:cNvSpPr/>
          <p:nvPr/>
        </p:nvSpPr>
        <p:spPr>
          <a:xfrm>
            <a:off x="7087994" y="4177"/>
            <a:ext cx="4976154" cy="3419039"/>
          </a:xfrm>
          <a:prstGeom prst="roundRect">
            <a:avLst/>
          </a:prstGeom>
          <a:solidFill>
            <a:srgbClr val="FFFFCC"/>
          </a:solidFill>
          <a:ln w="28575">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chemeClr val="tx1"/>
                </a:solidFill>
              </a:rPr>
              <a:t>Facility Information:</a:t>
            </a:r>
            <a:endParaRPr lang="en-US" b="1" dirty="0">
              <a:solidFill>
                <a:schemeClr val="tx1"/>
              </a:solidFill>
              <a:cs typeface="Calibri"/>
            </a:endParaRPr>
          </a:p>
          <a:p>
            <a:r>
              <a:rPr lang="en-US" dirty="0">
                <a:solidFill>
                  <a:schemeClr val="tx1"/>
                </a:solidFill>
              </a:rPr>
              <a:t>Provide </a:t>
            </a:r>
            <a:r>
              <a:rPr lang="en-US" b="1" i="1" dirty="0">
                <a:solidFill>
                  <a:schemeClr val="tx1"/>
                </a:solidFill>
              </a:rPr>
              <a:t>contact</a:t>
            </a:r>
            <a:r>
              <a:rPr lang="en-US" dirty="0">
                <a:solidFill>
                  <a:schemeClr val="tx1"/>
                </a:solidFill>
              </a:rPr>
              <a:t> information for someone     </a:t>
            </a:r>
            <a:r>
              <a:rPr lang="en-US" b="1" i="1" dirty="0">
                <a:solidFill>
                  <a:schemeClr val="tx1"/>
                </a:solidFill>
              </a:rPr>
              <a:t>who can answer questions</a:t>
            </a:r>
            <a:r>
              <a:rPr lang="en-US" i="1" dirty="0">
                <a:solidFill>
                  <a:schemeClr val="tx1"/>
                </a:solidFill>
              </a:rPr>
              <a:t> </a:t>
            </a:r>
            <a:r>
              <a:rPr lang="en-US" dirty="0">
                <a:solidFill>
                  <a:schemeClr val="tx1"/>
                </a:solidFill>
              </a:rPr>
              <a:t>about enrolling at this study location. Include:</a:t>
            </a:r>
            <a:endParaRPr lang="en-US" dirty="0">
              <a:solidFill>
                <a:schemeClr val="tx1"/>
              </a:solidFill>
              <a:ea typeface="Calibri"/>
              <a:cs typeface="Calibri"/>
            </a:endParaRPr>
          </a:p>
          <a:p>
            <a:pPr marL="285750" indent="-285750">
              <a:buFont typeface="Arial"/>
              <a:buChar char="•"/>
            </a:pPr>
            <a:r>
              <a:rPr lang="en-US" dirty="0">
                <a:solidFill>
                  <a:schemeClr val="tx1"/>
                </a:solidFill>
              </a:rPr>
              <a:t>Full name or official title</a:t>
            </a:r>
            <a:endParaRPr lang="en-US" dirty="0">
              <a:solidFill>
                <a:schemeClr val="tx1"/>
              </a:solidFill>
              <a:ea typeface="Calibri"/>
              <a:cs typeface="Calibri"/>
            </a:endParaRPr>
          </a:p>
          <a:p>
            <a:pPr marL="285750" indent="-285750">
              <a:buFont typeface="Arial"/>
              <a:buChar char="•"/>
            </a:pPr>
            <a:r>
              <a:rPr lang="en-US" dirty="0">
                <a:solidFill>
                  <a:schemeClr val="tx1"/>
                </a:solidFill>
              </a:rPr>
              <a:t>Phone number</a:t>
            </a:r>
            <a:endParaRPr lang="en-US" dirty="0">
              <a:solidFill>
                <a:schemeClr val="tx1"/>
              </a:solidFill>
              <a:ea typeface="Calibri"/>
              <a:cs typeface="Calibri"/>
            </a:endParaRPr>
          </a:p>
          <a:p>
            <a:pPr marL="285750" indent="-285750">
              <a:buFont typeface="Arial"/>
              <a:buChar char="•"/>
            </a:pPr>
            <a:r>
              <a:rPr lang="en-US" dirty="0">
                <a:solidFill>
                  <a:schemeClr val="tx1"/>
                </a:solidFill>
              </a:rPr>
              <a:t>Email address</a:t>
            </a:r>
            <a:endParaRPr lang="en-US" dirty="0">
              <a:solidFill>
                <a:schemeClr val="tx1"/>
              </a:solidFill>
              <a:cs typeface="Calibri"/>
            </a:endParaRPr>
          </a:p>
          <a:p>
            <a:br>
              <a:rPr lang="en-US" dirty="0"/>
            </a:br>
            <a:r>
              <a:rPr lang="en-US" dirty="0">
                <a:solidFill>
                  <a:schemeClr val="tx1"/>
                </a:solidFill>
              </a:rPr>
              <a:t>A </a:t>
            </a:r>
            <a:r>
              <a:rPr lang="en-US" b="1" i="1" dirty="0">
                <a:solidFill>
                  <a:schemeClr val="tx1"/>
                </a:solidFill>
              </a:rPr>
              <a:t>facility contact </a:t>
            </a:r>
            <a:r>
              <a:rPr lang="en-US" dirty="0">
                <a:solidFill>
                  <a:schemeClr val="tx1"/>
                </a:solidFill>
              </a:rPr>
              <a:t>must be entered for            </a:t>
            </a:r>
            <a:r>
              <a:rPr lang="en-US" b="1" i="1" dirty="0">
                <a:solidFill>
                  <a:schemeClr val="tx1"/>
                </a:solidFill>
              </a:rPr>
              <a:t>each location</a:t>
            </a:r>
            <a:r>
              <a:rPr lang="en-US" dirty="0">
                <a:solidFill>
                  <a:schemeClr val="tx1"/>
                </a:solidFill>
              </a:rPr>
              <a:t> if there is no central contact for the study.</a:t>
            </a:r>
            <a:endParaRPr lang="en-US" dirty="0">
              <a:solidFill>
                <a:schemeClr val="tx1"/>
              </a:solidFill>
              <a:cs typeface="Calibri"/>
            </a:endParaRPr>
          </a:p>
        </p:txBody>
      </p:sp>
      <p:sp>
        <p:nvSpPr>
          <p:cNvPr id="8" name="TextBox 12">
            <a:extLst>
              <a:ext uri="{FF2B5EF4-FFF2-40B4-BE49-F238E27FC236}">
                <a16:creationId xmlns:a16="http://schemas.microsoft.com/office/drawing/2014/main" id="{46FEA126-F7F1-83F5-7F71-E58B8019B28F}"/>
              </a:ext>
            </a:extLst>
          </p:cNvPr>
          <p:cNvSpPr txBox="1"/>
          <p:nvPr/>
        </p:nvSpPr>
        <p:spPr>
          <a:xfrm>
            <a:off x="10121123" y="6287813"/>
            <a:ext cx="1944753" cy="426998"/>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Contacts continues on next slide</a:t>
            </a:r>
            <a:endParaRPr lang="en-US" sz="1400" i="1">
              <a:solidFill>
                <a:schemeClr val="tx1"/>
              </a:solidFill>
              <a:ea typeface="Calibri"/>
              <a:cs typeface="Calibri"/>
            </a:endParaRPr>
          </a:p>
        </p:txBody>
      </p:sp>
      <p:sp>
        <p:nvSpPr>
          <p:cNvPr id="3" name="Arrow: Left 2">
            <a:extLst>
              <a:ext uri="{FF2B5EF4-FFF2-40B4-BE49-F238E27FC236}">
                <a16:creationId xmlns:a16="http://schemas.microsoft.com/office/drawing/2014/main" id="{63BE27BA-E58E-521D-FF9F-B1DFE0CBD039}"/>
              </a:ext>
              <a:ext uri="{C183D7F6-B498-43B3-948B-1728B52AA6E4}">
                <adec:decorative xmlns:adec="http://schemas.microsoft.com/office/drawing/2017/decorative" val="1"/>
              </a:ext>
            </a:extLst>
          </p:cNvPr>
          <p:cNvSpPr/>
          <p:nvPr/>
        </p:nvSpPr>
        <p:spPr>
          <a:xfrm>
            <a:off x="5960301" y="0"/>
            <a:ext cx="855945" cy="65761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72066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DB7D4B-6BD2-9E7A-B43B-991B62AC0508}"/>
              </a:ext>
            </a:extLst>
          </p:cNvPr>
          <p:cNvSpPr>
            <a:spLocks noGrp="1"/>
          </p:cNvSpPr>
          <p:nvPr>
            <p:ph type="title"/>
          </p:nvPr>
        </p:nvSpPr>
        <p:spPr>
          <a:xfrm>
            <a:off x="-4445" y="-1557"/>
            <a:ext cx="5040933" cy="1374723"/>
          </a:xfrm>
        </p:spPr>
        <p:txBody>
          <a:bodyPr vert="horz" lIns="91440" tIns="45720" rIns="91440" bIns="45720" rtlCol="0" anchor="ctr">
            <a:normAutofit fontScale="90000"/>
          </a:bodyPr>
          <a:lstStyle/>
          <a:p>
            <a:r>
              <a:rPr lang="en-US" sz="4400" b="1">
                <a:ea typeface="Calibri Light"/>
                <a:cs typeface="Calibri Light"/>
              </a:rPr>
              <a:t>Locations:</a:t>
            </a:r>
            <a:br>
              <a:rPr lang="en-US" sz="4400" b="1">
                <a:ea typeface="Calibri Light"/>
                <a:cs typeface="Calibri Light"/>
              </a:rPr>
            </a:br>
            <a:r>
              <a:rPr lang="en-US" sz="4400" b="1">
                <a:ea typeface="Calibri Light"/>
                <a:cs typeface="Calibri Light"/>
              </a:rPr>
              <a:t>Facility Contact Backup</a:t>
            </a:r>
          </a:p>
        </p:txBody>
      </p:sp>
      <p:pic>
        <p:nvPicPr>
          <p:cNvPr id="2" name="Picture 1" descr="Screenshot of Facility Contact Backup section under Contacts and Locations module of Protocol summary page. Read text in yellow box for definition and fill the data elements accordingly.&#10;">
            <a:extLst>
              <a:ext uri="{FF2B5EF4-FFF2-40B4-BE49-F238E27FC236}">
                <a16:creationId xmlns:a16="http://schemas.microsoft.com/office/drawing/2014/main" id="{AE76AE53-4252-51AD-0BBE-0FDC2E143676}"/>
              </a:ext>
            </a:extLst>
          </p:cNvPr>
          <p:cNvPicPr>
            <a:picLocks noChangeAspect="1"/>
          </p:cNvPicPr>
          <p:nvPr/>
        </p:nvPicPr>
        <p:blipFill>
          <a:blip r:embed="rId3"/>
          <a:stretch>
            <a:fillRect/>
          </a:stretch>
        </p:blipFill>
        <p:spPr>
          <a:xfrm>
            <a:off x="5039112" y="0"/>
            <a:ext cx="4309533" cy="6858000"/>
          </a:xfrm>
          <a:prstGeom prst="rect">
            <a:avLst/>
          </a:prstGeom>
        </p:spPr>
      </p:pic>
      <p:sp>
        <p:nvSpPr>
          <p:cNvPr id="4" name="Rounded Rectangle 7">
            <a:extLst>
              <a:ext uri="{FF2B5EF4-FFF2-40B4-BE49-F238E27FC236}">
                <a16:creationId xmlns:a16="http://schemas.microsoft.com/office/drawing/2014/main" id="{26DC3152-87D8-9804-F2E4-F3DE9654C442}"/>
              </a:ext>
            </a:extLst>
          </p:cNvPr>
          <p:cNvSpPr/>
          <p:nvPr/>
        </p:nvSpPr>
        <p:spPr>
          <a:xfrm>
            <a:off x="7023112" y="243129"/>
            <a:ext cx="5059660" cy="1231498"/>
          </a:xfrm>
          <a:prstGeom prst="roundRect">
            <a:avLst/>
          </a:prstGeom>
          <a:solidFill>
            <a:srgbClr val="FFFFCC"/>
          </a:solidFill>
          <a:ln w="28575">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a:solidFill>
                  <a:schemeClr val="tx1"/>
                </a:solidFill>
                <a:latin typeface="Calibri"/>
                <a:ea typeface="Roboto"/>
                <a:cs typeface="Roboto"/>
              </a:rPr>
              <a:t>Facility Contact Backup:</a:t>
            </a:r>
            <a:endParaRPr lang="en-US" b="1">
              <a:solidFill>
                <a:schemeClr val="tx1"/>
              </a:solidFill>
              <a:latin typeface="Calibri"/>
              <a:cs typeface="Calibri"/>
            </a:endParaRPr>
          </a:p>
          <a:p>
            <a:r>
              <a:rPr lang="en-US">
                <a:solidFill>
                  <a:schemeClr val="tx1"/>
                </a:solidFill>
                <a:latin typeface="Calibri"/>
                <a:ea typeface="Roboto"/>
                <a:cs typeface="Roboto"/>
              </a:rPr>
              <a:t>Provide contact information for someone </a:t>
            </a:r>
            <a:r>
              <a:rPr lang="en-US" b="1">
                <a:solidFill>
                  <a:schemeClr val="tx1"/>
                </a:solidFill>
                <a:latin typeface="Calibri"/>
                <a:ea typeface="Roboto"/>
                <a:cs typeface="Roboto"/>
              </a:rPr>
              <a:t>who can answer questions </a:t>
            </a:r>
            <a:r>
              <a:rPr lang="en-US">
                <a:solidFill>
                  <a:schemeClr val="tx1"/>
                </a:solidFill>
                <a:latin typeface="Calibri"/>
                <a:ea typeface="Roboto"/>
                <a:cs typeface="Roboto"/>
              </a:rPr>
              <a:t>about enrolling in the study if the facility contact is not available.</a:t>
            </a:r>
            <a:endParaRPr lang="en-US">
              <a:solidFill>
                <a:schemeClr val="tx1"/>
              </a:solidFill>
              <a:cs typeface="Calibri"/>
            </a:endParaRPr>
          </a:p>
        </p:txBody>
      </p:sp>
      <p:sp>
        <p:nvSpPr>
          <p:cNvPr id="3" name="Arrow: Right 2">
            <a:extLst>
              <a:ext uri="{FF2B5EF4-FFF2-40B4-BE49-F238E27FC236}">
                <a16:creationId xmlns:a16="http://schemas.microsoft.com/office/drawing/2014/main" id="{1D6DD9C6-D82D-BC49-A1ED-E3CF38FE355D}"/>
              </a:ext>
              <a:ext uri="{C183D7F6-B498-43B3-948B-1728B52AA6E4}">
                <adec:decorative xmlns:adec="http://schemas.microsoft.com/office/drawing/2017/decorative" val="1"/>
              </a:ext>
            </a:extLst>
          </p:cNvPr>
          <p:cNvSpPr/>
          <p:nvPr/>
        </p:nvSpPr>
        <p:spPr>
          <a:xfrm>
            <a:off x="6315205" y="240082"/>
            <a:ext cx="615863" cy="542794"/>
          </a:xfrm>
          <a:prstGeom prst="rightArrow">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8828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1435E-2455-998E-43FA-43265FE0A510}"/>
              </a:ext>
            </a:extLst>
          </p:cNvPr>
          <p:cNvSpPr>
            <a:spLocks noGrp="1"/>
          </p:cNvSpPr>
          <p:nvPr>
            <p:ph type="title"/>
          </p:nvPr>
        </p:nvSpPr>
        <p:spPr>
          <a:xfrm>
            <a:off x="4134018" y="2243139"/>
            <a:ext cx="5835920" cy="853990"/>
          </a:xfrm>
        </p:spPr>
        <p:txBody>
          <a:bodyPr>
            <a:normAutofit/>
          </a:bodyPr>
          <a:lstStyle/>
          <a:p>
            <a:pPr algn="ctr"/>
            <a:r>
              <a:rPr lang="en-US" sz="4400" b="1"/>
              <a:t>IPD Sharing Section</a:t>
            </a:r>
          </a:p>
        </p:txBody>
      </p:sp>
      <p:pic>
        <p:nvPicPr>
          <p:cNvPr id="4" name="Picture 3">
            <a:extLst>
              <a:ext uri="{FF2B5EF4-FFF2-40B4-BE49-F238E27FC236}">
                <a16:creationId xmlns:a16="http://schemas.microsoft.com/office/drawing/2014/main" id="{E90B02E2-E052-00E4-CAAF-B9BA16EC48B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59723" y="6210148"/>
            <a:ext cx="350447" cy="414153"/>
          </a:xfrm>
          <a:prstGeom prst="rect">
            <a:avLst/>
          </a:prstGeom>
        </p:spPr>
      </p:pic>
      <p:pic>
        <p:nvPicPr>
          <p:cNvPr id="3" name="Picture 2" descr="Screenshot of left hand menu of the Protocol Summary page in the modernized PRS website for easy navigation.">
            <a:extLst>
              <a:ext uri="{FF2B5EF4-FFF2-40B4-BE49-F238E27FC236}">
                <a16:creationId xmlns:a16="http://schemas.microsoft.com/office/drawing/2014/main" id="{720F913D-C272-C5F3-DABD-542516FB7BBC}"/>
              </a:ext>
            </a:extLst>
          </p:cNvPr>
          <p:cNvPicPr>
            <a:picLocks noChangeAspect="1"/>
          </p:cNvPicPr>
          <p:nvPr/>
        </p:nvPicPr>
        <p:blipFill>
          <a:blip r:embed="rId4"/>
          <a:stretch>
            <a:fillRect/>
          </a:stretch>
        </p:blipFill>
        <p:spPr>
          <a:xfrm>
            <a:off x="495411" y="0"/>
            <a:ext cx="1870273" cy="6858000"/>
          </a:xfrm>
          <a:prstGeom prst="rect">
            <a:avLst/>
          </a:prstGeom>
        </p:spPr>
      </p:pic>
      <p:grpSp>
        <p:nvGrpSpPr>
          <p:cNvPr id="10" name="Group 9">
            <a:extLst>
              <a:ext uri="{FF2B5EF4-FFF2-40B4-BE49-F238E27FC236}">
                <a16:creationId xmlns:a16="http://schemas.microsoft.com/office/drawing/2014/main" id="{F1E14AC6-4B5F-0645-313C-73C8846897C7}"/>
              </a:ext>
              <a:ext uri="{C183D7F6-B498-43B3-948B-1728B52AA6E4}">
                <adec:decorative xmlns:adec="http://schemas.microsoft.com/office/drawing/2017/decorative" val="1"/>
              </a:ext>
            </a:extLst>
          </p:cNvPr>
          <p:cNvGrpSpPr/>
          <p:nvPr/>
        </p:nvGrpSpPr>
        <p:grpSpPr>
          <a:xfrm>
            <a:off x="5804334" y="4751322"/>
            <a:ext cx="6028475" cy="1247814"/>
            <a:chOff x="3357965" y="4396235"/>
            <a:chExt cx="7680271" cy="1424238"/>
          </a:xfrm>
        </p:grpSpPr>
        <p:pic>
          <p:nvPicPr>
            <p:cNvPr id="8" name="Picture 7" descr="A screenshot to find &quot;definitions&quot; link in the protocol summary sections.">
              <a:extLst>
                <a:ext uri="{FF2B5EF4-FFF2-40B4-BE49-F238E27FC236}">
                  <a16:creationId xmlns:a16="http://schemas.microsoft.com/office/drawing/2014/main" id="{41C85D4B-83D1-D535-E372-B9EAA6E56CFE}"/>
                </a:ext>
              </a:extLst>
            </p:cNvPr>
            <p:cNvPicPr>
              <a:picLocks noChangeAspect="1"/>
            </p:cNvPicPr>
            <p:nvPr/>
          </p:nvPicPr>
          <p:blipFill>
            <a:blip r:embed="rId5"/>
            <a:stretch>
              <a:fillRect/>
            </a:stretch>
          </p:blipFill>
          <p:spPr>
            <a:xfrm>
              <a:off x="3357965" y="4396235"/>
              <a:ext cx="7620001" cy="1410582"/>
            </a:xfrm>
            <a:prstGeom prst="rect">
              <a:avLst/>
            </a:prstGeom>
          </p:spPr>
        </p:pic>
        <p:sp>
          <p:nvSpPr>
            <p:cNvPr id="9" name="Oval 8">
              <a:extLst>
                <a:ext uri="{FF2B5EF4-FFF2-40B4-BE49-F238E27FC236}">
                  <a16:creationId xmlns:a16="http://schemas.microsoft.com/office/drawing/2014/main" id="{87BCC3E1-3EFC-3D73-C221-E8D3A6CE9EB0}"/>
                </a:ext>
              </a:extLst>
            </p:cNvPr>
            <p:cNvSpPr/>
            <p:nvPr/>
          </p:nvSpPr>
          <p:spPr>
            <a:xfrm>
              <a:off x="9540067" y="5252202"/>
              <a:ext cx="1498169" cy="5682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7880D6B4-5049-4500-FCF9-B23F24DA7652}"/>
              </a:ext>
            </a:extLst>
          </p:cNvPr>
          <p:cNvSpPr txBox="1"/>
          <p:nvPr/>
        </p:nvSpPr>
        <p:spPr>
          <a:xfrm>
            <a:off x="5604428" y="5594796"/>
            <a:ext cx="5007896" cy="307777"/>
          </a:xfrm>
          <a:prstGeom prst="rect">
            <a:avLst/>
          </a:prstGeom>
          <a:solidFill>
            <a:schemeClr val="bg1"/>
          </a:solid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the Definitions link for all definitions related to each  Section </a:t>
            </a:r>
            <a:endParaRPr lang="en-US" sz="1400"/>
          </a:p>
        </p:txBody>
      </p:sp>
      <p:sp>
        <p:nvSpPr>
          <p:cNvPr id="6" name="TextBox 5" descr="Screenshot to find icon (i within a colored blue circle) for more information of data elements.">
            <a:extLst>
              <a:ext uri="{FF2B5EF4-FFF2-40B4-BE49-F238E27FC236}">
                <a16:creationId xmlns:a16="http://schemas.microsoft.com/office/drawing/2014/main" id="{0F51EF0C-E264-7AEE-AC0D-67F95CCEFBC4}"/>
              </a:ext>
            </a:extLst>
          </p:cNvPr>
          <p:cNvSpPr txBox="1"/>
          <p:nvPr/>
        </p:nvSpPr>
        <p:spPr>
          <a:xfrm>
            <a:off x="7046369" y="6254914"/>
            <a:ext cx="4688319" cy="307777"/>
          </a:xfrm>
          <a:prstGeom prst="rect">
            <a:avLst/>
          </a:prstGeom>
          <a:no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on this icon for information specific to the data element.</a:t>
            </a:r>
          </a:p>
        </p:txBody>
      </p:sp>
    </p:spTree>
    <p:extLst>
      <p:ext uri="{BB962C8B-B14F-4D97-AF65-F5344CB8AC3E}">
        <p14:creationId xmlns:p14="http://schemas.microsoft.com/office/powerpoint/2010/main" val="10302527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883" y="-59912"/>
            <a:ext cx="10515600" cy="1325563"/>
          </a:xfrm>
        </p:spPr>
        <p:txBody>
          <a:bodyPr/>
          <a:lstStyle/>
          <a:p>
            <a:r>
              <a:rPr lang="en-US" b="1" dirty="0">
                <a:ea typeface="Calibri Light"/>
                <a:cs typeface="Calibri Light"/>
              </a:rPr>
              <a:t>IPD Sharing Statement</a:t>
            </a:r>
          </a:p>
        </p:txBody>
      </p:sp>
      <p:sp>
        <p:nvSpPr>
          <p:cNvPr id="3" name="Content Placeholder 2"/>
          <p:cNvSpPr>
            <a:spLocks noGrp="1"/>
          </p:cNvSpPr>
          <p:nvPr>
            <p:ph type="body" sz="quarter" idx="10"/>
          </p:nvPr>
        </p:nvSpPr>
        <p:spPr>
          <a:xfrm>
            <a:off x="543897" y="1265651"/>
            <a:ext cx="11103714" cy="4495800"/>
          </a:xfrm>
        </p:spPr>
        <p:txBody>
          <a:bodyPr vert="horz" lIns="91440" tIns="45720" rIns="91440" bIns="45720" rtlCol="0" anchor="t">
            <a:normAutofit lnSpcReduction="10000"/>
          </a:bodyPr>
          <a:lstStyle/>
          <a:p>
            <a:pPr marL="0" indent="0">
              <a:buNone/>
            </a:pPr>
            <a:r>
              <a:rPr lang="en-US" sz="2400" dirty="0">
                <a:solidFill>
                  <a:srgbClr val="1B1B1B"/>
                </a:solidFill>
                <a:latin typeface="Calibri"/>
                <a:ea typeface="Roboto"/>
                <a:cs typeface="Roboto"/>
              </a:rPr>
              <a:t>The International Committee of Medical Journal Editors (</a:t>
            </a:r>
            <a:r>
              <a:rPr lang="en-US" sz="2400" b="1" dirty="0">
                <a:solidFill>
                  <a:srgbClr val="1B1B1B"/>
                </a:solidFill>
                <a:latin typeface="Calibri"/>
                <a:ea typeface="Roboto"/>
                <a:cs typeface="Roboto"/>
              </a:rPr>
              <a:t>ICMJE</a:t>
            </a:r>
            <a:r>
              <a:rPr lang="en-US" sz="2400" dirty="0">
                <a:solidFill>
                  <a:srgbClr val="1B1B1B"/>
                </a:solidFill>
                <a:latin typeface="Calibri"/>
                <a:ea typeface="Roboto"/>
                <a:cs typeface="Roboto"/>
              </a:rPr>
              <a:t>) </a:t>
            </a:r>
            <a:r>
              <a:rPr lang="en-US" sz="2400" b="1" dirty="0">
                <a:solidFill>
                  <a:srgbClr val="1B1B1B"/>
                </a:solidFill>
                <a:latin typeface="Calibri"/>
                <a:ea typeface="Roboto"/>
                <a:cs typeface="Roboto"/>
              </a:rPr>
              <a:t>requires</a:t>
            </a:r>
            <a:r>
              <a:rPr lang="en-US" sz="2400" dirty="0">
                <a:solidFill>
                  <a:srgbClr val="1B1B1B"/>
                </a:solidFill>
                <a:latin typeface="Calibri"/>
                <a:ea typeface="Roboto"/>
                <a:cs typeface="Roboto"/>
              </a:rPr>
              <a:t> that this information be included as part of trial registration for the results of studies to be </a:t>
            </a:r>
            <a:r>
              <a:rPr lang="en-US" sz="2400" b="1" dirty="0">
                <a:solidFill>
                  <a:srgbClr val="1B1B1B"/>
                </a:solidFill>
                <a:latin typeface="Calibri"/>
                <a:ea typeface="Roboto"/>
                <a:cs typeface="Roboto"/>
              </a:rPr>
              <a:t>published</a:t>
            </a:r>
            <a:r>
              <a:rPr lang="en-US" sz="2400" dirty="0">
                <a:solidFill>
                  <a:srgbClr val="1B1B1B"/>
                </a:solidFill>
                <a:latin typeface="Calibri"/>
                <a:ea typeface="Roboto"/>
                <a:cs typeface="Roboto"/>
              </a:rPr>
              <a:t> in ICMJE journals. </a:t>
            </a:r>
            <a:endParaRPr lang="en-US" sz="2400" dirty="0">
              <a:solidFill>
                <a:srgbClr val="000000"/>
              </a:solidFill>
              <a:latin typeface="Calibri"/>
              <a:ea typeface="Tahoma"/>
              <a:cs typeface="Tahoma"/>
            </a:endParaRPr>
          </a:p>
          <a:p>
            <a:pPr marL="0" indent="0">
              <a:buNone/>
            </a:pPr>
            <a:r>
              <a:rPr lang="en-US" sz="2400" dirty="0">
                <a:solidFill>
                  <a:srgbClr val="1B1B1B"/>
                </a:solidFill>
                <a:latin typeface="Calibri"/>
                <a:ea typeface="Roboto"/>
                <a:cs typeface="Roboto"/>
              </a:rPr>
              <a:t>This policy applies to trials that began enrolling participants on or after </a:t>
            </a:r>
            <a:r>
              <a:rPr lang="en-US" sz="2400" b="1" dirty="0">
                <a:solidFill>
                  <a:srgbClr val="1B1B1B"/>
                </a:solidFill>
                <a:latin typeface="Calibri"/>
                <a:ea typeface="Roboto"/>
                <a:cs typeface="Roboto"/>
              </a:rPr>
              <a:t>January 1, 2019</a:t>
            </a:r>
            <a:r>
              <a:rPr lang="en-US" sz="2400" dirty="0">
                <a:solidFill>
                  <a:srgbClr val="1B1B1B"/>
                </a:solidFill>
                <a:latin typeface="Calibri"/>
                <a:ea typeface="Roboto"/>
                <a:cs typeface="Roboto"/>
              </a:rPr>
              <a:t>.</a:t>
            </a:r>
            <a:endParaRPr lang="en-US" sz="2400" dirty="0">
              <a:latin typeface="Calibri"/>
              <a:ea typeface="Tahoma"/>
              <a:cs typeface="Tahoma"/>
            </a:endParaRPr>
          </a:p>
          <a:p>
            <a:pPr marL="0" indent="0">
              <a:buNone/>
            </a:pPr>
            <a:endParaRPr lang="en-US" sz="2400" dirty="0">
              <a:solidFill>
                <a:srgbClr val="1B1B1B"/>
              </a:solidFill>
              <a:ea typeface="Roboto"/>
              <a:cs typeface="Roboto"/>
            </a:endParaRPr>
          </a:p>
          <a:p>
            <a:pPr marL="457200" indent="-457200">
              <a:buFont typeface="Wingdings" panose="020B0604020202020204" pitchFamily="34" charset="0"/>
              <a:buChar char="§"/>
            </a:pPr>
            <a:r>
              <a:rPr lang="en-US" sz="2000" dirty="0"/>
              <a:t>Applies to clinical trials that begin enrolling participants on or after January 1, 2019. </a:t>
            </a:r>
            <a:endParaRPr lang="en-US" sz="2000" dirty="0">
              <a:ea typeface="Calibri"/>
              <a:cs typeface="Calibri"/>
            </a:endParaRPr>
          </a:p>
          <a:p>
            <a:pPr marL="457200" indent="-457200">
              <a:buFont typeface="Wingdings" panose="020B0604020202020204" pitchFamily="34" charset="0"/>
              <a:buChar char="§"/>
            </a:pPr>
            <a:r>
              <a:rPr lang="en-US" sz="2000" dirty="0"/>
              <a:t>The statement must be in the original ClinicalTrials.gov registration. </a:t>
            </a:r>
            <a:endParaRPr lang="en-US" sz="2000" dirty="0">
              <a:ea typeface="Calibri"/>
              <a:cs typeface="Calibri"/>
            </a:endParaRPr>
          </a:p>
          <a:p>
            <a:pPr marL="457200" indent="-457200">
              <a:buFont typeface="Wingdings" panose="020B0604020202020204" pitchFamily="34" charset="0"/>
              <a:buChar char="§"/>
            </a:pPr>
            <a:r>
              <a:rPr lang="en-US" sz="2000" dirty="0"/>
              <a:t>The answer to “will data be available?” must be “No” or “Yes” (“Undecided” is not acceptable). </a:t>
            </a:r>
            <a:endParaRPr lang="en-US" sz="2000" dirty="0">
              <a:ea typeface="Calibri"/>
              <a:cs typeface="Calibri"/>
            </a:endParaRPr>
          </a:p>
          <a:p>
            <a:pPr marL="914400" lvl="1" indent="-457200">
              <a:buFont typeface="Wingdings" panose="020B0604020202020204" pitchFamily="34" charset="0"/>
              <a:buChar char="§"/>
            </a:pPr>
            <a:r>
              <a:rPr lang="en-US" sz="2000" dirty="0">
                <a:cs typeface="Calibri"/>
              </a:rPr>
              <a:t>Per official ICMJE correspondence – even though ClinicalTrials.gov provides an “Undecided” option</a:t>
            </a:r>
            <a:endParaRPr lang="en-US" sz="2000" dirty="0">
              <a:ea typeface="Calibri"/>
              <a:cs typeface="Calibri"/>
            </a:endParaRPr>
          </a:p>
          <a:p>
            <a:pPr marL="457200" indent="-457200">
              <a:buFont typeface="Wingdings" panose="020B0604020202020204" pitchFamily="34" charset="0"/>
              <a:buChar char="§"/>
            </a:pPr>
            <a:r>
              <a:rPr lang="en-US" sz="2000" dirty="0"/>
              <a:t>The answer can change; explain in the Plan Description when updating the record. </a:t>
            </a:r>
            <a:endParaRPr lang="en-US" sz="2000" dirty="0">
              <a:ea typeface="Calibri"/>
              <a:cs typeface="Calibri"/>
            </a:endParaRPr>
          </a:p>
          <a:p>
            <a:pPr marL="457200" indent="-457200">
              <a:buFont typeface="Wingdings" panose="020B0604020202020204" pitchFamily="34" charset="0"/>
              <a:buChar char="§"/>
            </a:pPr>
            <a:r>
              <a:rPr lang="en-US" sz="2000" dirty="0"/>
              <a:t>Should match the data sharing statement required to be submitted (as of July 1, 2018) with the results manuscript for publication in ICMJE journals.</a:t>
            </a:r>
            <a:endParaRPr lang="en-US" sz="2000" dirty="0">
              <a:ea typeface="Calibri"/>
              <a:cs typeface="Calibri"/>
            </a:endParaRPr>
          </a:p>
          <a:p>
            <a:pPr>
              <a:buFont typeface="Wingdings" panose="020B0604020202020204" pitchFamily="34" charset="0"/>
              <a:buChar char="§"/>
            </a:pPr>
            <a:endParaRPr lang="en-US" dirty="0">
              <a:cs typeface="Calibri" panose="020F0502020204030204"/>
            </a:endParaRPr>
          </a:p>
          <a:p>
            <a:pPr>
              <a:buFont typeface="Wingdings" panose="020B0604020202020204" pitchFamily="34" charset="0"/>
              <a:buChar char="§"/>
            </a:pPr>
            <a:endParaRPr lang="en-US" dirty="0">
              <a:cs typeface="Calibri" panose="020F0502020204030204"/>
            </a:endParaRPr>
          </a:p>
        </p:txBody>
      </p:sp>
      <p:sp>
        <p:nvSpPr>
          <p:cNvPr id="6" name="TextBox 12">
            <a:extLst>
              <a:ext uri="{FF2B5EF4-FFF2-40B4-BE49-F238E27FC236}">
                <a16:creationId xmlns:a16="http://schemas.microsoft.com/office/drawing/2014/main" id="{6CB7590F-0621-0B56-B24B-892D3423E462}"/>
              </a:ext>
            </a:extLst>
          </p:cNvPr>
          <p:cNvSpPr txBox="1"/>
          <p:nvPr/>
        </p:nvSpPr>
        <p:spPr>
          <a:xfrm>
            <a:off x="10035090" y="6312395"/>
            <a:ext cx="2030786" cy="426997"/>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IPD Sharing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35014979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A05035-40B1-5075-CA64-C2948423EFCE}"/>
              </a:ext>
            </a:extLst>
          </p:cNvPr>
          <p:cNvSpPr>
            <a:spLocks noGrp="1"/>
          </p:cNvSpPr>
          <p:nvPr>
            <p:ph type="title"/>
          </p:nvPr>
        </p:nvSpPr>
        <p:spPr>
          <a:xfrm>
            <a:off x="0" y="-388262"/>
            <a:ext cx="10515600" cy="1325563"/>
          </a:xfrm>
        </p:spPr>
        <p:txBody>
          <a:bodyPr>
            <a:normAutofit/>
          </a:bodyPr>
          <a:lstStyle/>
          <a:p>
            <a:r>
              <a:rPr lang="en-US" b="1">
                <a:ea typeface="Calibri Light"/>
                <a:cs typeface="Calibri Light"/>
              </a:rPr>
              <a:t>Plan to Share IDP</a:t>
            </a:r>
          </a:p>
        </p:txBody>
      </p:sp>
      <p:sp>
        <p:nvSpPr>
          <p:cNvPr id="8" name="TextBox 7">
            <a:extLst>
              <a:ext uri="{FF2B5EF4-FFF2-40B4-BE49-F238E27FC236}">
                <a16:creationId xmlns:a16="http://schemas.microsoft.com/office/drawing/2014/main" id="{2A933C10-0131-C055-5A18-430E935D385D}"/>
              </a:ext>
            </a:extLst>
          </p:cNvPr>
          <p:cNvSpPr txBox="1"/>
          <p:nvPr/>
        </p:nvSpPr>
        <p:spPr>
          <a:xfrm>
            <a:off x="253488" y="1046521"/>
            <a:ext cx="1181100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1B1B1B"/>
                </a:solidFill>
                <a:latin typeface="Calibri"/>
                <a:ea typeface="Roboto"/>
                <a:cs typeface="Roboto"/>
              </a:rPr>
              <a:t>Plan to Share IPD</a:t>
            </a:r>
          </a:p>
          <a:p>
            <a:r>
              <a:rPr lang="en-US" sz="2000" dirty="0">
                <a:solidFill>
                  <a:srgbClr val="1B1B1B"/>
                </a:solidFill>
                <a:latin typeface="Calibri"/>
                <a:ea typeface="Roboto"/>
                <a:cs typeface="Roboto"/>
              </a:rPr>
              <a:t>Definition: Indicate whether there is a plan to make </a:t>
            </a:r>
            <a:r>
              <a:rPr lang="en-US" sz="2000" b="1" dirty="0">
                <a:solidFill>
                  <a:srgbClr val="1B1B1B"/>
                </a:solidFill>
                <a:latin typeface="Calibri"/>
                <a:ea typeface="Roboto"/>
                <a:cs typeface="Roboto"/>
              </a:rPr>
              <a:t>individual participant data (IPD)</a:t>
            </a:r>
            <a:r>
              <a:rPr lang="en-US" sz="2000" dirty="0">
                <a:solidFill>
                  <a:srgbClr val="1B1B1B"/>
                </a:solidFill>
                <a:latin typeface="Calibri"/>
                <a:ea typeface="Roboto"/>
                <a:cs typeface="Roboto"/>
              </a:rPr>
              <a:t> collected in this study, including data dictionaries, available to other researchers (typically after the end of the study). </a:t>
            </a:r>
            <a:r>
              <a:rPr lang="en-US" sz="2000" dirty="0"/>
              <a:t>IPD refers to </a:t>
            </a:r>
            <a:r>
              <a:rPr lang="en-US" sz="2000" i="1" dirty="0"/>
              <a:t>deidentified</a:t>
            </a:r>
            <a:r>
              <a:rPr lang="en-US" sz="2000" dirty="0"/>
              <a:t> participant-level data.</a:t>
            </a:r>
            <a:r>
              <a:rPr lang="en-US" sz="2000" dirty="0">
                <a:solidFill>
                  <a:srgbClr val="1B1B1B"/>
                </a:solidFill>
                <a:latin typeface="Calibri"/>
                <a:ea typeface="Roboto"/>
                <a:cs typeface="Roboto"/>
              </a:rPr>
              <a:t> Select one.</a:t>
            </a:r>
          </a:p>
          <a:p>
            <a:endParaRPr lang="en-US" sz="2000" dirty="0">
              <a:solidFill>
                <a:srgbClr val="00664F"/>
              </a:solidFill>
              <a:latin typeface="Arial"/>
              <a:ea typeface="Roboto"/>
              <a:cs typeface="Arial"/>
            </a:endParaRPr>
          </a:p>
          <a:p>
            <a:pPr>
              <a:buFont typeface=""/>
              <a:buChar char="•"/>
            </a:pPr>
            <a:r>
              <a:rPr lang="en-US" sz="2000" b="1" dirty="0">
                <a:solidFill>
                  <a:srgbClr val="1B1B1B"/>
                </a:solidFill>
                <a:latin typeface="Calibri"/>
                <a:ea typeface="Roboto"/>
                <a:cs typeface="Roboto"/>
              </a:rPr>
              <a:t>Yes</a:t>
            </a:r>
            <a:r>
              <a:rPr lang="en-US" sz="2000" dirty="0">
                <a:solidFill>
                  <a:srgbClr val="1B1B1B"/>
                </a:solidFill>
                <a:latin typeface="Calibri"/>
                <a:ea typeface="Roboto"/>
                <a:cs typeface="Roboto"/>
              </a:rPr>
              <a:t>: There is a plan to make IPD and related data dictionaries available.</a:t>
            </a:r>
          </a:p>
          <a:p>
            <a:pPr>
              <a:buFont typeface=""/>
              <a:buChar char="•"/>
            </a:pPr>
            <a:r>
              <a:rPr lang="en-US" sz="2000" b="1" dirty="0">
                <a:solidFill>
                  <a:srgbClr val="1B1B1B"/>
                </a:solidFill>
                <a:latin typeface="Calibri"/>
                <a:ea typeface="Roboto"/>
                <a:cs typeface="Roboto"/>
              </a:rPr>
              <a:t>No</a:t>
            </a:r>
            <a:r>
              <a:rPr lang="en-US" sz="2000" dirty="0">
                <a:solidFill>
                  <a:srgbClr val="1B1B1B"/>
                </a:solidFill>
                <a:latin typeface="Calibri"/>
                <a:ea typeface="Roboto"/>
                <a:cs typeface="Roboto"/>
              </a:rPr>
              <a:t>: There is not a plan to make IPD available.</a:t>
            </a:r>
          </a:p>
          <a:p>
            <a:pPr>
              <a:buFont typeface=""/>
              <a:buChar char="•"/>
            </a:pPr>
            <a:r>
              <a:rPr lang="en-US" sz="2000" b="1" dirty="0">
                <a:solidFill>
                  <a:srgbClr val="1B1B1B"/>
                </a:solidFill>
                <a:latin typeface="Calibri"/>
                <a:ea typeface="Roboto"/>
                <a:cs typeface="Roboto"/>
              </a:rPr>
              <a:t>Undecided</a:t>
            </a:r>
            <a:r>
              <a:rPr lang="en-US" sz="2000" dirty="0">
                <a:solidFill>
                  <a:srgbClr val="1B1B1B"/>
                </a:solidFill>
                <a:latin typeface="Calibri"/>
                <a:ea typeface="Roboto"/>
                <a:cs typeface="Roboto"/>
              </a:rPr>
              <a:t>: Do not use this option, it will not be accepted by ICMJE journals. </a:t>
            </a:r>
          </a:p>
        </p:txBody>
      </p:sp>
      <p:pic>
        <p:nvPicPr>
          <p:cNvPr id="5" name="Picture 4" descr="Screenshot: &quot;Plan to Share IPD&quot; determination question if the respondent plans to share IPD with other researchers. There are three options to choose from: &quot;Yes,&quot; &quot;No,&quot; and &quot;Undecided.&quot;">
            <a:extLst>
              <a:ext uri="{FF2B5EF4-FFF2-40B4-BE49-F238E27FC236}">
                <a16:creationId xmlns:a16="http://schemas.microsoft.com/office/drawing/2014/main" id="{99B11666-CC26-047F-4925-12B792FC8A2E}"/>
              </a:ext>
            </a:extLst>
          </p:cNvPr>
          <p:cNvPicPr>
            <a:picLocks noChangeAspect="1"/>
          </p:cNvPicPr>
          <p:nvPr/>
        </p:nvPicPr>
        <p:blipFill>
          <a:blip r:embed="rId3"/>
          <a:stretch>
            <a:fillRect/>
          </a:stretch>
        </p:blipFill>
        <p:spPr>
          <a:xfrm>
            <a:off x="435218" y="3721861"/>
            <a:ext cx="5114925" cy="1876425"/>
          </a:xfrm>
          <a:prstGeom prst="rect">
            <a:avLst/>
          </a:prstGeom>
          <a:ln>
            <a:solidFill>
              <a:srgbClr val="4472C4"/>
            </a:solidFill>
          </a:ln>
        </p:spPr>
      </p:pic>
      <p:sp>
        <p:nvSpPr>
          <p:cNvPr id="2" name="TextBox 1">
            <a:extLst>
              <a:ext uri="{FF2B5EF4-FFF2-40B4-BE49-F238E27FC236}">
                <a16:creationId xmlns:a16="http://schemas.microsoft.com/office/drawing/2014/main" id="{B16E058A-83AB-8B74-030B-4ABE90E37815}"/>
              </a:ext>
            </a:extLst>
          </p:cNvPr>
          <p:cNvSpPr txBox="1"/>
          <p:nvPr/>
        </p:nvSpPr>
        <p:spPr>
          <a:xfrm>
            <a:off x="6275541" y="4248807"/>
            <a:ext cx="5916459"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664F"/>
                </a:solidFill>
              </a:rPr>
              <a:t>All sharing of de-identified data needs to be reviewed in accordance with University of California, San Francisco’s </a:t>
            </a:r>
            <a:r>
              <a:rPr lang="en-US" sz="2000" b="1" dirty="0">
                <a:solidFill>
                  <a:srgbClr val="00664F"/>
                </a:solidFill>
              </a:rPr>
              <a:t>policies and procedures</a:t>
            </a:r>
            <a:r>
              <a:rPr lang="en-US" sz="2000" dirty="0">
                <a:solidFill>
                  <a:srgbClr val="00664F"/>
                </a:solidFill>
              </a:rPr>
              <a:t> and should not be done if it is deemed of a nature amounting to confidential business data. </a:t>
            </a:r>
            <a:endParaRPr lang="en-US" dirty="0">
              <a:ea typeface="Calibri"/>
              <a:cs typeface="Calibri"/>
            </a:endParaRPr>
          </a:p>
        </p:txBody>
      </p:sp>
      <p:sp>
        <p:nvSpPr>
          <p:cNvPr id="6" name="TextBox 12">
            <a:extLst>
              <a:ext uri="{FF2B5EF4-FFF2-40B4-BE49-F238E27FC236}">
                <a16:creationId xmlns:a16="http://schemas.microsoft.com/office/drawing/2014/main" id="{E2D460FE-A93A-B864-4F34-711A471B27EE}"/>
              </a:ext>
            </a:extLst>
          </p:cNvPr>
          <p:cNvSpPr txBox="1"/>
          <p:nvPr/>
        </p:nvSpPr>
        <p:spPr>
          <a:xfrm>
            <a:off x="10035090" y="6312395"/>
            <a:ext cx="2030786" cy="426997"/>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IPD Sharing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40717457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9ADC0A-D3C2-59FA-2BBE-F8C1F8936406}"/>
              </a:ext>
            </a:extLst>
          </p:cNvPr>
          <p:cNvSpPr>
            <a:spLocks noGrp="1"/>
          </p:cNvSpPr>
          <p:nvPr>
            <p:ph type="title"/>
          </p:nvPr>
        </p:nvSpPr>
        <p:spPr>
          <a:xfrm>
            <a:off x="652" y="-289098"/>
            <a:ext cx="10515600" cy="1325563"/>
          </a:xfrm>
        </p:spPr>
        <p:txBody>
          <a:bodyPr>
            <a:normAutofit/>
          </a:bodyPr>
          <a:lstStyle/>
          <a:p>
            <a:r>
              <a:rPr lang="en-US" b="1">
                <a:ea typeface="Calibri Light"/>
                <a:cs typeface="Calibri Light"/>
              </a:rPr>
              <a:t>Plan to Share IDP</a:t>
            </a:r>
          </a:p>
        </p:txBody>
      </p:sp>
      <p:sp>
        <p:nvSpPr>
          <p:cNvPr id="2" name="TextBox 1">
            <a:extLst>
              <a:ext uri="{FF2B5EF4-FFF2-40B4-BE49-F238E27FC236}">
                <a16:creationId xmlns:a16="http://schemas.microsoft.com/office/drawing/2014/main" id="{5E4781E3-242D-3D09-509A-745C175FAB75}"/>
              </a:ext>
            </a:extLst>
          </p:cNvPr>
          <p:cNvSpPr txBox="1"/>
          <p:nvPr/>
        </p:nvSpPr>
        <p:spPr>
          <a:xfrm>
            <a:off x="386541" y="1131285"/>
            <a:ext cx="11604519"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b="1" dirty="0">
                <a:solidFill>
                  <a:srgbClr val="1B1B1B"/>
                </a:solidFill>
                <a:latin typeface="Calibri"/>
                <a:ea typeface="Roboto"/>
                <a:cs typeface="Roboto"/>
              </a:rPr>
              <a:t>IPD Sharing Plan </a:t>
            </a:r>
            <a:r>
              <a:rPr lang="en-US" b="1" u="sng" dirty="0">
                <a:solidFill>
                  <a:srgbClr val="1B1B1B"/>
                </a:solidFill>
                <a:latin typeface="Calibri"/>
                <a:ea typeface="Roboto"/>
                <a:cs typeface="Roboto"/>
              </a:rPr>
              <a:t>Description</a:t>
            </a:r>
          </a:p>
          <a:p>
            <a:endParaRPr lang="en-US" dirty="0">
              <a:solidFill>
                <a:srgbClr val="1B1B1B"/>
              </a:solidFill>
              <a:latin typeface="Calibri"/>
              <a:ea typeface="Roboto"/>
              <a:cs typeface="Roboto"/>
            </a:endParaRPr>
          </a:p>
          <a:p>
            <a:r>
              <a:rPr lang="en-US" dirty="0">
                <a:solidFill>
                  <a:srgbClr val="1B1B1B"/>
                </a:solidFill>
                <a:latin typeface="Calibri"/>
                <a:ea typeface="Roboto"/>
                <a:cs typeface="Roboto"/>
              </a:rPr>
              <a:t>Definition: If Plan to Share IPD is "Yes," briefly describe what specific individual participant data sets are to be shared (for example, all collected IPD, all IPD that underlie results in a publication). If the Plan to Share IPD is "No," an explanation may be provided for why IPD will not be shared.</a:t>
            </a:r>
          </a:p>
          <a:p>
            <a:br>
              <a:rPr lang="en-US" dirty="0">
                <a:latin typeface="Calibri"/>
                <a:ea typeface="Roboto"/>
                <a:cs typeface="Roboto"/>
              </a:rPr>
            </a:br>
            <a:r>
              <a:rPr lang="en-US" i="1" dirty="0">
                <a:solidFill>
                  <a:srgbClr val="1B1B1B"/>
                </a:solidFill>
                <a:latin typeface="Calibri"/>
                <a:ea typeface="Roboto"/>
                <a:cs typeface="Roboto"/>
              </a:rPr>
              <a:t>If Plan to Share IPD is "Yes," provide the following information:</a:t>
            </a:r>
          </a:p>
          <a:p>
            <a:endParaRPr lang="en-US" dirty="0">
              <a:solidFill>
                <a:srgbClr val="1B1B1B"/>
              </a:solidFill>
              <a:latin typeface="Calibri"/>
              <a:ea typeface="Roboto"/>
              <a:cs typeface="Roboto"/>
            </a:endParaRPr>
          </a:p>
          <a:p>
            <a:pPr marL="228600" indent="-228600">
              <a:buFont typeface=""/>
              <a:buChar char="•"/>
            </a:pPr>
            <a:r>
              <a:rPr lang="en-US" b="1" dirty="0">
                <a:solidFill>
                  <a:srgbClr val="1B1B1B"/>
                </a:solidFill>
                <a:latin typeface="Calibri"/>
                <a:ea typeface="Roboto"/>
                <a:cs typeface="Roboto"/>
              </a:rPr>
              <a:t>IPD Sharing Supporting Information </a:t>
            </a:r>
            <a:r>
              <a:rPr lang="en-US" b="1" u="sng" dirty="0">
                <a:solidFill>
                  <a:srgbClr val="1B1B1B"/>
                </a:solidFill>
                <a:latin typeface="Calibri"/>
                <a:ea typeface="Roboto"/>
                <a:cs typeface="Roboto"/>
              </a:rPr>
              <a:t>Type</a:t>
            </a:r>
          </a:p>
          <a:p>
            <a:endParaRPr lang="en-US" dirty="0">
              <a:solidFill>
                <a:srgbClr val="1B1B1B"/>
              </a:solidFill>
              <a:latin typeface="Calibri"/>
              <a:ea typeface="Roboto"/>
              <a:cs typeface="Roboto"/>
            </a:endParaRPr>
          </a:p>
          <a:p>
            <a:r>
              <a:rPr lang="en-US" dirty="0">
                <a:solidFill>
                  <a:srgbClr val="1B1B1B"/>
                </a:solidFill>
                <a:latin typeface="Calibri"/>
                <a:ea typeface="Roboto"/>
                <a:cs typeface="Roboto"/>
              </a:rPr>
              <a:t>Definition: The type(s) of supporting information that will be shared, in addition to the individual participant data set and data dictionaries for the IPD itself. Select all that apply.</a:t>
            </a:r>
            <a:endParaRPr lang="en-US" dirty="0">
              <a:latin typeface="Calibri"/>
            </a:endParaRPr>
          </a:p>
          <a:p>
            <a:pPr marL="685800" lvl="2" indent="-228600">
              <a:buFont typeface="Wingdings"/>
              <a:buChar char="§"/>
            </a:pPr>
            <a:r>
              <a:rPr lang="en-US" dirty="0">
                <a:solidFill>
                  <a:srgbClr val="1B1B1B"/>
                </a:solidFill>
                <a:latin typeface="Calibri"/>
                <a:ea typeface="Roboto"/>
                <a:cs typeface="Roboto"/>
              </a:rPr>
              <a:t>Study Protocol</a:t>
            </a:r>
          </a:p>
          <a:p>
            <a:pPr marL="685800" lvl="2" indent="-228600">
              <a:buFont typeface="Wingdings"/>
              <a:buChar char="§"/>
            </a:pPr>
            <a:r>
              <a:rPr lang="en-US" dirty="0">
                <a:solidFill>
                  <a:srgbClr val="1B1B1B"/>
                </a:solidFill>
                <a:latin typeface="Calibri"/>
                <a:ea typeface="Roboto"/>
                <a:cs typeface="Roboto"/>
              </a:rPr>
              <a:t>Statistical Analysis Plan (SAP)</a:t>
            </a:r>
          </a:p>
          <a:p>
            <a:pPr marL="685800" lvl="2" indent="-228600">
              <a:buFont typeface="Wingdings"/>
              <a:buChar char="§"/>
            </a:pPr>
            <a:r>
              <a:rPr lang="en-US" dirty="0">
                <a:solidFill>
                  <a:srgbClr val="1B1B1B"/>
                </a:solidFill>
                <a:latin typeface="Calibri"/>
                <a:ea typeface="Roboto"/>
                <a:cs typeface="Roboto"/>
              </a:rPr>
              <a:t>Informed Consent Form (ICF)</a:t>
            </a:r>
          </a:p>
          <a:p>
            <a:pPr marL="685800" lvl="2" indent="-228600">
              <a:buFont typeface="Wingdings"/>
              <a:buChar char="§"/>
            </a:pPr>
            <a:r>
              <a:rPr lang="en-US" dirty="0">
                <a:solidFill>
                  <a:srgbClr val="1B1B1B"/>
                </a:solidFill>
                <a:latin typeface="Calibri"/>
                <a:ea typeface="Roboto"/>
                <a:cs typeface="Roboto"/>
              </a:rPr>
              <a:t>Clinical Study Report (CSR)</a:t>
            </a:r>
          </a:p>
          <a:p>
            <a:pPr marL="685800" lvl="2" indent="-228600">
              <a:buFont typeface="Wingdings"/>
              <a:buChar char="§"/>
            </a:pPr>
            <a:r>
              <a:rPr lang="en-US" dirty="0">
                <a:solidFill>
                  <a:srgbClr val="1B1B1B"/>
                </a:solidFill>
                <a:latin typeface="Calibri"/>
                <a:ea typeface="Roboto"/>
                <a:cs typeface="Roboto"/>
              </a:rPr>
              <a:t>Analytic Code</a:t>
            </a:r>
          </a:p>
        </p:txBody>
      </p:sp>
      <p:sp>
        <p:nvSpPr>
          <p:cNvPr id="4" name="TextBox 12">
            <a:extLst>
              <a:ext uri="{FF2B5EF4-FFF2-40B4-BE49-F238E27FC236}">
                <a16:creationId xmlns:a16="http://schemas.microsoft.com/office/drawing/2014/main" id="{485CC8CF-F770-D84A-BD42-EB2C74EB6467}"/>
              </a:ext>
            </a:extLst>
          </p:cNvPr>
          <p:cNvSpPr txBox="1"/>
          <p:nvPr/>
        </p:nvSpPr>
        <p:spPr>
          <a:xfrm>
            <a:off x="10035090" y="6312395"/>
            <a:ext cx="2030786" cy="426997"/>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IPD Sharing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22679506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624D27-469B-1532-770E-10CC8FB2FC3C}"/>
              </a:ext>
            </a:extLst>
          </p:cNvPr>
          <p:cNvSpPr>
            <a:spLocks noGrp="1"/>
          </p:cNvSpPr>
          <p:nvPr>
            <p:ph type="title"/>
          </p:nvPr>
        </p:nvSpPr>
        <p:spPr>
          <a:xfrm>
            <a:off x="652" y="-289098"/>
            <a:ext cx="10515600" cy="1325563"/>
          </a:xfrm>
        </p:spPr>
        <p:txBody>
          <a:bodyPr/>
          <a:lstStyle/>
          <a:p>
            <a:r>
              <a:rPr lang="en-US" b="1">
                <a:ea typeface="Calibri Light"/>
                <a:cs typeface="Calibri Light"/>
              </a:rPr>
              <a:t>Plan to Share IDP</a:t>
            </a:r>
            <a:endParaRPr lang="en-US">
              <a:ea typeface="Calibri Light"/>
              <a:cs typeface="Calibri Light"/>
            </a:endParaRPr>
          </a:p>
        </p:txBody>
      </p:sp>
      <p:sp>
        <p:nvSpPr>
          <p:cNvPr id="2" name="TextBox 1">
            <a:extLst>
              <a:ext uri="{FF2B5EF4-FFF2-40B4-BE49-F238E27FC236}">
                <a16:creationId xmlns:a16="http://schemas.microsoft.com/office/drawing/2014/main" id="{32B2040F-651B-2E6D-F0BB-4B93509C8697}"/>
              </a:ext>
            </a:extLst>
          </p:cNvPr>
          <p:cNvSpPr txBox="1"/>
          <p:nvPr/>
        </p:nvSpPr>
        <p:spPr>
          <a:xfrm>
            <a:off x="592195" y="1334927"/>
            <a:ext cx="11093643"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400" b="1">
                <a:solidFill>
                  <a:srgbClr val="1B1B1B"/>
                </a:solidFill>
                <a:latin typeface="Calibri"/>
                <a:ea typeface="Roboto"/>
                <a:cs typeface="Roboto"/>
              </a:rPr>
              <a:t>IPD Sharing </a:t>
            </a:r>
            <a:r>
              <a:rPr lang="en-US" sz="2400" b="1" u="sng">
                <a:solidFill>
                  <a:srgbClr val="1B1B1B"/>
                </a:solidFill>
                <a:latin typeface="Calibri"/>
                <a:ea typeface="Roboto"/>
                <a:cs typeface="Roboto"/>
              </a:rPr>
              <a:t>Time Frame</a:t>
            </a:r>
          </a:p>
          <a:p>
            <a:endParaRPr lang="en-US">
              <a:solidFill>
                <a:srgbClr val="1B1B1B"/>
              </a:solidFill>
              <a:latin typeface="Calibri"/>
              <a:ea typeface="Roboto"/>
              <a:cs typeface="Roboto"/>
            </a:endParaRPr>
          </a:p>
          <a:p>
            <a:r>
              <a:rPr lang="en-US">
                <a:solidFill>
                  <a:srgbClr val="1B1B1B"/>
                </a:solidFill>
                <a:latin typeface="Calibri"/>
                <a:ea typeface="Roboto"/>
                <a:cs typeface="Roboto"/>
              </a:rPr>
              <a:t>Definition: A description of when the IPD and any additional supporting information will become available and for how long, including the start and end dates or period of availability. This may be provided as an absolute date (for example, starting in January 2025) or as a date relative to the time when summary data are published or otherwise made available (for example, starting 6 months after publication).</a:t>
            </a:r>
            <a:br>
              <a:rPr lang="en-US">
                <a:latin typeface="Calibri"/>
                <a:ea typeface="Roboto"/>
                <a:cs typeface="Roboto"/>
              </a:rPr>
            </a:br>
            <a:endParaRPr lang="en-US">
              <a:solidFill>
                <a:srgbClr val="1B1B1B"/>
              </a:solidFill>
              <a:latin typeface="Calibri"/>
              <a:ea typeface="Roboto"/>
              <a:cs typeface="Roboto"/>
            </a:endParaRPr>
          </a:p>
          <a:p>
            <a:pPr marL="228600" indent="-228600">
              <a:buFont typeface=""/>
              <a:buChar char="•"/>
            </a:pPr>
            <a:r>
              <a:rPr lang="en-US" sz="2400" b="1">
                <a:solidFill>
                  <a:srgbClr val="1B1B1B"/>
                </a:solidFill>
                <a:latin typeface="Calibri"/>
                <a:ea typeface="Roboto"/>
                <a:cs typeface="Roboto"/>
              </a:rPr>
              <a:t>IPD Sharing </a:t>
            </a:r>
            <a:r>
              <a:rPr lang="en-US" sz="2400" b="1" u="sng">
                <a:solidFill>
                  <a:srgbClr val="1B1B1B"/>
                </a:solidFill>
                <a:latin typeface="Calibri"/>
                <a:ea typeface="Roboto"/>
                <a:cs typeface="Roboto"/>
              </a:rPr>
              <a:t>Access Criteria</a:t>
            </a:r>
          </a:p>
          <a:p>
            <a:endParaRPr lang="en-US">
              <a:solidFill>
                <a:srgbClr val="1B1B1B"/>
              </a:solidFill>
              <a:latin typeface="Calibri"/>
              <a:ea typeface="Roboto"/>
              <a:cs typeface="Roboto"/>
            </a:endParaRPr>
          </a:p>
          <a:p>
            <a:r>
              <a:rPr lang="en-US">
                <a:solidFill>
                  <a:srgbClr val="1B1B1B"/>
                </a:solidFill>
                <a:latin typeface="Calibri"/>
                <a:ea typeface="Roboto"/>
                <a:cs typeface="Roboto"/>
              </a:rPr>
              <a:t>Definition: Describe by what access criteria IPD and any additional supporting information will be shared, including with whom, for what types of analyses, and by what mechanism. Information about who will review requests and criteria for reviewing requests may also be provided.</a:t>
            </a:r>
            <a:br>
              <a:rPr lang="en-US">
                <a:latin typeface="Calibri"/>
                <a:ea typeface="Roboto"/>
                <a:cs typeface="Roboto"/>
              </a:rPr>
            </a:br>
            <a:endParaRPr lang="en-US">
              <a:solidFill>
                <a:srgbClr val="1B1B1B"/>
              </a:solidFill>
              <a:latin typeface="Calibri"/>
              <a:ea typeface="Roboto"/>
              <a:cs typeface="Roboto"/>
            </a:endParaRPr>
          </a:p>
          <a:p>
            <a:pPr marL="228600" indent="-228600">
              <a:buFont typeface=""/>
              <a:buChar char="•"/>
            </a:pPr>
            <a:r>
              <a:rPr lang="en-US" sz="2400" b="1">
                <a:solidFill>
                  <a:srgbClr val="1B1B1B"/>
                </a:solidFill>
                <a:latin typeface="Calibri"/>
                <a:ea typeface="Roboto"/>
                <a:cs typeface="Roboto"/>
              </a:rPr>
              <a:t>IPD Sharing </a:t>
            </a:r>
            <a:r>
              <a:rPr lang="en-US" sz="2400" b="1" u="sng">
                <a:solidFill>
                  <a:srgbClr val="1B1B1B"/>
                </a:solidFill>
                <a:latin typeface="Calibri"/>
                <a:ea typeface="Roboto"/>
                <a:cs typeface="Roboto"/>
              </a:rPr>
              <a:t>URL</a:t>
            </a:r>
          </a:p>
          <a:p>
            <a:endParaRPr lang="en-US">
              <a:solidFill>
                <a:srgbClr val="1B1B1B"/>
              </a:solidFill>
              <a:latin typeface="Calibri"/>
              <a:ea typeface="Roboto"/>
              <a:cs typeface="Roboto"/>
            </a:endParaRPr>
          </a:p>
          <a:p>
            <a:r>
              <a:rPr lang="en-US">
                <a:solidFill>
                  <a:srgbClr val="1B1B1B"/>
                </a:solidFill>
                <a:latin typeface="Calibri"/>
                <a:ea typeface="Roboto"/>
                <a:cs typeface="Roboto"/>
              </a:rPr>
              <a:t>Definition: The web address, if any, used to find additional information about the plan to share IPD.</a:t>
            </a:r>
            <a:br>
              <a:rPr lang="en-US">
                <a:latin typeface="Roboto"/>
                <a:ea typeface="Roboto"/>
                <a:cs typeface="Roboto"/>
              </a:rPr>
            </a:br>
            <a:endParaRPr lang="en-US">
              <a:solidFill>
                <a:srgbClr val="1B1B1B"/>
              </a:solidFill>
              <a:latin typeface="Roboto"/>
              <a:ea typeface="Roboto"/>
              <a:cs typeface="Roboto"/>
            </a:endParaRPr>
          </a:p>
        </p:txBody>
      </p:sp>
      <p:sp>
        <p:nvSpPr>
          <p:cNvPr id="4" name="TextBox 12">
            <a:extLst>
              <a:ext uri="{FF2B5EF4-FFF2-40B4-BE49-F238E27FC236}">
                <a16:creationId xmlns:a16="http://schemas.microsoft.com/office/drawing/2014/main" id="{1DA10547-B264-88E4-BB28-0EA2965CAEC6}"/>
              </a:ext>
            </a:extLst>
          </p:cNvPr>
          <p:cNvSpPr txBox="1"/>
          <p:nvPr/>
        </p:nvSpPr>
        <p:spPr>
          <a:xfrm>
            <a:off x="10035090" y="6312395"/>
            <a:ext cx="2030786" cy="426997"/>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IPD Sharing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4084230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F05E60-16B0-DA75-70BC-A24079B2523D}"/>
              </a:ext>
            </a:extLst>
          </p:cNvPr>
          <p:cNvSpPr>
            <a:spLocks noGrp="1"/>
          </p:cNvSpPr>
          <p:nvPr>
            <p:ph type="title"/>
          </p:nvPr>
        </p:nvSpPr>
        <p:spPr>
          <a:xfrm>
            <a:off x="128973" y="1046273"/>
            <a:ext cx="2534306" cy="2570273"/>
          </a:xfrm>
        </p:spPr>
        <p:txBody>
          <a:bodyPr>
            <a:normAutofit/>
          </a:bodyPr>
          <a:lstStyle/>
          <a:p>
            <a:r>
              <a:rPr lang="en-US" sz="4400">
                <a:ea typeface="Calibri Light"/>
                <a:cs typeface="Calibri Light"/>
              </a:rPr>
              <a:t>IPD Sharing Statement Examples</a:t>
            </a:r>
          </a:p>
        </p:txBody>
      </p:sp>
      <p:pic>
        <p:nvPicPr>
          <p:cNvPr id="2" name="Picture 1" descr="A screenshot of a table, included in the IPD sharing statement tool, that includes four different examples of data sharing statements that fulfill these ICMJE requirements. ">
            <a:extLst>
              <a:ext uri="{FF2B5EF4-FFF2-40B4-BE49-F238E27FC236}">
                <a16:creationId xmlns:a16="http://schemas.microsoft.com/office/drawing/2014/main" id="{99AE9502-8C22-FBA5-6B03-B99A8A256161}"/>
              </a:ext>
            </a:extLst>
          </p:cNvPr>
          <p:cNvPicPr>
            <a:picLocks noChangeAspect="1"/>
          </p:cNvPicPr>
          <p:nvPr/>
        </p:nvPicPr>
        <p:blipFill>
          <a:blip r:embed="rId3"/>
          <a:stretch>
            <a:fillRect/>
          </a:stretch>
        </p:blipFill>
        <p:spPr>
          <a:xfrm>
            <a:off x="2230738" y="69012"/>
            <a:ext cx="7716148" cy="6719976"/>
          </a:xfrm>
          <a:prstGeom prst="rect">
            <a:avLst/>
          </a:prstGeom>
        </p:spPr>
      </p:pic>
      <p:sp>
        <p:nvSpPr>
          <p:cNvPr id="4" name="TextBox 12">
            <a:extLst>
              <a:ext uri="{FF2B5EF4-FFF2-40B4-BE49-F238E27FC236}">
                <a16:creationId xmlns:a16="http://schemas.microsoft.com/office/drawing/2014/main" id="{06558F3F-9B06-A920-A085-C8D81E564CD4}"/>
              </a:ext>
            </a:extLst>
          </p:cNvPr>
          <p:cNvSpPr txBox="1"/>
          <p:nvPr/>
        </p:nvSpPr>
        <p:spPr>
          <a:xfrm>
            <a:off x="10035090" y="6312395"/>
            <a:ext cx="2030786" cy="426997"/>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IPD Sharing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2277932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BCDF9-38D5-FB39-B4E6-E35CF342FE67}"/>
              </a:ext>
            </a:extLst>
          </p:cNvPr>
          <p:cNvSpPr txBox="1">
            <a:spLocks noGrp="1"/>
          </p:cNvSpPr>
          <p:nvPr>
            <p:ph type="title" idx="4294967295"/>
          </p:nvPr>
        </p:nvSpPr>
        <p:spPr>
          <a:xfrm>
            <a:off x="4717635" y="2659952"/>
            <a:ext cx="497169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mj-lt"/>
                <a:ea typeface="+mj-ea"/>
                <a:cs typeface="+mj-cs"/>
              </a:rPr>
              <a:t>References Section</a:t>
            </a:r>
          </a:p>
        </p:txBody>
      </p:sp>
      <p:pic>
        <p:nvPicPr>
          <p:cNvPr id="3" name="Picture 2" descr="A screenshot of the left-hand menu of the Protocol Summary page in the modernized PRS website, highlighting the references section. ">
            <a:extLst>
              <a:ext uri="{FF2B5EF4-FFF2-40B4-BE49-F238E27FC236}">
                <a16:creationId xmlns:a16="http://schemas.microsoft.com/office/drawing/2014/main" id="{7819A5B5-9156-D680-9B38-4E9ED95BCF85}"/>
              </a:ext>
            </a:extLst>
          </p:cNvPr>
          <p:cNvPicPr>
            <a:picLocks noChangeAspect="1"/>
          </p:cNvPicPr>
          <p:nvPr/>
        </p:nvPicPr>
        <p:blipFill>
          <a:blip r:embed="rId3"/>
          <a:stretch>
            <a:fillRect/>
          </a:stretch>
        </p:blipFill>
        <p:spPr>
          <a:xfrm>
            <a:off x="380659" y="0"/>
            <a:ext cx="1783473" cy="6858000"/>
          </a:xfrm>
          <a:prstGeom prst="rect">
            <a:avLst/>
          </a:prstGeom>
        </p:spPr>
      </p:pic>
      <p:grpSp>
        <p:nvGrpSpPr>
          <p:cNvPr id="11" name="Group 10" descr="A screenshot to find &quot;definitions&quot; link in the references section.">
            <a:extLst>
              <a:ext uri="{FF2B5EF4-FFF2-40B4-BE49-F238E27FC236}">
                <a16:creationId xmlns:a16="http://schemas.microsoft.com/office/drawing/2014/main" id="{49C58CAF-607C-EFB6-0808-5FDAFDD74DF1}"/>
              </a:ext>
            </a:extLst>
          </p:cNvPr>
          <p:cNvGrpSpPr/>
          <p:nvPr/>
        </p:nvGrpSpPr>
        <p:grpSpPr>
          <a:xfrm>
            <a:off x="5804334" y="4751322"/>
            <a:ext cx="6028475" cy="1247814"/>
            <a:chOff x="3357965" y="4396235"/>
            <a:chExt cx="7680271" cy="1424238"/>
          </a:xfrm>
        </p:grpSpPr>
        <p:pic>
          <p:nvPicPr>
            <p:cNvPr id="9" name="Picture 8" descr="A screen shot of a computer&#10;&#10;Description automatically generated">
              <a:extLst>
                <a:ext uri="{FF2B5EF4-FFF2-40B4-BE49-F238E27FC236}">
                  <a16:creationId xmlns:a16="http://schemas.microsoft.com/office/drawing/2014/main" id="{5B1BF3BB-533C-2F9A-46A7-FAAE6A940D17}"/>
                </a:ext>
              </a:extLst>
            </p:cNvPr>
            <p:cNvPicPr>
              <a:picLocks noChangeAspect="1"/>
            </p:cNvPicPr>
            <p:nvPr/>
          </p:nvPicPr>
          <p:blipFill>
            <a:blip r:embed="rId4"/>
            <a:stretch>
              <a:fillRect/>
            </a:stretch>
          </p:blipFill>
          <p:spPr>
            <a:xfrm>
              <a:off x="3357965" y="4396235"/>
              <a:ext cx="7620001" cy="1410582"/>
            </a:xfrm>
            <a:prstGeom prst="rect">
              <a:avLst/>
            </a:prstGeom>
          </p:spPr>
        </p:pic>
        <p:sp>
          <p:nvSpPr>
            <p:cNvPr id="10" name="Oval 9">
              <a:extLst>
                <a:ext uri="{FF2B5EF4-FFF2-40B4-BE49-F238E27FC236}">
                  <a16:creationId xmlns:a16="http://schemas.microsoft.com/office/drawing/2014/main" id="{253978DB-CB5F-B202-1A26-E829D68C3F24}"/>
                </a:ext>
              </a:extLst>
            </p:cNvPr>
            <p:cNvSpPr/>
            <p:nvPr/>
          </p:nvSpPr>
          <p:spPr>
            <a:xfrm>
              <a:off x="9540067" y="5252202"/>
              <a:ext cx="1498169" cy="5682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EDF6CB3E-1516-AF3E-F094-FC99E3413529}"/>
              </a:ext>
            </a:extLst>
          </p:cNvPr>
          <p:cNvSpPr txBox="1"/>
          <p:nvPr/>
        </p:nvSpPr>
        <p:spPr>
          <a:xfrm>
            <a:off x="5604428" y="5594796"/>
            <a:ext cx="5007896" cy="307777"/>
          </a:xfrm>
          <a:prstGeom prst="rect">
            <a:avLst/>
          </a:prstGeom>
          <a:solidFill>
            <a:schemeClr val="bg1"/>
          </a:solid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the Definitions link for all definitions related to each  Section </a:t>
            </a:r>
            <a:endParaRPr lang="en-US" sz="1400"/>
          </a:p>
        </p:txBody>
      </p:sp>
      <p:sp>
        <p:nvSpPr>
          <p:cNvPr id="7" name="TextBox 6">
            <a:extLst>
              <a:ext uri="{FF2B5EF4-FFF2-40B4-BE49-F238E27FC236}">
                <a16:creationId xmlns:a16="http://schemas.microsoft.com/office/drawing/2014/main" id="{A3369CFB-58B8-E416-833C-F9312BCA64E1}"/>
              </a:ext>
            </a:extLst>
          </p:cNvPr>
          <p:cNvSpPr txBox="1"/>
          <p:nvPr/>
        </p:nvSpPr>
        <p:spPr>
          <a:xfrm>
            <a:off x="7046369" y="6254914"/>
            <a:ext cx="4688319" cy="307777"/>
          </a:xfrm>
          <a:prstGeom prst="rect">
            <a:avLst/>
          </a:prstGeom>
          <a:no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on this icon for information specific to the data element.</a:t>
            </a:r>
          </a:p>
        </p:txBody>
      </p:sp>
      <p:pic>
        <p:nvPicPr>
          <p:cNvPr id="5" name="Picture 4" descr="A screenshot of an icon (the letter i in a dark blue circle) linking to additional information of a particular data element within the references section. ">
            <a:extLst>
              <a:ext uri="{FF2B5EF4-FFF2-40B4-BE49-F238E27FC236}">
                <a16:creationId xmlns:a16="http://schemas.microsoft.com/office/drawing/2014/main" id="{691E020F-03F7-9990-2299-8382B0B44C55}"/>
              </a:ext>
            </a:extLst>
          </p:cNvPr>
          <p:cNvPicPr>
            <a:picLocks noChangeAspect="1"/>
          </p:cNvPicPr>
          <p:nvPr/>
        </p:nvPicPr>
        <p:blipFill>
          <a:blip r:embed="rId5"/>
          <a:stretch>
            <a:fillRect/>
          </a:stretch>
        </p:blipFill>
        <p:spPr>
          <a:xfrm>
            <a:off x="6659723" y="6210148"/>
            <a:ext cx="350447" cy="414153"/>
          </a:xfrm>
          <a:prstGeom prst="rect">
            <a:avLst/>
          </a:prstGeom>
        </p:spPr>
      </p:pic>
    </p:spTree>
    <p:extLst>
      <p:ext uri="{BB962C8B-B14F-4D97-AF65-F5344CB8AC3E}">
        <p14:creationId xmlns:p14="http://schemas.microsoft.com/office/powerpoint/2010/main" val="991041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814B-45A6-8762-8342-4602B6FFB34A}"/>
              </a:ext>
            </a:extLst>
          </p:cNvPr>
          <p:cNvSpPr>
            <a:spLocks noGrp="1"/>
          </p:cNvSpPr>
          <p:nvPr>
            <p:ph type="ctrTitle"/>
          </p:nvPr>
        </p:nvSpPr>
        <p:spPr>
          <a:xfrm>
            <a:off x="1850059" y="1046094"/>
            <a:ext cx="9144000" cy="2387600"/>
          </a:xfrm>
        </p:spPr>
        <p:txBody>
          <a:bodyPr/>
          <a:lstStyle/>
          <a:p>
            <a:r>
              <a:rPr lang="en-US" sz="4400" b="1" dirty="0"/>
              <a:t>Study Identification Section</a:t>
            </a:r>
          </a:p>
        </p:txBody>
      </p:sp>
      <p:pic>
        <p:nvPicPr>
          <p:cNvPr id="5" name="Picture 4" descr="Sidebar listing components of registration, study identification section highlighted">
            <a:extLst>
              <a:ext uri="{FF2B5EF4-FFF2-40B4-BE49-F238E27FC236}">
                <a16:creationId xmlns:a16="http://schemas.microsoft.com/office/drawing/2014/main" id="{2B90CB51-BB08-E041-9606-0E8EBAE35AD9}"/>
              </a:ext>
            </a:extLst>
          </p:cNvPr>
          <p:cNvPicPr>
            <a:picLocks noChangeAspect="1"/>
          </p:cNvPicPr>
          <p:nvPr/>
        </p:nvPicPr>
        <p:blipFill>
          <a:blip r:embed="rId2"/>
          <a:srcRect l="-370" t="-1150" r="74259" b="1532"/>
          <a:stretch/>
        </p:blipFill>
        <p:spPr>
          <a:xfrm>
            <a:off x="469692" y="183943"/>
            <a:ext cx="1761713" cy="6490180"/>
          </a:xfrm>
          <a:prstGeom prst="rect">
            <a:avLst/>
          </a:prstGeom>
        </p:spPr>
      </p:pic>
      <p:grpSp>
        <p:nvGrpSpPr>
          <p:cNvPr id="15" name="Group 14" descr="Screenshot of ClinicalTrials.gov Protocol, Study Documents, and Results tabs.">
            <a:extLst>
              <a:ext uri="{FF2B5EF4-FFF2-40B4-BE49-F238E27FC236}">
                <a16:creationId xmlns:a16="http://schemas.microsoft.com/office/drawing/2014/main" id="{683BA2C1-C728-DDCE-7067-987ACC91A0FF}"/>
              </a:ext>
            </a:extLst>
          </p:cNvPr>
          <p:cNvGrpSpPr/>
          <p:nvPr/>
        </p:nvGrpSpPr>
        <p:grpSpPr>
          <a:xfrm>
            <a:off x="5804334" y="4751322"/>
            <a:ext cx="6028475" cy="1247814"/>
            <a:chOff x="3357965" y="4396235"/>
            <a:chExt cx="7680271" cy="1424238"/>
          </a:xfrm>
        </p:grpSpPr>
        <p:pic>
          <p:nvPicPr>
            <p:cNvPr id="13" name="Picture 12" descr="A screen shot of a computer&#10;&#10;Description automatically generated">
              <a:extLst>
                <a:ext uri="{FF2B5EF4-FFF2-40B4-BE49-F238E27FC236}">
                  <a16:creationId xmlns:a16="http://schemas.microsoft.com/office/drawing/2014/main" id="{1E0355A8-C786-02EF-100C-EB4EF59141B4}"/>
                </a:ext>
              </a:extLst>
            </p:cNvPr>
            <p:cNvPicPr>
              <a:picLocks noChangeAspect="1"/>
            </p:cNvPicPr>
            <p:nvPr/>
          </p:nvPicPr>
          <p:blipFill>
            <a:blip r:embed="rId3"/>
            <a:stretch>
              <a:fillRect/>
            </a:stretch>
          </p:blipFill>
          <p:spPr>
            <a:xfrm>
              <a:off x="3357965" y="4396235"/>
              <a:ext cx="7620001" cy="1410582"/>
            </a:xfrm>
            <a:prstGeom prst="rect">
              <a:avLst/>
            </a:prstGeom>
          </p:spPr>
        </p:pic>
        <p:sp>
          <p:nvSpPr>
            <p:cNvPr id="14" name="Oval 13">
              <a:extLst>
                <a:ext uri="{FF2B5EF4-FFF2-40B4-BE49-F238E27FC236}">
                  <a16:creationId xmlns:a16="http://schemas.microsoft.com/office/drawing/2014/main" id="{DF0593E2-5305-9ABA-95AD-FEC2D330DA3F}"/>
                </a:ext>
              </a:extLst>
            </p:cNvPr>
            <p:cNvSpPr/>
            <p:nvPr/>
          </p:nvSpPr>
          <p:spPr>
            <a:xfrm>
              <a:off x="9540067" y="5252202"/>
              <a:ext cx="1498169" cy="5682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C14BA969-F90F-25A8-9E55-85D0DFB27A89}"/>
              </a:ext>
            </a:extLst>
          </p:cNvPr>
          <p:cNvSpPr txBox="1"/>
          <p:nvPr/>
        </p:nvSpPr>
        <p:spPr>
          <a:xfrm>
            <a:off x="5604428" y="5594796"/>
            <a:ext cx="5007896" cy="307777"/>
          </a:xfrm>
          <a:prstGeom prst="rect">
            <a:avLst/>
          </a:prstGeom>
          <a:solidFill>
            <a:schemeClr val="bg1"/>
          </a:solid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the Definitions link for all definitions related to each  Section </a:t>
            </a:r>
            <a:endParaRPr lang="en-US" sz="1400"/>
          </a:p>
        </p:txBody>
      </p:sp>
      <p:sp>
        <p:nvSpPr>
          <p:cNvPr id="11" name="TextBox 10">
            <a:extLst>
              <a:ext uri="{FF2B5EF4-FFF2-40B4-BE49-F238E27FC236}">
                <a16:creationId xmlns:a16="http://schemas.microsoft.com/office/drawing/2014/main" id="{8DB4EB21-FF2A-2694-D0C9-8EBFFFEE0E1B}"/>
              </a:ext>
            </a:extLst>
          </p:cNvPr>
          <p:cNvSpPr txBox="1"/>
          <p:nvPr/>
        </p:nvSpPr>
        <p:spPr>
          <a:xfrm>
            <a:off x="7046369" y="6254914"/>
            <a:ext cx="4688319" cy="307777"/>
          </a:xfrm>
          <a:prstGeom prst="rect">
            <a:avLst/>
          </a:prstGeom>
          <a:noFill/>
          <a:ln>
            <a:solidFill>
              <a:srgbClr val="00369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Click on this icon for information specific to the data element.</a:t>
            </a:r>
          </a:p>
        </p:txBody>
      </p:sp>
      <p:pic>
        <p:nvPicPr>
          <p:cNvPr id="9" name="Picture 8" descr="A symbol indicating where to click for more information.">
            <a:extLst>
              <a:ext uri="{FF2B5EF4-FFF2-40B4-BE49-F238E27FC236}">
                <a16:creationId xmlns:a16="http://schemas.microsoft.com/office/drawing/2014/main" id="{FE1BDAA4-DFA5-635E-B767-2D3E853B5849}"/>
              </a:ext>
            </a:extLst>
          </p:cNvPr>
          <p:cNvPicPr>
            <a:picLocks noChangeAspect="1"/>
          </p:cNvPicPr>
          <p:nvPr/>
        </p:nvPicPr>
        <p:blipFill>
          <a:blip r:embed="rId4"/>
          <a:stretch>
            <a:fillRect/>
          </a:stretch>
        </p:blipFill>
        <p:spPr>
          <a:xfrm>
            <a:off x="6659723" y="6210148"/>
            <a:ext cx="350447" cy="414153"/>
          </a:xfrm>
          <a:prstGeom prst="rect">
            <a:avLst/>
          </a:prstGeom>
        </p:spPr>
      </p:pic>
    </p:spTree>
    <p:extLst>
      <p:ext uri="{BB962C8B-B14F-4D97-AF65-F5344CB8AC3E}">
        <p14:creationId xmlns:p14="http://schemas.microsoft.com/office/powerpoint/2010/main" val="31023686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98016CD-EE3E-1B44-3A84-181C26887934}"/>
              </a:ext>
            </a:extLst>
          </p:cNvPr>
          <p:cNvSpPr>
            <a:spLocks noGrp="1"/>
          </p:cNvSpPr>
          <p:nvPr>
            <p:ph type="title"/>
          </p:nvPr>
        </p:nvSpPr>
        <p:spPr>
          <a:xfrm>
            <a:off x="5626" y="593"/>
            <a:ext cx="5253682" cy="1346157"/>
          </a:xfrm>
        </p:spPr>
        <p:txBody>
          <a:bodyPr>
            <a:normAutofit/>
          </a:bodyPr>
          <a:lstStyle/>
          <a:p>
            <a:r>
              <a:rPr lang="en-US" sz="6000" b="1">
                <a:ea typeface="Calibri Light"/>
                <a:cs typeface="Calibri Light"/>
              </a:rPr>
              <a:t>References</a:t>
            </a:r>
          </a:p>
        </p:txBody>
      </p:sp>
      <p:pic>
        <p:nvPicPr>
          <p:cNvPr id="5" name="Picture 4" descr="A screenshot of the references section on ClinicalTrials.gov PRS modernized website, highlighting each section with a blue border. The sections include citations, links, and available IPD and supporting information. ">
            <a:extLst>
              <a:ext uri="{FF2B5EF4-FFF2-40B4-BE49-F238E27FC236}">
                <a16:creationId xmlns:a16="http://schemas.microsoft.com/office/drawing/2014/main" id="{B01051A2-0251-1EB4-DC8D-2804C4F17E61}"/>
              </a:ext>
            </a:extLst>
          </p:cNvPr>
          <p:cNvPicPr>
            <a:picLocks noChangeAspect="1"/>
          </p:cNvPicPr>
          <p:nvPr/>
        </p:nvPicPr>
        <p:blipFill>
          <a:blip r:embed="rId3"/>
          <a:stretch>
            <a:fillRect/>
          </a:stretch>
        </p:blipFill>
        <p:spPr>
          <a:xfrm>
            <a:off x="6029564" y="1541"/>
            <a:ext cx="5545819" cy="6599208"/>
          </a:xfrm>
          <a:prstGeom prst="rect">
            <a:avLst/>
          </a:prstGeom>
        </p:spPr>
      </p:pic>
      <p:sp>
        <p:nvSpPr>
          <p:cNvPr id="6" name="Rounded Rectangle 6">
            <a:extLst>
              <a:ext uri="{FF2B5EF4-FFF2-40B4-BE49-F238E27FC236}">
                <a16:creationId xmlns:a16="http://schemas.microsoft.com/office/drawing/2014/main" id="{3D018204-B4E0-5FE6-8D4B-0A7FD1733A8F}"/>
              </a:ext>
            </a:extLst>
          </p:cNvPr>
          <p:cNvSpPr/>
          <p:nvPr/>
        </p:nvSpPr>
        <p:spPr>
          <a:xfrm>
            <a:off x="266654" y="2506535"/>
            <a:ext cx="5554743" cy="3882727"/>
          </a:xfrm>
          <a:prstGeom prst="roundRect">
            <a:avLst/>
          </a:prstGeom>
          <a:solidFill>
            <a:srgbClr val="FFFFCC"/>
          </a:solidFill>
          <a:ln w="28575">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a:solidFill>
                <a:schemeClr val="tx1"/>
              </a:solidFill>
              <a:latin typeface="Roboto"/>
              <a:ea typeface="Calibri"/>
              <a:cs typeface="Calibri"/>
            </a:endParaRPr>
          </a:p>
          <a:p>
            <a:r>
              <a:rPr lang="en-US" sz="2000">
                <a:solidFill>
                  <a:schemeClr val="tx1"/>
                </a:solidFill>
                <a:latin typeface="Roboto"/>
                <a:ea typeface="Calibri"/>
                <a:cs typeface="Calibri"/>
              </a:rPr>
              <a:t>During registration, citations should be obtained from the </a:t>
            </a:r>
            <a:r>
              <a:rPr lang="en-US" sz="2000" b="1">
                <a:solidFill>
                  <a:schemeClr val="tx1"/>
                </a:solidFill>
                <a:latin typeface="Roboto"/>
                <a:ea typeface="Calibri"/>
                <a:cs typeface="Calibri"/>
              </a:rPr>
              <a:t>protocol</a:t>
            </a:r>
            <a:r>
              <a:rPr lang="en-US" sz="2000">
                <a:solidFill>
                  <a:schemeClr val="tx1"/>
                </a:solidFill>
                <a:latin typeface="Roboto"/>
                <a:ea typeface="Calibri"/>
                <a:cs typeface="Calibri"/>
              </a:rPr>
              <a:t>. This is </a:t>
            </a:r>
            <a:r>
              <a:rPr lang="en-US" sz="2000" b="1">
                <a:solidFill>
                  <a:schemeClr val="tx1"/>
                </a:solidFill>
                <a:latin typeface="Roboto"/>
                <a:ea typeface="Calibri"/>
                <a:cs typeface="Calibri"/>
              </a:rPr>
              <a:t>optional.</a:t>
            </a:r>
            <a:endParaRPr lang="en-US" sz="2000">
              <a:solidFill>
                <a:schemeClr val="tx1"/>
              </a:solidFill>
              <a:latin typeface="Roboto"/>
              <a:ea typeface="Calibri"/>
              <a:cs typeface="Calibri"/>
            </a:endParaRPr>
          </a:p>
          <a:p>
            <a:endParaRPr lang="en-US" sz="2000" b="1" u="sng">
              <a:solidFill>
                <a:schemeClr val="tx1"/>
              </a:solidFill>
              <a:latin typeface="Roboto"/>
              <a:ea typeface="Calibri"/>
              <a:cs typeface="Calibri"/>
            </a:endParaRPr>
          </a:p>
          <a:p>
            <a:r>
              <a:rPr lang="en-US" sz="2000">
                <a:solidFill>
                  <a:schemeClr val="tx1"/>
                </a:solidFill>
                <a:latin typeface="Roboto"/>
                <a:ea typeface="Roboto"/>
                <a:cs typeface="Roboto"/>
              </a:rPr>
              <a:t>List citations for publications that         provide </a:t>
            </a:r>
            <a:r>
              <a:rPr lang="en-US" sz="2000" b="1">
                <a:solidFill>
                  <a:schemeClr val="tx1"/>
                </a:solidFill>
                <a:latin typeface="Roboto"/>
                <a:ea typeface="Roboto"/>
                <a:cs typeface="Roboto"/>
              </a:rPr>
              <a:t>background </a:t>
            </a:r>
            <a:r>
              <a:rPr lang="en-US" sz="2000">
                <a:solidFill>
                  <a:schemeClr val="tx1"/>
                </a:solidFill>
                <a:latin typeface="Roboto"/>
                <a:ea typeface="Roboto"/>
                <a:cs typeface="Roboto"/>
              </a:rPr>
              <a:t>on this study's protocol or report results for this study.</a:t>
            </a:r>
          </a:p>
          <a:p>
            <a:endParaRPr lang="en-US" sz="2000">
              <a:solidFill>
                <a:schemeClr val="tx1"/>
              </a:solidFill>
              <a:latin typeface="Roboto"/>
              <a:ea typeface="Roboto"/>
              <a:cs typeface="Roboto"/>
            </a:endParaRPr>
          </a:p>
          <a:p>
            <a:r>
              <a:rPr lang="en-US" sz="2000">
                <a:solidFill>
                  <a:schemeClr val="tx1"/>
                </a:solidFill>
                <a:latin typeface="Roboto"/>
                <a:ea typeface="Roboto"/>
                <a:cs typeface="Roboto"/>
              </a:rPr>
              <a:t>Provide </a:t>
            </a:r>
            <a:r>
              <a:rPr lang="en-US" sz="2000" b="1">
                <a:solidFill>
                  <a:schemeClr val="tx1"/>
                </a:solidFill>
                <a:latin typeface="Roboto"/>
                <a:ea typeface="Roboto"/>
                <a:cs typeface="Roboto"/>
              </a:rPr>
              <a:t>links to websites</a:t>
            </a:r>
            <a:r>
              <a:rPr lang="en-US" sz="2000">
                <a:solidFill>
                  <a:schemeClr val="tx1"/>
                </a:solidFill>
                <a:latin typeface="Roboto"/>
                <a:ea typeface="Roboto"/>
                <a:cs typeface="Roboto"/>
              </a:rPr>
              <a:t> that give general information about the study.</a:t>
            </a:r>
            <a:endParaRPr lang="en-US">
              <a:solidFill>
                <a:schemeClr val="tx1"/>
              </a:solidFill>
            </a:endParaRPr>
          </a:p>
          <a:p>
            <a:r>
              <a:rPr lang="en-US" sz="2000">
                <a:solidFill>
                  <a:schemeClr val="tx1"/>
                </a:solidFill>
                <a:latin typeface="Roboto"/>
                <a:ea typeface="Roboto"/>
                <a:cs typeface="Roboto"/>
              </a:rPr>
              <a:t>Describe </a:t>
            </a:r>
            <a:r>
              <a:rPr lang="en-US" sz="2000" b="1">
                <a:solidFill>
                  <a:schemeClr val="tx1"/>
                </a:solidFill>
                <a:latin typeface="Roboto"/>
                <a:ea typeface="Roboto"/>
                <a:cs typeface="Roboto"/>
              </a:rPr>
              <a:t>how to access</a:t>
            </a:r>
            <a:r>
              <a:rPr lang="en-US" sz="2000">
                <a:solidFill>
                  <a:schemeClr val="tx1"/>
                </a:solidFill>
                <a:latin typeface="Roboto"/>
                <a:ea typeface="Roboto"/>
                <a:cs typeface="Roboto"/>
              </a:rPr>
              <a:t> individual participant data sets and any supporting information.</a:t>
            </a:r>
            <a:endParaRPr lang="en-US" sz="2000">
              <a:solidFill>
                <a:schemeClr val="tx1"/>
              </a:solidFill>
              <a:latin typeface="Roboto"/>
              <a:ea typeface="Calibri" panose="020F0502020204030204"/>
              <a:cs typeface="Calibri" panose="020F0502020204030204"/>
            </a:endParaRPr>
          </a:p>
          <a:p>
            <a:endParaRPr lang="en-US" sz="2000" b="1" u="sng">
              <a:solidFill>
                <a:schemeClr val="tx1"/>
              </a:solidFill>
              <a:latin typeface="Calibri" panose="020F0502020204030204"/>
              <a:ea typeface="Calibri"/>
              <a:cs typeface="Calibri"/>
            </a:endParaRPr>
          </a:p>
        </p:txBody>
      </p:sp>
      <p:sp>
        <p:nvSpPr>
          <p:cNvPr id="13" name="TextBox 12">
            <a:extLst>
              <a:ext uri="{FF2B5EF4-FFF2-40B4-BE49-F238E27FC236}">
                <a16:creationId xmlns:a16="http://schemas.microsoft.com/office/drawing/2014/main" id="{77613ADD-4892-42F0-8C3E-12EABC40BCDF}"/>
              </a:ext>
            </a:extLst>
          </p:cNvPr>
          <p:cNvSpPr txBox="1"/>
          <p:nvPr/>
        </p:nvSpPr>
        <p:spPr>
          <a:xfrm>
            <a:off x="9880418" y="6287813"/>
            <a:ext cx="2271722" cy="535754"/>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References  continues on next slide</a:t>
            </a:r>
            <a:endParaRPr lang="en-US" sz="1400" i="1">
              <a:solidFill>
                <a:schemeClr val="tx1"/>
              </a:solidFill>
              <a:ea typeface="Calibri"/>
              <a:cs typeface="Calibri"/>
            </a:endParaRPr>
          </a:p>
        </p:txBody>
      </p:sp>
      <p:sp>
        <p:nvSpPr>
          <p:cNvPr id="9" name="Rectangle: Rounded Corners 8">
            <a:extLst>
              <a:ext uri="{FF2B5EF4-FFF2-40B4-BE49-F238E27FC236}">
                <a16:creationId xmlns:a16="http://schemas.microsoft.com/office/drawing/2014/main" id="{265FE1CE-4AA3-5974-1237-A728285F8F28}"/>
              </a:ext>
              <a:ext uri="{C183D7F6-B498-43B3-948B-1728B52AA6E4}">
                <adec:decorative xmlns:adec="http://schemas.microsoft.com/office/drawing/2017/decorative" val="1"/>
              </a:ext>
            </a:extLst>
          </p:cNvPr>
          <p:cNvSpPr/>
          <p:nvPr/>
        </p:nvSpPr>
        <p:spPr>
          <a:xfrm>
            <a:off x="6041571" y="2503714"/>
            <a:ext cx="1115785" cy="312964"/>
          </a:xfrm>
          <a:prstGeom prst="roundRect">
            <a:avLst/>
          </a:prstGeom>
          <a:noFill/>
          <a:ln w="285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654968F-C5DC-9019-05DF-D34C71BE2804}"/>
              </a:ext>
              <a:ext uri="{C183D7F6-B498-43B3-948B-1728B52AA6E4}">
                <adec:decorative xmlns:adec="http://schemas.microsoft.com/office/drawing/2017/decorative" val="1"/>
              </a:ext>
            </a:extLst>
          </p:cNvPr>
          <p:cNvSpPr/>
          <p:nvPr/>
        </p:nvSpPr>
        <p:spPr>
          <a:xfrm>
            <a:off x="6041570" y="5973535"/>
            <a:ext cx="1115785" cy="312964"/>
          </a:xfrm>
          <a:prstGeom prst="roundRect">
            <a:avLst/>
          </a:prstGeom>
          <a:noFill/>
          <a:ln w="285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110C9D2-98D9-B75A-4CB5-A5C0C078FE75}"/>
              </a:ext>
              <a:ext uri="{C183D7F6-B498-43B3-948B-1728B52AA6E4}">
                <adec:decorative xmlns:adec="http://schemas.microsoft.com/office/drawing/2017/decorative" val="1"/>
              </a:ext>
            </a:extLst>
          </p:cNvPr>
          <p:cNvSpPr/>
          <p:nvPr/>
        </p:nvSpPr>
        <p:spPr>
          <a:xfrm>
            <a:off x="6041571" y="4218214"/>
            <a:ext cx="1115785" cy="312964"/>
          </a:xfrm>
          <a:prstGeom prst="roundRect">
            <a:avLst/>
          </a:prstGeom>
          <a:noFill/>
          <a:ln w="285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1614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296D-CB83-2EAA-8646-1909A783DC00}"/>
              </a:ext>
            </a:extLst>
          </p:cNvPr>
          <p:cNvSpPr>
            <a:spLocks noGrp="1"/>
          </p:cNvSpPr>
          <p:nvPr>
            <p:ph type="title"/>
          </p:nvPr>
        </p:nvSpPr>
        <p:spPr>
          <a:xfrm>
            <a:off x="6927630" y="-2736"/>
            <a:ext cx="4544411" cy="1351838"/>
          </a:xfrm>
        </p:spPr>
        <p:txBody>
          <a:bodyPr/>
          <a:lstStyle/>
          <a:p>
            <a:r>
              <a:rPr lang="en-US">
                <a:ea typeface="Calibri Light"/>
                <a:cs typeface="Calibri Light"/>
              </a:rPr>
              <a:t>Data Elements</a:t>
            </a:r>
            <a:endParaRPr lang="en-US"/>
          </a:p>
        </p:txBody>
      </p:sp>
      <p:pic>
        <p:nvPicPr>
          <p:cNvPr id="3" name="Picture 2" descr="A screenshot of the &quot;Links&quot; section in the References module. Click on i icon in a blue circle to learn more about this section.">
            <a:extLst>
              <a:ext uri="{FF2B5EF4-FFF2-40B4-BE49-F238E27FC236}">
                <a16:creationId xmlns:a16="http://schemas.microsoft.com/office/drawing/2014/main" id="{1E6CC1C5-4E46-EF33-CDBB-F0C2AF8EDBBE}"/>
              </a:ext>
            </a:extLst>
          </p:cNvPr>
          <p:cNvPicPr>
            <a:picLocks noChangeAspect="1"/>
          </p:cNvPicPr>
          <p:nvPr/>
        </p:nvPicPr>
        <p:blipFill>
          <a:blip r:embed="rId3"/>
          <a:stretch>
            <a:fillRect/>
          </a:stretch>
        </p:blipFill>
        <p:spPr>
          <a:xfrm>
            <a:off x="299357" y="199345"/>
            <a:ext cx="6286500" cy="1533525"/>
          </a:xfrm>
          <a:prstGeom prst="rect">
            <a:avLst/>
          </a:prstGeom>
          <a:ln w="57150">
            <a:solidFill>
              <a:schemeClr val="accent5">
                <a:lumMod val="75000"/>
              </a:schemeClr>
            </a:solidFill>
          </a:ln>
        </p:spPr>
      </p:pic>
      <p:pic>
        <p:nvPicPr>
          <p:cNvPr id="4" name="Picture 3" descr="Screenshot showing description of 'Additional information' and Data element definition' appears after clicking on i icon in a blue circle on the left of Links section and expanding these sections.&#10;">
            <a:extLst>
              <a:ext uri="{FF2B5EF4-FFF2-40B4-BE49-F238E27FC236}">
                <a16:creationId xmlns:a16="http://schemas.microsoft.com/office/drawing/2014/main" id="{7EDF0843-5A46-A90A-D1ED-7D2ACF439F51}"/>
              </a:ext>
            </a:extLst>
          </p:cNvPr>
          <p:cNvPicPr>
            <a:picLocks noChangeAspect="1"/>
          </p:cNvPicPr>
          <p:nvPr/>
        </p:nvPicPr>
        <p:blipFill>
          <a:blip r:embed="rId4"/>
          <a:stretch>
            <a:fillRect/>
          </a:stretch>
        </p:blipFill>
        <p:spPr>
          <a:xfrm>
            <a:off x="300718" y="1242332"/>
            <a:ext cx="4297135" cy="5421085"/>
          </a:xfrm>
          <a:prstGeom prst="rect">
            <a:avLst/>
          </a:prstGeom>
        </p:spPr>
      </p:pic>
      <p:pic>
        <p:nvPicPr>
          <p:cNvPr id="5" name="Picture 4" descr="A screenshot of References module to add &quot;Available IPD and supporting Information&quot;. Click on icon i in a blue circle to learn more.">
            <a:extLst>
              <a:ext uri="{FF2B5EF4-FFF2-40B4-BE49-F238E27FC236}">
                <a16:creationId xmlns:a16="http://schemas.microsoft.com/office/drawing/2014/main" id="{9C4DB1D5-16F2-B763-8C46-71D63516ADF4}"/>
              </a:ext>
            </a:extLst>
          </p:cNvPr>
          <p:cNvPicPr>
            <a:picLocks noChangeAspect="1"/>
          </p:cNvPicPr>
          <p:nvPr/>
        </p:nvPicPr>
        <p:blipFill>
          <a:blip r:embed="rId5"/>
          <a:stretch>
            <a:fillRect/>
          </a:stretch>
        </p:blipFill>
        <p:spPr>
          <a:xfrm>
            <a:off x="7051691" y="1302250"/>
            <a:ext cx="4539342" cy="1058635"/>
          </a:xfrm>
          <a:prstGeom prst="rect">
            <a:avLst/>
          </a:prstGeom>
          <a:ln w="57150">
            <a:solidFill>
              <a:schemeClr val="accent5">
                <a:lumMod val="75000"/>
              </a:schemeClr>
            </a:solidFill>
          </a:ln>
        </p:spPr>
      </p:pic>
      <p:pic>
        <p:nvPicPr>
          <p:cNvPr id="6" name="Picture 5" descr="screenshot: After you click on i within a blue circle icon on the right of &quot;Available IPD and Supporting Information&quot; and expand the  'Additional information' and Data element definition' tab to learn more.">
            <a:extLst>
              <a:ext uri="{FF2B5EF4-FFF2-40B4-BE49-F238E27FC236}">
                <a16:creationId xmlns:a16="http://schemas.microsoft.com/office/drawing/2014/main" id="{0170BE1A-0B42-8057-616C-061F3EEDFA7E}"/>
              </a:ext>
            </a:extLst>
          </p:cNvPr>
          <p:cNvPicPr>
            <a:picLocks noChangeAspect="1"/>
          </p:cNvPicPr>
          <p:nvPr/>
        </p:nvPicPr>
        <p:blipFill>
          <a:blip r:embed="rId6"/>
          <a:stretch>
            <a:fillRect/>
          </a:stretch>
        </p:blipFill>
        <p:spPr>
          <a:xfrm>
            <a:off x="7050330" y="2532336"/>
            <a:ext cx="4297135" cy="4122964"/>
          </a:xfrm>
          <a:prstGeom prst="rect">
            <a:avLst/>
          </a:prstGeom>
        </p:spPr>
      </p:pic>
    </p:spTree>
    <p:extLst>
      <p:ext uri="{BB962C8B-B14F-4D97-AF65-F5344CB8AC3E}">
        <p14:creationId xmlns:p14="http://schemas.microsoft.com/office/powerpoint/2010/main" val="39406722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A193-FB7B-9349-4B9C-B13072A698FB}"/>
              </a:ext>
            </a:extLst>
          </p:cNvPr>
          <p:cNvSpPr>
            <a:spLocks noGrp="1"/>
          </p:cNvSpPr>
          <p:nvPr>
            <p:ph type="ctrTitle"/>
          </p:nvPr>
        </p:nvSpPr>
        <p:spPr/>
        <p:txBody>
          <a:bodyPr/>
          <a:lstStyle/>
          <a:p>
            <a:r>
              <a:rPr lang="en-US" sz="4000" b="1"/>
              <a:t>Completing the Record</a:t>
            </a:r>
          </a:p>
        </p:txBody>
      </p:sp>
    </p:spTree>
    <p:extLst>
      <p:ext uri="{BB962C8B-B14F-4D97-AF65-F5344CB8AC3E}">
        <p14:creationId xmlns:p14="http://schemas.microsoft.com/office/powerpoint/2010/main" val="33850827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733" y="218307"/>
            <a:ext cx="5253682" cy="1346157"/>
          </a:xfrm>
        </p:spPr>
        <p:txBody>
          <a:bodyPr/>
          <a:lstStyle/>
          <a:p>
            <a:r>
              <a:rPr lang="en-US">
                <a:ea typeface="Calibri Light"/>
                <a:cs typeface="Calibri Light"/>
              </a:rPr>
              <a:t>The Record Summary</a:t>
            </a:r>
          </a:p>
        </p:txBody>
      </p:sp>
      <p:pic>
        <p:nvPicPr>
          <p:cNvPr id="3" name="Picture 2" descr="A screenshot of a Record summary dashboard, showing the level of record's progress (A blue line indicates completed step while a white/grey line displays next step.)">
            <a:extLst>
              <a:ext uri="{FF2B5EF4-FFF2-40B4-BE49-F238E27FC236}">
                <a16:creationId xmlns:a16="http://schemas.microsoft.com/office/drawing/2014/main" id="{FA79CFF7-8F9C-1546-1C50-8A078BE447BD}"/>
              </a:ext>
            </a:extLst>
          </p:cNvPr>
          <p:cNvPicPr>
            <a:picLocks noChangeAspect="1"/>
          </p:cNvPicPr>
          <p:nvPr/>
        </p:nvPicPr>
        <p:blipFill>
          <a:blip r:embed="rId3"/>
          <a:stretch>
            <a:fillRect/>
          </a:stretch>
        </p:blipFill>
        <p:spPr>
          <a:xfrm>
            <a:off x="589935" y="1213432"/>
            <a:ext cx="10766323" cy="5475814"/>
          </a:xfrm>
          <a:prstGeom prst="rect">
            <a:avLst/>
          </a:prstGeom>
        </p:spPr>
      </p:pic>
    </p:spTree>
    <p:extLst>
      <p:ext uri="{BB962C8B-B14F-4D97-AF65-F5344CB8AC3E}">
        <p14:creationId xmlns:p14="http://schemas.microsoft.com/office/powerpoint/2010/main" val="3239382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E3CAC5-2E5B-E5F3-6ED0-9DE5C0F0C094}"/>
              </a:ext>
            </a:extLst>
          </p:cNvPr>
          <p:cNvSpPr>
            <a:spLocks noGrp="1"/>
          </p:cNvSpPr>
          <p:nvPr>
            <p:ph type="title"/>
          </p:nvPr>
        </p:nvSpPr>
        <p:spPr>
          <a:xfrm>
            <a:off x="135321" y="-180098"/>
            <a:ext cx="10515600" cy="1325563"/>
          </a:xfrm>
        </p:spPr>
        <p:txBody>
          <a:bodyPr/>
          <a:lstStyle/>
          <a:p>
            <a:r>
              <a:rPr lang="en-US">
                <a:ea typeface="Calibri Light"/>
                <a:cs typeface="Calibri Light"/>
              </a:rPr>
              <a:t>System Validation and Review Dashboard</a:t>
            </a:r>
            <a:endParaRPr lang="en-US"/>
          </a:p>
        </p:txBody>
      </p:sp>
      <p:pic>
        <p:nvPicPr>
          <p:cNvPr id="2" name="Picture 1" descr="A screenshot of the record summary page. Left hand side of the dashboard shows summary of Protocol validation errors, warnings and notes. Right side of dashboard shows summary breakdown of locating  that issue in each module.">
            <a:extLst>
              <a:ext uri="{FF2B5EF4-FFF2-40B4-BE49-F238E27FC236}">
                <a16:creationId xmlns:a16="http://schemas.microsoft.com/office/drawing/2014/main" id="{E3FCEB9B-4F04-73E1-2B4D-FA98C33F6AFE}"/>
              </a:ext>
            </a:extLst>
          </p:cNvPr>
          <p:cNvPicPr>
            <a:picLocks noChangeAspect="1"/>
          </p:cNvPicPr>
          <p:nvPr/>
        </p:nvPicPr>
        <p:blipFill>
          <a:blip r:embed="rId3"/>
          <a:stretch>
            <a:fillRect/>
          </a:stretch>
        </p:blipFill>
        <p:spPr>
          <a:xfrm>
            <a:off x="2937541" y="842963"/>
            <a:ext cx="6562725" cy="5172075"/>
          </a:xfrm>
          <a:prstGeom prst="rect">
            <a:avLst/>
          </a:prstGeom>
        </p:spPr>
      </p:pic>
      <p:sp>
        <p:nvSpPr>
          <p:cNvPr id="8" name="Rounded Rectangle 12">
            <a:extLst>
              <a:ext uri="{FF2B5EF4-FFF2-40B4-BE49-F238E27FC236}">
                <a16:creationId xmlns:a16="http://schemas.microsoft.com/office/drawing/2014/main" id="{F5BCD2C9-3DAD-09DE-E942-16AEA5AD777C}"/>
              </a:ext>
            </a:extLst>
          </p:cNvPr>
          <p:cNvSpPr/>
          <p:nvPr/>
        </p:nvSpPr>
        <p:spPr>
          <a:xfrm>
            <a:off x="137690" y="2048797"/>
            <a:ext cx="2794982" cy="3657599"/>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When the Record Summary shows all "0", the PI should carefully review the record.  </a:t>
            </a:r>
          </a:p>
          <a:p>
            <a:endParaRPr lang="en-US">
              <a:solidFill>
                <a:schemeClr val="tx1"/>
              </a:solidFill>
            </a:endParaRPr>
          </a:p>
          <a:p>
            <a:r>
              <a:rPr lang="en-US">
                <a:solidFill>
                  <a:schemeClr val="tx1"/>
                </a:solidFill>
              </a:rPr>
              <a:t>False statements are criminal under the regulations! </a:t>
            </a:r>
          </a:p>
          <a:p>
            <a:endParaRPr lang="en-US">
              <a:solidFill>
                <a:schemeClr val="tx1"/>
              </a:solidFill>
            </a:endParaRPr>
          </a:p>
          <a:p>
            <a:r>
              <a:rPr lang="en-US">
                <a:solidFill>
                  <a:schemeClr val="tx1"/>
                </a:solidFill>
              </a:rPr>
              <a:t>For new registrations, the PI should read each section carefully</a:t>
            </a:r>
            <a:endParaRPr lang="en-US">
              <a:solidFill>
                <a:schemeClr val="tx1"/>
              </a:solidFill>
              <a:ea typeface="Calibri"/>
              <a:cs typeface="Calibri"/>
            </a:endParaRPr>
          </a:p>
        </p:txBody>
      </p:sp>
      <p:sp>
        <p:nvSpPr>
          <p:cNvPr id="4" name="Rounded Rectangle 9">
            <a:extLst>
              <a:ext uri="{FF2B5EF4-FFF2-40B4-BE49-F238E27FC236}">
                <a16:creationId xmlns:a16="http://schemas.microsoft.com/office/drawing/2014/main" id="{29D7CEDD-F47F-9362-C339-72EC45FC611A}"/>
              </a:ext>
            </a:extLst>
          </p:cNvPr>
          <p:cNvSpPr/>
          <p:nvPr/>
        </p:nvSpPr>
        <p:spPr>
          <a:xfrm>
            <a:off x="9692841" y="1715032"/>
            <a:ext cx="2431071" cy="3438301"/>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rgbClr val="FF0000"/>
                </a:solidFill>
              </a:rPr>
              <a:t>Errors</a:t>
            </a:r>
            <a:r>
              <a:rPr lang="en-US" sz="1600">
                <a:solidFill>
                  <a:schemeClr val="tx1"/>
                </a:solidFill>
              </a:rPr>
              <a:t> must be addressed before releasing the record</a:t>
            </a:r>
          </a:p>
          <a:p>
            <a:endParaRPr lang="en-US" sz="1600">
              <a:solidFill>
                <a:schemeClr val="tx1"/>
              </a:solidFill>
            </a:endParaRPr>
          </a:p>
          <a:p>
            <a:r>
              <a:rPr lang="en-US" sz="1600" b="1">
                <a:solidFill>
                  <a:srgbClr val="C00000"/>
                </a:solidFill>
              </a:rPr>
              <a:t>Warnings</a:t>
            </a:r>
            <a:r>
              <a:rPr lang="en-US" sz="1600">
                <a:solidFill>
                  <a:schemeClr val="tx1"/>
                </a:solidFill>
              </a:rPr>
              <a:t> indicate potentially serious issues that should be reviewed and addressed as needed </a:t>
            </a:r>
          </a:p>
          <a:p>
            <a:endParaRPr lang="en-US" sz="1600">
              <a:solidFill>
                <a:schemeClr val="tx1"/>
              </a:solidFill>
            </a:endParaRPr>
          </a:p>
          <a:p>
            <a:r>
              <a:rPr lang="en-US" sz="1600" b="1">
                <a:solidFill>
                  <a:srgbClr val="003698"/>
                </a:solidFill>
              </a:rPr>
              <a:t>Notes</a:t>
            </a:r>
            <a:r>
              <a:rPr lang="en-US" sz="1600">
                <a:solidFill>
                  <a:schemeClr val="tx1"/>
                </a:solidFill>
              </a:rPr>
              <a:t> indicate other potential issues; address as needed</a:t>
            </a:r>
          </a:p>
        </p:txBody>
      </p:sp>
      <p:sp>
        <p:nvSpPr>
          <p:cNvPr id="11" name="Arrow: Left 10">
            <a:extLst>
              <a:ext uri="{FF2B5EF4-FFF2-40B4-BE49-F238E27FC236}">
                <a16:creationId xmlns:a16="http://schemas.microsoft.com/office/drawing/2014/main" id="{EF3A671C-8BEF-62C7-DDDD-A1A3B03E1E77}"/>
              </a:ext>
              <a:ext uri="{C183D7F6-B498-43B3-948B-1728B52AA6E4}">
                <adec:decorative xmlns:adec="http://schemas.microsoft.com/office/drawing/2017/decorative" val="1"/>
              </a:ext>
            </a:extLst>
          </p:cNvPr>
          <p:cNvSpPr/>
          <p:nvPr/>
        </p:nvSpPr>
        <p:spPr>
          <a:xfrm>
            <a:off x="9309421" y="2235176"/>
            <a:ext cx="370702" cy="267730"/>
          </a:xfrm>
          <a:prstGeom prst="lef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652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26334"/>
            <a:ext cx="11068050" cy="955088"/>
          </a:xfrm>
        </p:spPr>
        <p:txBody>
          <a:bodyPr>
            <a:normAutofit/>
          </a:bodyPr>
          <a:lstStyle/>
          <a:p>
            <a:r>
              <a:rPr lang="en-US"/>
              <a:t>The Record Summary – Study User Information</a:t>
            </a:r>
          </a:p>
        </p:txBody>
      </p:sp>
      <p:pic>
        <p:nvPicPr>
          <p:cNvPr id="3" name="Picture 2" descr="A screenshot of the Record Summary Page showing Initial release date, People menu link (to identify Record owner and access list members), FDAAA status (whether study is an ACT).">
            <a:extLst>
              <a:ext uri="{FF2B5EF4-FFF2-40B4-BE49-F238E27FC236}">
                <a16:creationId xmlns:a16="http://schemas.microsoft.com/office/drawing/2014/main" id="{4A1B1562-CA8B-B60D-E2E4-DE849DC42705}"/>
              </a:ext>
            </a:extLst>
          </p:cNvPr>
          <p:cNvPicPr>
            <a:picLocks noChangeAspect="1"/>
          </p:cNvPicPr>
          <p:nvPr/>
        </p:nvPicPr>
        <p:blipFill>
          <a:blip r:embed="rId3"/>
          <a:srcRect l="68" t="418" r="157" b="20609"/>
          <a:stretch/>
        </p:blipFill>
        <p:spPr>
          <a:xfrm>
            <a:off x="2499845" y="1048784"/>
            <a:ext cx="7799868" cy="5415927"/>
          </a:xfrm>
          <a:prstGeom prst="rect">
            <a:avLst/>
          </a:prstGeom>
        </p:spPr>
      </p:pic>
      <p:sp>
        <p:nvSpPr>
          <p:cNvPr id="5" name="Rounded Rectangle 4"/>
          <p:cNvSpPr/>
          <p:nvPr/>
        </p:nvSpPr>
        <p:spPr>
          <a:xfrm>
            <a:off x="8670780" y="1765309"/>
            <a:ext cx="3259734" cy="91440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solidFill>
              </a:rPr>
              <a:t>Add any co-PIs who should have edit rights. The Record Owner can do this</a:t>
            </a:r>
          </a:p>
        </p:txBody>
      </p:sp>
      <p:cxnSp>
        <p:nvCxnSpPr>
          <p:cNvPr id="6" name="Straight Arrow Connector 5">
            <a:extLst>
              <a:ext uri="{C183D7F6-B498-43B3-948B-1728B52AA6E4}">
                <adec:decorative xmlns:adec="http://schemas.microsoft.com/office/drawing/2017/decorative" val="1"/>
              </a:ext>
            </a:extLst>
          </p:cNvPr>
          <p:cNvCxnSpPr/>
          <p:nvPr/>
        </p:nvCxnSpPr>
        <p:spPr bwMode="auto">
          <a:xfrm flipV="1">
            <a:off x="9012733" y="1173627"/>
            <a:ext cx="0" cy="589935"/>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Rounded Rectangle 12"/>
          <p:cNvSpPr/>
          <p:nvPr/>
        </p:nvSpPr>
        <p:spPr>
          <a:xfrm>
            <a:off x="7945783" y="3760376"/>
            <a:ext cx="4133046" cy="889759"/>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prstClr val="black"/>
                </a:solidFill>
              </a:rPr>
              <a:t>The Record Owner is the primary contact for the record. Only an administrator can change the Record Owner</a:t>
            </a:r>
          </a:p>
        </p:txBody>
      </p:sp>
      <p:cxnSp>
        <p:nvCxnSpPr>
          <p:cNvPr id="14" name="Straight Arrow Connector 13">
            <a:extLst>
              <a:ext uri="{C183D7F6-B498-43B3-948B-1728B52AA6E4}">
                <adec:decorative xmlns:adec="http://schemas.microsoft.com/office/drawing/2017/decorative" val="1"/>
              </a:ext>
            </a:extLst>
          </p:cNvPr>
          <p:cNvCxnSpPr/>
          <p:nvPr/>
        </p:nvCxnSpPr>
        <p:spPr bwMode="auto">
          <a:xfrm flipH="1">
            <a:off x="6611342" y="3851848"/>
            <a:ext cx="1356962" cy="1023878"/>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Rectangle 19">
            <a:extLst>
              <a:ext uri="{C183D7F6-B498-43B3-948B-1728B52AA6E4}">
                <adec:decorative xmlns:adec="http://schemas.microsoft.com/office/drawing/2017/decorative" val="1"/>
              </a:ext>
            </a:extLst>
          </p:cNvPr>
          <p:cNvSpPr/>
          <p:nvPr/>
        </p:nvSpPr>
        <p:spPr>
          <a:xfrm>
            <a:off x="3631878" y="4020397"/>
            <a:ext cx="877734" cy="4162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ed Rectangle 12">
            <a:extLst>
              <a:ext uri="{FF2B5EF4-FFF2-40B4-BE49-F238E27FC236}">
                <a16:creationId xmlns:a16="http://schemas.microsoft.com/office/drawing/2014/main" id="{7C53447B-D04C-E96A-7EC1-8DBB1DB6A8D4}"/>
              </a:ext>
            </a:extLst>
          </p:cNvPr>
          <p:cNvSpPr/>
          <p:nvPr/>
        </p:nvSpPr>
        <p:spPr>
          <a:xfrm>
            <a:off x="7988913" y="4867431"/>
            <a:ext cx="4204933" cy="645345"/>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prstClr val="black"/>
                </a:solidFill>
                <a:latin typeface="Arial"/>
                <a:cs typeface="Arial"/>
              </a:rPr>
              <a:t>This study appears to be an ACT and is subject to federal regulations </a:t>
            </a:r>
            <a:endParaRPr lang="en-US">
              <a:solidFill>
                <a:prstClr val="black"/>
              </a:solidFill>
            </a:endParaRPr>
          </a:p>
        </p:txBody>
      </p:sp>
      <p:sp>
        <p:nvSpPr>
          <p:cNvPr id="22" name="Rounded Rectangle 21"/>
          <p:cNvSpPr/>
          <p:nvPr/>
        </p:nvSpPr>
        <p:spPr>
          <a:xfrm>
            <a:off x="1547856" y="5811942"/>
            <a:ext cx="8763000" cy="47231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prstClr val="black"/>
                </a:solidFill>
              </a:rPr>
              <a:t>Initial Release </a:t>
            </a:r>
            <a:r>
              <a:rPr lang="en-US">
                <a:solidFill>
                  <a:prstClr val="black"/>
                </a:solidFill>
              </a:rPr>
              <a:t>date displays on the public site. This is important for FDAAA and ICMJE</a:t>
            </a:r>
          </a:p>
        </p:txBody>
      </p:sp>
      <p:cxnSp>
        <p:nvCxnSpPr>
          <p:cNvPr id="23" name="Straight Arrow Connector 22">
            <a:extLst>
              <a:ext uri="{C183D7F6-B498-43B3-948B-1728B52AA6E4}">
                <adec:decorative xmlns:adec="http://schemas.microsoft.com/office/drawing/2017/decorative" val="1"/>
              </a:ext>
            </a:extLst>
          </p:cNvPr>
          <p:cNvCxnSpPr/>
          <p:nvPr/>
        </p:nvCxnSpPr>
        <p:spPr bwMode="auto">
          <a:xfrm flipV="1">
            <a:off x="3976904" y="4381230"/>
            <a:ext cx="33517" cy="1454539"/>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Rectangle 11">
            <a:extLst>
              <a:ext uri="{C183D7F6-B498-43B3-948B-1728B52AA6E4}">
                <adec:decorative xmlns:adec="http://schemas.microsoft.com/office/drawing/2017/decorative" val="1"/>
              </a:ext>
            </a:extLst>
          </p:cNvPr>
          <p:cNvSpPr/>
          <p:nvPr/>
        </p:nvSpPr>
        <p:spPr>
          <a:xfrm>
            <a:off x="5721234" y="4908398"/>
            <a:ext cx="1327303" cy="4305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a:extLst>
              <a:ext uri="{C183D7F6-B498-43B3-948B-1728B52AA6E4}">
                <adec:decorative xmlns:adec="http://schemas.microsoft.com/office/drawing/2017/decorative" val="1"/>
              </a:ext>
            </a:extLst>
          </p:cNvPr>
          <p:cNvSpPr/>
          <p:nvPr/>
        </p:nvSpPr>
        <p:spPr>
          <a:xfrm>
            <a:off x="8957274" y="975751"/>
            <a:ext cx="578877" cy="2336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E691D52E-AD5A-225C-DD05-00C462610D7B}"/>
              </a:ext>
              <a:ext uri="{C183D7F6-B498-43B3-948B-1728B52AA6E4}">
                <adec:decorative xmlns:adec="http://schemas.microsoft.com/office/drawing/2017/decorative" val="1"/>
              </a:ext>
            </a:extLst>
          </p:cNvPr>
          <p:cNvSpPr/>
          <p:nvPr/>
        </p:nvSpPr>
        <p:spPr>
          <a:xfrm>
            <a:off x="7088217" y="4872014"/>
            <a:ext cx="636387" cy="5067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 name="Straight Arrow Connector 9">
            <a:extLst>
              <a:ext uri="{FF2B5EF4-FFF2-40B4-BE49-F238E27FC236}">
                <a16:creationId xmlns:a16="http://schemas.microsoft.com/office/drawing/2014/main" id="{3100DE2A-AC03-9039-D464-2A7AC44820B5}"/>
              </a:ext>
              <a:ext uri="{C183D7F6-B498-43B3-948B-1728B52AA6E4}">
                <adec:decorative xmlns:adec="http://schemas.microsoft.com/office/drawing/2017/decorative" val="1"/>
              </a:ext>
            </a:extLst>
          </p:cNvPr>
          <p:cNvCxnSpPr>
            <a:cxnSpLocks/>
          </p:cNvCxnSpPr>
          <p:nvPr/>
        </p:nvCxnSpPr>
        <p:spPr bwMode="auto">
          <a:xfrm flipH="1">
            <a:off x="7718771" y="5199750"/>
            <a:ext cx="273169" cy="13914"/>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1678194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D7F2160-1CE4-A225-F904-6E74527714BE}"/>
              </a:ext>
            </a:extLst>
          </p:cNvPr>
          <p:cNvSpPr txBox="1">
            <a:spLocks noGrp="1"/>
          </p:cNvSpPr>
          <p:nvPr>
            <p:ph type="title" idx="4294967295"/>
          </p:nvPr>
        </p:nvSpPr>
        <p:spPr>
          <a:xfrm>
            <a:off x="727023" y="564629"/>
            <a:ext cx="1030074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The Record Summary – to Complete</a:t>
            </a:r>
          </a:p>
        </p:txBody>
      </p:sp>
      <p:pic>
        <p:nvPicPr>
          <p:cNvPr id="7" name="Picture 6" descr="A screenshot of a Record summary dashboard in modernized PRS, showing where to click 'Entry Complete'.">
            <a:extLst>
              <a:ext uri="{FF2B5EF4-FFF2-40B4-BE49-F238E27FC236}">
                <a16:creationId xmlns:a16="http://schemas.microsoft.com/office/drawing/2014/main" id="{C026C1B8-FB95-DCB6-FBCF-F0C8742B80A6}"/>
              </a:ext>
            </a:extLst>
          </p:cNvPr>
          <p:cNvPicPr>
            <a:picLocks noChangeAspect="1"/>
          </p:cNvPicPr>
          <p:nvPr/>
        </p:nvPicPr>
        <p:blipFill>
          <a:blip r:embed="rId2"/>
          <a:stretch>
            <a:fillRect/>
          </a:stretch>
        </p:blipFill>
        <p:spPr>
          <a:xfrm>
            <a:off x="0" y="1340191"/>
            <a:ext cx="12192000" cy="4452438"/>
          </a:xfrm>
          <a:prstGeom prst="rect">
            <a:avLst/>
          </a:prstGeom>
        </p:spPr>
      </p:pic>
    </p:spTree>
    <p:extLst>
      <p:ext uri="{BB962C8B-B14F-4D97-AF65-F5344CB8AC3E}">
        <p14:creationId xmlns:p14="http://schemas.microsoft.com/office/powerpoint/2010/main" val="1043307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1435E-2455-998E-43FA-43265FE0A510}"/>
              </a:ext>
            </a:extLst>
          </p:cNvPr>
          <p:cNvSpPr>
            <a:spLocks noGrp="1"/>
          </p:cNvSpPr>
          <p:nvPr>
            <p:ph type="title"/>
          </p:nvPr>
        </p:nvSpPr>
        <p:spPr>
          <a:xfrm>
            <a:off x="1889976" y="1720972"/>
            <a:ext cx="8419006" cy="2220334"/>
          </a:xfrm>
        </p:spPr>
        <p:txBody>
          <a:bodyPr>
            <a:normAutofit/>
          </a:bodyPr>
          <a:lstStyle/>
          <a:p>
            <a:pPr algn="ctr"/>
            <a:r>
              <a:rPr lang="en-US" sz="4000" b="1" dirty="0"/>
              <a:t>Responsible Party: </a:t>
            </a:r>
            <a:br>
              <a:rPr lang="en-US" sz="4000" b="1" dirty="0"/>
            </a:br>
            <a:r>
              <a:rPr lang="en-US" sz="4000" b="1" dirty="0"/>
              <a:t>Reviews, Approves, and Releases Record</a:t>
            </a:r>
            <a:br>
              <a:rPr lang="en-US" sz="4000" b="1" dirty="0"/>
            </a:br>
            <a:br>
              <a:rPr lang="en-US" sz="1800" b="1" dirty="0"/>
            </a:br>
            <a:r>
              <a:rPr lang="en-US" sz="1800" b="1" dirty="0">
                <a:latin typeface="+mn-lt"/>
              </a:rPr>
              <a:t>“University of California, San Francisco” should be the Sponsor and Responsible Party in most cases </a:t>
            </a:r>
            <a:r>
              <a:rPr lang="en-US" sz="1800" dirty="0">
                <a:latin typeface="+mn-lt"/>
              </a:rPr>
              <a:t>unless the Principal Investigator (PI) holds an Investigational New Drug Application (IND) or an Investigational Device Exemption (IDE) for the Clinical Trial.  </a:t>
            </a:r>
          </a:p>
        </p:txBody>
      </p:sp>
    </p:spTree>
    <p:extLst>
      <p:ext uri="{BB962C8B-B14F-4D97-AF65-F5344CB8AC3E}">
        <p14:creationId xmlns:p14="http://schemas.microsoft.com/office/powerpoint/2010/main" val="29687764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D9E5-A031-685F-46DA-E64DEC45092B}"/>
              </a:ext>
            </a:extLst>
          </p:cNvPr>
          <p:cNvSpPr>
            <a:spLocks noGrp="1"/>
          </p:cNvSpPr>
          <p:nvPr>
            <p:ph type="title"/>
          </p:nvPr>
        </p:nvSpPr>
        <p:spPr/>
        <p:txBody>
          <a:bodyPr/>
          <a:lstStyle/>
          <a:p>
            <a:r>
              <a:rPr lang="en-US">
                <a:ea typeface="Calibri Light"/>
                <a:cs typeface="Calibri Light"/>
              </a:rPr>
              <a:t>What are the responsibilities relating to Review, Approve and Release of Information</a:t>
            </a:r>
          </a:p>
        </p:txBody>
      </p:sp>
      <p:sp>
        <p:nvSpPr>
          <p:cNvPr id="3" name="Text Placeholder 2">
            <a:extLst>
              <a:ext uri="{FF2B5EF4-FFF2-40B4-BE49-F238E27FC236}">
                <a16:creationId xmlns:a16="http://schemas.microsoft.com/office/drawing/2014/main" id="{E64C6A9F-53E3-1F34-6309-31927E9804BF}"/>
              </a:ext>
            </a:extLst>
          </p:cNvPr>
          <p:cNvSpPr>
            <a:spLocks noGrp="1"/>
          </p:cNvSpPr>
          <p:nvPr>
            <p:ph type="body" sz="quarter" idx="10"/>
          </p:nvPr>
        </p:nvSpPr>
        <p:spPr>
          <a:xfrm>
            <a:off x="609600" y="1864659"/>
            <a:ext cx="10737194" cy="4628215"/>
          </a:xfrm>
        </p:spPr>
        <p:txBody>
          <a:bodyPr vert="horz" lIns="91440" tIns="45720" rIns="91440" bIns="45720" rtlCol="0" anchor="t">
            <a:normAutofit/>
          </a:bodyPr>
          <a:lstStyle/>
          <a:p>
            <a:r>
              <a:rPr lang="en-US" b="1" dirty="0">
                <a:ea typeface="+mn-lt"/>
                <a:cs typeface="+mn-lt"/>
              </a:rPr>
              <a:t>When the Responsible Party is UCSF</a:t>
            </a:r>
            <a:r>
              <a:rPr lang="en-US" dirty="0">
                <a:ea typeface="+mn-lt"/>
                <a:cs typeface="+mn-lt"/>
              </a:rPr>
              <a:t>, Record Owners should only update the record and mark “Entry Complete” for the UCSF Regulatory Support Team to review, approve, and release to PRS.</a:t>
            </a:r>
          </a:p>
          <a:p>
            <a:r>
              <a:rPr lang="en-US" b="1" dirty="0">
                <a:ea typeface="+mn-lt"/>
                <a:cs typeface="+mn-lt"/>
              </a:rPr>
              <a:t>When the Responsible Party is the Sponsor-Investigator (meaning IND/IDE holder), </a:t>
            </a:r>
            <a:r>
              <a:rPr lang="en-US" dirty="0">
                <a:ea typeface="+mn-lt"/>
                <a:cs typeface="+mn-lt"/>
              </a:rPr>
              <a:t>the Sponsor-Investigator must update the record, mark “Entry Complete”, approve the record, and release to PRS.</a:t>
            </a:r>
            <a:endParaRPr lang="en-US" b="1" dirty="0">
              <a:ea typeface="+mn-lt"/>
              <a:cs typeface="+mn-lt"/>
            </a:endParaRPr>
          </a:p>
          <a:p>
            <a:r>
              <a:rPr lang="en-US" dirty="0">
                <a:ea typeface="+mn-lt"/>
                <a:cs typeface="+mn-lt"/>
              </a:rPr>
              <a:t>The Responsible Party is responsible for ensuring that the information to be disclosed is accurate and complete:</a:t>
            </a:r>
            <a:endParaRPr lang="en-US" dirty="0">
              <a:ea typeface="Calibri" panose="020F0502020204030204"/>
              <a:cs typeface="Calibri" panose="020F0502020204030204"/>
            </a:endParaRPr>
          </a:p>
          <a:p>
            <a:pPr lvl="1">
              <a:buFont typeface="Courier New" panose="020B0604020202020204" pitchFamily="34" charset="0"/>
              <a:buChar char="o"/>
            </a:pPr>
            <a:r>
              <a:rPr lang="en-US" dirty="0">
                <a:ea typeface="+mn-lt"/>
                <a:cs typeface="+mn-lt"/>
              </a:rPr>
              <a:t>All fields should be complete.</a:t>
            </a:r>
            <a:endParaRPr lang="en-US" dirty="0">
              <a:ea typeface="Calibri"/>
              <a:cs typeface="Calibri"/>
            </a:endParaRPr>
          </a:p>
          <a:p>
            <a:pPr lvl="1">
              <a:buFont typeface="Courier New" panose="020B0604020202020204" pitchFamily="34" charset="0"/>
              <a:buChar char="o"/>
            </a:pPr>
            <a:r>
              <a:rPr lang="en-US" dirty="0">
                <a:ea typeface="+mn-lt"/>
                <a:cs typeface="+mn-lt"/>
              </a:rPr>
              <a:t>All fields should be accurate.</a:t>
            </a:r>
            <a:endParaRPr lang="en-US" dirty="0">
              <a:ea typeface="Calibri"/>
              <a:cs typeface="Calibri"/>
            </a:endParaRPr>
          </a:p>
          <a:p>
            <a:pPr lvl="1">
              <a:buFont typeface="Courier New" panose="020B0604020202020204" pitchFamily="34" charset="0"/>
              <a:buChar char="o"/>
            </a:pPr>
            <a:r>
              <a:rPr lang="en-US" dirty="0">
                <a:ea typeface="+mn-lt"/>
                <a:cs typeface="+mn-lt"/>
              </a:rPr>
              <a:t>All fields should be in lay language, where possible.</a:t>
            </a:r>
          </a:p>
          <a:p>
            <a:pPr lvl="1">
              <a:buFont typeface="Courier New" panose="020B0604020202020204" pitchFamily="34" charset="0"/>
              <a:buChar char="o"/>
            </a:pPr>
            <a:endParaRPr lang="en-US" dirty="0">
              <a:ea typeface="+mn-lt"/>
              <a:cs typeface="+mn-lt"/>
            </a:endParaRPr>
          </a:p>
        </p:txBody>
      </p:sp>
      <p:sp>
        <p:nvSpPr>
          <p:cNvPr id="6" name="TextBox 12">
            <a:extLst>
              <a:ext uri="{FF2B5EF4-FFF2-40B4-BE49-F238E27FC236}">
                <a16:creationId xmlns:a16="http://schemas.microsoft.com/office/drawing/2014/main" id="{674545F6-00D9-827D-D654-65696E78DC84}"/>
              </a:ext>
            </a:extLst>
          </p:cNvPr>
          <p:cNvSpPr txBox="1"/>
          <p:nvPr/>
        </p:nvSpPr>
        <p:spPr>
          <a:xfrm>
            <a:off x="8931977" y="6287813"/>
            <a:ext cx="3205785" cy="521377"/>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Review, Approval and Release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37507332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87956-481A-B738-A6AF-2F341B42D925}"/>
              </a:ext>
            </a:extLst>
          </p:cNvPr>
          <p:cNvSpPr>
            <a:spLocks noGrp="1"/>
          </p:cNvSpPr>
          <p:nvPr>
            <p:ph type="title"/>
          </p:nvPr>
        </p:nvSpPr>
        <p:spPr/>
        <p:txBody>
          <a:bodyPr/>
          <a:lstStyle/>
          <a:p>
            <a:r>
              <a:rPr lang="en-US">
                <a:ea typeface="Calibri Light"/>
                <a:cs typeface="Calibri Light"/>
              </a:rPr>
              <a:t>Access Record Details</a:t>
            </a:r>
            <a:endParaRPr lang="en-US"/>
          </a:p>
        </p:txBody>
      </p:sp>
      <p:pic>
        <p:nvPicPr>
          <p:cNvPr id="4" name="Picture 3" descr="Record List - Default View">
            <a:extLst>
              <a:ext uri="{FF2B5EF4-FFF2-40B4-BE49-F238E27FC236}">
                <a16:creationId xmlns:a16="http://schemas.microsoft.com/office/drawing/2014/main" id="{483DA690-CCCB-5EFE-81F8-231FC6039A3F}"/>
              </a:ext>
            </a:extLst>
          </p:cNvPr>
          <p:cNvPicPr>
            <a:picLocks noChangeAspect="1"/>
          </p:cNvPicPr>
          <p:nvPr/>
        </p:nvPicPr>
        <p:blipFill>
          <a:blip r:embed="rId3"/>
          <a:stretch>
            <a:fillRect/>
          </a:stretch>
        </p:blipFill>
        <p:spPr>
          <a:xfrm>
            <a:off x="4958512" y="1690689"/>
            <a:ext cx="6566720" cy="4453758"/>
          </a:xfrm>
          <a:prstGeom prst="rect">
            <a:avLst/>
          </a:prstGeom>
        </p:spPr>
      </p:pic>
      <p:sp>
        <p:nvSpPr>
          <p:cNvPr id="5" name="TextBox 4">
            <a:extLst>
              <a:ext uri="{FF2B5EF4-FFF2-40B4-BE49-F238E27FC236}">
                <a16:creationId xmlns:a16="http://schemas.microsoft.com/office/drawing/2014/main" id="{C9C0E40C-6CFB-1DD7-D384-691DB9CE094F}"/>
              </a:ext>
            </a:extLst>
          </p:cNvPr>
          <p:cNvSpPr txBox="1"/>
          <p:nvPr/>
        </p:nvSpPr>
        <p:spPr>
          <a:xfrm>
            <a:off x="1006365" y="4632434"/>
            <a:ext cx="2743200" cy="92333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prstClr val="black"/>
                </a:solidFill>
              </a:rPr>
              <a:t>To Access the Record, click the “Open” Link to the left of the record Protocol ID</a:t>
            </a:r>
          </a:p>
        </p:txBody>
      </p:sp>
      <p:cxnSp>
        <p:nvCxnSpPr>
          <p:cNvPr id="6" name="Straight Arrow Connector 5">
            <a:extLst>
              <a:ext uri="{FF2B5EF4-FFF2-40B4-BE49-F238E27FC236}">
                <a16:creationId xmlns:a16="http://schemas.microsoft.com/office/drawing/2014/main" id="{61DE7AF6-7B91-2F52-21DE-17ACFEA69396}"/>
              </a:ext>
              <a:ext uri="{C183D7F6-B498-43B3-948B-1728B52AA6E4}">
                <adec:decorative xmlns:adec="http://schemas.microsoft.com/office/drawing/2017/decorative" val="1"/>
              </a:ext>
            </a:extLst>
          </p:cNvPr>
          <p:cNvCxnSpPr/>
          <p:nvPr/>
        </p:nvCxnSpPr>
        <p:spPr>
          <a:xfrm>
            <a:off x="4054080" y="5085318"/>
            <a:ext cx="656542" cy="16422"/>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4E388AF-B7C3-E202-A2CE-770C679745D3}"/>
              </a:ext>
              <a:ext uri="{C183D7F6-B498-43B3-948B-1728B52AA6E4}">
                <adec:decorative xmlns:adec="http://schemas.microsoft.com/office/drawing/2017/decorative" val="1"/>
              </a:ext>
            </a:extLst>
          </p:cNvPr>
          <p:cNvSpPr/>
          <p:nvPr/>
        </p:nvSpPr>
        <p:spPr>
          <a:xfrm>
            <a:off x="5006137" y="4957178"/>
            <a:ext cx="669715" cy="34468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2">
            <a:extLst>
              <a:ext uri="{FF2B5EF4-FFF2-40B4-BE49-F238E27FC236}">
                <a16:creationId xmlns:a16="http://schemas.microsoft.com/office/drawing/2014/main" id="{AAB9FF7F-1FA5-9F59-BE24-EC901B76A817}"/>
              </a:ext>
            </a:extLst>
          </p:cNvPr>
          <p:cNvSpPr txBox="1"/>
          <p:nvPr/>
        </p:nvSpPr>
        <p:spPr>
          <a:xfrm>
            <a:off x="9018242" y="6215927"/>
            <a:ext cx="3119520" cy="650772"/>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Review, Approval and Release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194099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67EBB-3539-476B-E308-BB71BACAF152}"/>
              </a:ext>
            </a:extLst>
          </p:cNvPr>
          <p:cNvSpPr>
            <a:spLocks noGrp="1"/>
          </p:cNvSpPr>
          <p:nvPr>
            <p:ph type="title" idx="4294967295"/>
          </p:nvPr>
        </p:nvSpPr>
        <p:spPr>
          <a:xfrm>
            <a:off x="2768600" y="-167006"/>
            <a:ext cx="10515600" cy="1325563"/>
          </a:xfrm>
        </p:spPr>
        <p:txBody>
          <a:bodyPr/>
          <a:lstStyle/>
          <a:p>
            <a:r>
              <a:rPr lang="en-US"/>
              <a:t>Create new record</a:t>
            </a:r>
          </a:p>
        </p:txBody>
      </p:sp>
      <p:pic>
        <p:nvPicPr>
          <p:cNvPr id="5" name="Picture 4" descr="Screenshot of ClinicalTrials.gov &quot;Create New Record&quot; guidance">
            <a:extLst>
              <a:ext uri="{FF2B5EF4-FFF2-40B4-BE49-F238E27FC236}">
                <a16:creationId xmlns:a16="http://schemas.microsoft.com/office/drawing/2014/main" id="{5F8AC21A-DA47-4DE3-A87C-B1256C668020}"/>
              </a:ext>
            </a:extLst>
          </p:cNvPr>
          <p:cNvPicPr>
            <a:picLocks noChangeAspect="1"/>
          </p:cNvPicPr>
          <p:nvPr/>
        </p:nvPicPr>
        <p:blipFill>
          <a:blip r:embed="rId3"/>
          <a:stretch>
            <a:fillRect/>
          </a:stretch>
        </p:blipFill>
        <p:spPr>
          <a:xfrm>
            <a:off x="1066800" y="914400"/>
            <a:ext cx="9401175" cy="4914900"/>
          </a:xfrm>
          <a:prstGeom prst="rect">
            <a:avLst/>
          </a:prstGeom>
        </p:spPr>
      </p:pic>
      <p:sp>
        <p:nvSpPr>
          <p:cNvPr id="9" name="Rounded Rectangular Callout 6">
            <a:extLst>
              <a:ext uri="{FF2B5EF4-FFF2-40B4-BE49-F238E27FC236}">
                <a16:creationId xmlns:a16="http://schemas.microsoft.com/office/drawing/2014/main" id="{7E631858-FFE0-4C91-930B-1B0BEA752C55}"/>
              </a:ext>
            </a:extLst>
          </p:cNvPr>
          <p:cNvSpPr/>
          <p:nvPr/>
        </p:nvSpPr>
        <p:spPr>
          <a:xfrm rot="5400000">
            <a:off x="8919343" y="-1385685"/>
            <a:ext cx="746234" cy="5210503"/>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2000">
                <a:solidFill>
                  <a:schemeClr val="tx1"/>
                </a:solidFill>
              </a:rPr>
              <a:t>The Definitions link contains the meaning of terms and useful information about field lengths</a:t>
            </a:r>
          </a:p>
        </p:txBody>
      </p:sp>
      <p:sp>
        <p:nvSpPr>
          <p:cNvPr id="6" name="Rounded Rectangular Callout 18">
            <a:extLst>
              <a:ext uri="{FF2B5EF4-FFF2-40B4-BE49-F238E27FC236}">
                <a16:creationId xmlns:a16="http://schemas.microsoft.com/office/drawing/2014/main" id="{B4F4E19E-FE60-47C5-A743-966CB92D1FEE}"/>
              </a:ext>
            </a:extLst>
          </p:cNvPr>
          <p:cNvSpPr/>
          <p:nvPr/>
        </p:nvSpPr>
        <p:spPr>
          <a:xfrm rot="5400000">
            <a:off x="8221899" y="2172382"/>
            <a:ext cx="2201552" cy="5432117"/>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pPr fontAlgn="base"/>
            <a:r>
              <a:rPr lang="en-US" sz="1400" dirty="0">
                <a:solidFill>
                  <a:schemeClr val="tx1"/>
                </a:solidFill>
              </a:rPr>
              <a:t>At UCSF, the Responsible Party is designated as follows:</a:t>
            </a:r>
          </a:p>
          <a:p>
            <a:pPr marL="285750" indent="-285750" fontAlgn="base">
              <a:buFont typeface="Arial" panose="020B0604020202020204" pitchFamily="34" charset="0"/>
              <a:buChar char="•"/>
            </a:pPr>
            <a:r>
              <a:rPr lang="en-US" sz="1400" b="1" dirty="0">
                <a:solidFill>
                  <a:schemeClr val="tx1"/>
                </a:solidFill>
              </a:rPr>
              <a:t>“University of California, San Francisco” should be listed as the Sponsor and Responsible Party in most cases</a:t>
            </a:r>
            <a:r>
              <a:rPr lang="en-US" sz="1400" dirty="0">
                <a:solidFill>
                  <a:schemeClr val="tx1"/>
                </a:solidFill>
              </a:rPr>
              <a:t> unless the Principal Investigator (PI) holds an Investigational New Drug Application (IND) or an Investigational Device Exemption (IDE) for the Clinical Trial. </a:t>
            </a:r>
          </a:p>
          <a:p>
            <a:pPr marL="285750" lvl="0" indent="-285750" fontAlgn="base">
              <a:buFont typeface="Arial" panose="020B0604020202020204" pitchFamily="34" charset="0"/>
              <a:buChar char="•"/>
            </a:pPr>
            <a:r>
              <a:rPr lang="en-US" sz="1400" dirty="0">
                <a:solidFill>
                  <a:schemeClr val="tx1"/>
                </a:solidFill>
              </a:rPr>
              <a:t>If the PI holds an IND/IDE for the Clinical Trial (as the “Sponsor-Investigator”), the PI should be listed as the Sponsor and Responsible Party.</a:t>
            </a:r>
          </a:p>
        </p:txBody>
      </p:sp>
      <p:sp>
        <p:nvSpPr>
          <p:cNvPr id="7" name="Rectangle 6">
            <a:extLst>
              <a:ext uri="{FF2B5EF4-FFF2-40B4-BE49-F238E27FC236}">
                <a16:creationId xmlns:a16="http://schemas.microsoft.com/office/drawing/2014/main" id="{2C725B38-3A9A-4EBC-95D7-9CAE17D77BF5}"/>
              </a:ext>
              <a:ext uri="{C183D7F6-B498-43B3-948B-1728B52AA6E4}">
                <adec:decorative xmlns:adec="http://schemas.microsoft.com/office/drawing/2017/decorative" val="1"/>
              </a:ext>
            </a:extLst>
          </p:cNvPr>
          <p:cNvSpPr/>
          <p:nvPr/>
        </p:nvSpPr>
        <p:spPr>
          <a:xfrm>
            <a:off x="1295400" y="5105400"/>
            <a:ext cx="37338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18">
            <a:extLst>
              <a:ext uri="{FF2B5EF4-FFF2-40B4-BE49-F238E27FC236}">
                <a16:creationId xmlns:a16="http://schemas.microsoft.com/office/drawing/2014/main" id="{1B8E29B2-16DC-4C07-B46B-68F57255C25A}"/>
              </a:ext>
            </a:extLst>
          </p:cNvPr>
          <p:cNvSpPr/>
          <p:nvPr/>
        </p:nvSpPr>
        <p:spPr>
          <a:xfrm rot="5400000">
            <a:off x="2312119" y="4974299"/>
            <a:ext cx="305612" cy="2339051"/>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r>
              <a:rPr lang="en-US" sz="1600" dirty="0">
                <a:solidFill>
                  <a:schemeClr val="tx1"/>
                </a:solidFill>
              </a:rPr>
              <a:t>Not all fields are required.</a:t>
            </a:r>
          </a:p>
        </p:txBody>
      </p:sp>
      <p:sp>
        <p:nvSpPr>
          <p:cNvPr id="10" name="Rectangle 9">
            <a:extLst>
              <a:ext uri="{FF2B5EF4-FFF2-40B4-BE49-F238E27FC236}">
                <a16:creationId xmlns:a16="http://schemas.microsoft.com/office/drawing/2014/main" id="{1B80245A-23DC-4D9C-A5A6-3035E92F2C12}"/>
              </a:ext>
              <a:ext uri="{C183D7F6-B498-43B3-948B-1728B52AA6E4}">
                <adec:decorative xmlns:adec="http://schemas.microsoft.com/office/drawing/2017/decorative" val="1"/>
              </a:ext>
            </a:extLst>
          </p:cNvPr>
          <p:cNvSpPr/>
          <p:nvPr/>
        </p:nvSpPr>
        <p:spPr>
          <a:xfrm>
            <a:off x="7848600" y="1752600"/>
            <a:ext cx="1219200" cy="4980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49F415-2FF6-023F-5BBF-24EBC57247E6}"/>
              </a:ext>
            </a:extLst>
          </p:cNvPr>
          <p:cNvSpPr txBox="1"/>
          <p:nvPr/>
        </p:nvSpPr>
        <p:spPr>
          <a:xfrm>
            <a:off x="9322676" y="6169571"/>
            <a:ext cx="2743200" cy="529559"/>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i="1">
                <a:solidFill>
                  <a:schemeClr val="tx1"/>
                </a:solidFill>
              </a:rPr>
              <a:t>Guidance for Study Identification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33103702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BBBCA6-0137-3151-281F-AE3B357322E1}"/>
              </a:ext>
            </a:extLst>
          </p:cNvPr>
          <p:cNvSpPr>
            <a:spLocks noGrp="1"/>
          </p:cNvSpPr>
          <p:nvPr>
            <p:ph type="title"/>
          </p:nvPr>
        </p:nvSpPr>
        <p:spPr>
          <a:xfrm>
            <a:off x="838200" y="365126"/>
            <a:ext cx="10515600" cy="1325563"/>
          </a:xfrm>
        </p:spPr>
        <p:txBody>
          <a:bodyPr/>
          <a:lstStyle/>
          <a:p>
            <a:r>
              <a:rPr lang="en-US">
                <a:ea typeface="Calibri Light"/>
                <a:cs typeface="Calibri Light"/>
              </a:rPr>
              <a:t>Access Record Details</a:t>
            </a:r>
            <a:endParaRPr lang="en-US"/>
          </a:p>
        </p:txBody>
      </p:sp>
      <p:pic>
        <p:nvPicPr>
          <p:cNvPr id="4" name="Picture 3" descr="Protocol Record Summary view">
            <a:extLst>
              <a:ext uri="{FF2B5EF4-FFF2-40B4-BE49-F238E27FC236}">
                <a16:creationId xmlns:a16="http://schemas.microsoft.com/office/drawing/2014/main" id="{69D1D198-E1C7-7798-BF8A-F06149CC8095}"/>
              </a:ext>
            </a:extLst>
          </p:cNvPr>
          <p:cNvPicPr>
            <a:picLocks noChangeAspect="1"/>
          </p:cNvPicPr>
          <p:nvPr/>
        </p:nvPicPr>
        <p:blipFill>
          <a:blip r:embed="rId3"/>
          <a:stretch>
            <a:fillRect/>
          </a:stretch>
        </p:blipFill>
        <p:spPr>
          <a:xfrm>
            <a:off x="3887679" y="1414627"/>
            <a:ext cx="6886575" cy="4895850"/>
          </a:xfrm>
          <a:prstGeom prst="rect">
            <a:avLst/>
          </a:prstGeom>
        </p:spPr>
      </p:pic>
      <p:sp>
        <p:nvSpPr>
          <p:cNvPr id="6" name="TextBox 5">
            <a:extLst>
              <a:ext uri="{FF2B5EF4-FFF2-40B4-BE49-F238E27FC236}">
                <a16:creationId xmlns:a16="http://schemas.microsoft.com/office/drawing/2014/main" id="{4FB3AC8D-8A02-F1A3-856F-B96548908C02}"/>
              </a:ext>
            </a:extLst>
          </p:cNvPr>
          <p:cNvSpPr txBox="1"/>
          <p:nvPr/>
        </p:nvSpPr>
        <p:spPr>
          <a:xfrm>
            <a:off x="533399" y="2740572"/>
            <a:ext cx="2743200" cy="92333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prstClr val="black"/>
                </a:solidFill>
              </a:rPr>
              <a:t>To Access the Record Details, click on the “Protocol” tab</a:t>
            </a:r>
          </a:p>
        </p:txBody>
      </p:sp>
      <p:cxnSp>
        <p:nvCxnSpPr>
          <p:cNvPr id="8" name="Straight Arrow Connector 7">
            <a:extLst>
              <a:ext uri="{FF2B5EF4-FFF2-40B4-BE49-F238E27FC236}">
                <a16:creationId xmlns:a16="http://schemas.microsoft.com/office/drawing/2014/main" id="{FC6AC726-3C2F-ABED-1046-468B5ED4AF2B}"/>
              </a:ext>
              <a:ext uri="{C183D7F6-B498-43B3-948B-1728B52AA6E4}">
                <adec:decorative xmlns:adec="http://schemas.microsoft.com/office/drawing/2017/decorative" val="1"/>
              </a:ext>
            </a:extLst>
          </p:cNvPr>
          <p:cNvCxnSpPr/>
          <p:nvPr/>
        </p:nvCxnSpPr>
        <p:spPr>
          <a:xfrm>
            <a:off x="3265804" y="3127766"/>
            <a:ext cx="656542" cy="16422"/>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2">
            <a:extLst>
              <a:ext uri="{FF2B5EF4-FFF2-40B4-BE49-F238E27FC236}">
                <a16:creationId xmlns:a16="http://schemas.microsoft.com/office/drawing/2014/main" id="{1FD2AFE6-5682-E43C-3360-A3E6C0686F65}"/>
              </a:ext>
            </a:extLst>
          </p:cNvPr>
          <p:cNvSpPr txBox="1"/>
          <p:nvPr/>
        </p:nvSpPr>
        <p:spPr>
          <a:xfrm>
            <a:off x="8989487" y="6302190"/>
            <a:ext cx="3148275" cy="507000"/>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Review, Approval and Release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42780906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A985E3-95AE-7086-FF21-A66012CE7346}"/>
              </a:ext>
            </a:extLst>
          </p:cNvPr>
          <p:cNvSpPr>
            <a:spLocks noGrp="1"/>
          </p:cNvSpPr>
          <p:nvPr>
            <p:ph type="title"/>
          </p:nvPr>
        </p:nvSpPr>
        <p:spPr>
          <a:xfrm>
            <a:off x="838200" y="365126"/>
            <a:ext cx="10515600" cy="1325563"/>
          </a:xfrm>
        </p:spPr>
        <p:txBody>
          <a:bodyPr/>
          <a:lstStyle/>
          <a:p>
            <a:r>
              <a:rPr lang="en-US">
                <a:ea typeface="Calibri Light"/>
                <a:cs typeface="Calibri Light"/>
              </a:rPr>
              <a:t>Edit Record Details</a:t>
            </a:r>
            <a:endParaRPr lang="en-US"/>
          </a:p>
        </p:txBody>
      </p:sp>
      <p:pic>
        <p:nvPicPr>
          <p:cNvPr id="4" name="Picture 3" descr="Sidebar showing registration components, Edit mode enabled. Main body shows Protocol Summary.">
            <a:extLst>
              <a:ext uri="{FF2B5EF4-FFF2-40B4-BE49-F238E27FC236}">
                <a16:creationId xmlns:a16="http://schemas.microsoft.com/office/drawing/2014/main" id="{6A4B578D-928F-138A-5E74-296952CE2BCE}"/>
              </a:ext>
            </a:extLst>
          </p:cNvPr>
          <p:cNvPicPr>
            <a:picLocks noChangeAspect="1"/>
          </p:cNvPicPr>
          <p:nvPr/>
        </p:nvPicPr>
        <p:blipFill>
          <a:blip r:embed="rId3"/>
          <a:stretch>
            <a:fillRect/>
          </a:stretch>
        </p:blipFill>
        <p:spPr>
          <a:xfrm>
            <a:off x="5641307" y="514350"/>
            <a:ext cx="5962650" cy="5829300"/>
          </a:xfrm>
          <a:prstGeom prst="rect">
            <a:avLst/>
          </a:prstGeom>
        </p:spPr>
      </p:pic>
      <p:sp>
        <p:nvSpPr>
          <p:cNvPr id="6" name="TextBox 5">
            <a:extLst>
              <a:ext uri="{FF2B5EF4-FFF2-40B4-BE49-F238E27FC236}">
                <a16:creationId xmlns:a16="http://schemas.microsoft.com/office/drawing/2014/main" id="{E0B4E1FB-D30E-A6BA-6EA7-779262540340}"/>
              </a:ext>
            </a:extLst>
          </p:cNvPr>
          <p:cNvSpPr txBox="1"/>
          <p:nvPr/>
        </p:nvSpPr>
        <p:spPr>
          <a:xfrm>
            <a:off x="202532" y="2229231"/>
            <a:ext cx="4938961" cy="411988"/>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prstClr val="black"/>
                </a:solidFill>
                <a:ea typeface="+mn-lt"/>
                <a:cs typeface="+mn-lt"/>
              </a:rPr>
              <a:t>To Edit the Record Sections, enable the Edit Mode</a:t>
            </a:r>
            <a:endParaRPr lang="en-US">
              <a:solidFill>
                <a:prstClr val="black"/>
              </a:solidFill>
              <a:ea typeface="Calibri" panose="020F0502020204030204"/>
              <a:cs typeface="Calibri" panose="020F0502020204030204"/>
            </a:endParaRPr>
          </a:p>
        </p:txBody>
      </p:sp>
      <p:cxnSp>
        <p:nvCxnSpPr>
          <p:cNvPr id="8" name="Straight Arrow Connector 7">
            <a:extLst>
              <a:ext uri="{FF2B5EF4-FFF2-40B4-BE49-F238E27FC236}">
                <a16:creationId xmlns:a16="http://schemas.microsoft.com/office/drawing/2014/main" id="{84419102-0551-A2BF-C1F7-20C6CF7F2FEB}"/>
              </a:ext>
              <a:ext uri="{C183D7F6-B498-43B3-948B-1728B52AA6E4}">
                <adec:decorative xmlns:adec="http://schemas.microsoft.com/office/drawing/2017/decorative" val="1"/>
              </a:ext>
            </a:extLst>
          </p:cNvPr>
          <p:cNvCxnSpPr/>
          <p:nvPr/>
        </p:nvCxnSpPr>
        <p:spPr>
          <a:xfrm>
            <a:off x="5150751" y="2425924"/>
            <a:ext cx="656542" cy="16422"/>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3F54BAF-471B-D496-4EBA-A6CAE71D25F7}"/>
              </a:ext>
            </a:extLst>
          </p:cNvPr>
          <p:cNvSpPr txBox="1"/>
          <p:nvPr/>
        </p:nvSpPr>
        <p:spPr>
          <a:xfrm>
            <a:off x="202532" y="3432388"/>
            <a:ext cx="4938961" cy="1585067"/>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prstClr val="black"/>
                </a:solidFill>
                <a:ea typeface="+mn-lt"/>
                <a:cs typeface="+mn-lt"/>
              </a:rPr>
              <a:t>From the Protocol Summary view, view the entire record and update the content of each section by clicking the Edit button within each section and then navigating to a section in the left-hand navigation bar</a:t>
            </a:r>
            <a:endParaRPr lang="en-US">
              <a:solidFill>
                <a:prstClr val="black"/>
              </a:solidFill>
              <a:ea typeface="Calibri"/>
              <a:cs typeface="Calibri"/>
            </a:endParaRPr>
          </a:p>
        </p:txBody>
      </p:sp>
      <p:sp>
        <p:nvSpPr>
          <p:cNvPr id="10" name="Left Brace 9">
            <a:extLst>
              <a:ext uri="{FF2B5EF4-FFF2-40B4-BE49-F238E27FC236}">
                <a16:creationId xmlns:a16="http://schemas.microsoft.com/office/drawing/2014/main" id="{B9E47798-E7DA-6EE1-6DAF-0A21197FFA69}"/>
              </a:ext>
              <a:ext uri="{C183D7F6-B498-43B3-948B-1728B52AA6E4}">
                <adec:decorative xmlns:adec="http://schemas.microsoft.com/office/drawing/2017/decorative" val="1"/>
              </a:ext>
            </a:extLst>
          </p:cNvPr>
          <p:cNvSpPr/>
          <p:nvPr/>
        </p:nvSpPr>
        <p:spPr>
          <a:xfrm>
            <a:off x="5161213" y="2905200"/>
            <a:ext cx="346466" cy="2823133"/>
          </a:xfrm>
          <a:prstGeom prst="leftBrac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958177C7-38E0-9145-FACE-78532B715B6A}"/>
              </a:ext>
            </a:extLst>
          </p:cNvPr>
          <p:cNvSpPr txBox="1"/>
          <p:nvPr/>
        </p:nvSpPr>
        <p:spPr>
          <a:xfrm>
            <a:off x="202531" y="5277231"/>
            <a:ext cx="4938961" cy="853145"/>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prstClr val="black"/>
                </a:solidFill>
                <a:ea typeface="+mn-lt"/>
                <a:cs typeface="+mn-lt"/>
              </a:rPr>
              <a:t>Within each section, “Save Changes” if any edits have been made by clicking the button at the bottom of the section.</a:t>
            </a:r>
            <a:endParaRPr lang="en-US">
              <a:solidFill>
                <a:prstClr val="black"/>
              </a:solidFill>
              <a:ea typeface="Calibri" panose="020F0502020204030204"/>
              <a:cs typeface="Calibri" panose="020F0502020204030204"/>
            </a:endParaRPr>
          </a:p>
        </p:txBody>
      </p:sp>
      <p:pic>
        <p:nvPicPr>
          <p:cNvPr id="12" name="Picture 11" descr="Screenshot of the &quot;Save Changes&quot; button.">
            <a:extLst>
              <a:ext uri="{FF2B5EF4-FFF2-40B4-BE49-F238E27FC236}">
                <a16:creationId xmlns:a16="http://schemas.microsoft.com/office/drawing/2014/main" id="{374FC5CB-21D9-42FE-9462-177C7DDF5444}"/>
              </a:ext>
            </a:extLst>
          </p:cNvPr>
          <p:cNvPicPr>
            <a:picLocks noChangeAspect="1"/>
          </p:cNvPicPr>
          <p:nvPr/>
        </p:nvPicPr>
        <p:blipFill>
          <a:blip r:embed="rId4"/>
          <a:stretch>
            <a:fillRect/>
          </a:stretch>
        </p:blipFill>
        <p:spPr>
          <a:xfrm>
            <a:off x="2675522" y="5918033"/>
            <a:ext cx="2228850" cy="857250"/>
          </a:xfrm>
          <a:prstGeom prst="rect">
            <a:avLst/>
          </a:prstGeom>
        </p:spPr>
      </p:pic>
      <p:sp>
        <p:nvSpPr>
          <p:cNvPr id="3" name="TextBox 12">
            <a:extLst>
              <a:ext uri="{FF2B5EF4-FFF2-40B4-BE49-F238E27FC236}">
                <a16:creationId xmlns:a16="http://schemas.microsoft.com/office/drawing/2014/main" id="{B8C245D7-BAB9-31D2-EEA6-E24E39FA5953}"/>
              </a:ext>
            </a:extLst>
          </p:cNvPr>
          <p:cNvSpPr txBox="1"/>
          <p:nvPr/>
        </p:nvSpPr>
        <p:spPr>
          <a:xfrm>
            <a:off x="9075751" y="6316567"/>
            <a:ext cx="3062011" cy="492623"/>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Review, Approval and Release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35354972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5214FD3-FAD1-4323-71D5-ABCBF21DB705}"/>
              </a:ext>
            </a:extLst>
          </p:cNvPr>
          <p:cNvSpPr>
            <a:spLocks noGrp="1"/>
          </p:cNvSpPr>
          <p:nvPr>
            <p:ph type="title"/>
          </p:nvPr>
        </p:nvSpPr>
        <p:spPr>
          <a:xfrm>
            <a:off x="838200" y="365126"/>
            <a:ext cx="10515600" cy="1325563"/>
          </a:xfrm>
        </p:spPr>
        <p:txBody>
          <a:bodyPr/>
          <a:lstStyle/>
          <a:p>
            <a:r>
              <a:rPr lang="en-US">
                <a:ea typeface="Calibri Light"/>
                <a:cs typeface="Calibri Light"/>
              </a:rPr>
              <a:t>Approve for Release to Public Site</a:t>
            </a:r>
            <a:endParaRPr lang="en-US"/>
          </a:p>
        </p:txBody>
      </p:sp>
      <p:pic>
        <p:nvPicPr>
          <p:cNvPr id="4" name="Picture 3" descr="Record Summary View highlighting button for Approve">
            <a:extLst>
              <a:ext uri="{FF2B5EF4-FFF2-40B4-BE49-F238E27FC236}">
                <a16:creationId xmlns:a16="http://schemas.microsoft.com/office/drawing/2014/main" id="{409E7A40-49A2-EADE-8829-C4349E00E454}"/>
              </a:ext>
            </a:extLst>
          </p:cNvPr>
          <p:cNvPicPr>
            <a:picLocks noChangeAspect="1"/>
          </p:cNvPicPr>
          <p:nvPr/>
        </p:nvPicPr>
        <p:blipFill>
          <a:blip r:embed="rId3"/>
          <a:stretch>
            <a:fillRect/>
          </a:stretch>
        </p:blipFill>
        <p:spPr>
          <a:xfrm>
            <a:off x="5485086" y="1347295"/>
            <a:ext cx="6477000" cy="4610100"/>
          </a:xfrm>
          <a:prstGeom prst="rect">
            <a:avLst/>
          </a:prstGeom>
        </p:spPr>
      </p:pic>
      <p:sp>
        <p:nvSpPr>
          <p:cNvPr id="6" name="TextBox 5">
            <a:extLst>
              <a:ext uri="{FF2B5EF4-FFF2-40B4-BE49-F238E27FC236}">
                <a16:creationId xmlns:a16="http://schemas.microsoft.com/office/drawing/2014/main" id="{392A1255-EB38-70DF-2F4A-0483683B78FF}"/>
              </a:ext>
            </a:extLst>
          </p:cNvPr>
          <p:cNvSpPr txBox="1"/>
          <p:nvPr/>
        </p:nvSpPr>
        <p:spPr>
          <a:xfrm>
            <a:off x="373325" y="2636507"/>
            <a:ext cx="4571100" cy="792988"/>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prstClr val="black"/>
                </a:solidFill>
                <a:ea typeface="+mn-lt"/>
                <a:cs typeface="+mn-lt"/>
              </a:rPr>
              <a:t>Once the review or edits are complete, navigate back to the “Record Summary”.</a:t>
            </a:r>
            <a:endParaRPr lang="en-US">
              <a:solidFill>
                <a:prstClr val="black"/>
              </a:solidFill>
              <a:ea typeface="Calibri" panose="020F0502020204030204"/>
              <a:cs typeface="Calibri" panose="020F0502020204030204"/>
            </a:endParaRPr>
          </a:p>
        </p:txBody>
      </p:sp>
      <p:cxnSp>
        <p:nvCxnSpPr>
          <p:cNvPr id="8" name="Straight Arrow Connector 7">
            <a:extLst>
              <a:ext uri="{FF2B5EF4-FFF2-40B4-BE49-F238E27FC236}">
                <a16:creationId xmlns:a16="http://schemas.microsoft.com/office/drawing/2014/main" id="{3C1D1607-0BC7-EE2D-FDC3-8C848488D800}"/>
              </a:ext>
              <a:ext uri="{C183D7F6-B498-43B3-948B-1728B52AA6E4}">
                <adec:decorative xmlns:adec="http://schemas.microsoft.com/office/drawing/2017/decorative" val="1"/>
              </a:ext>
            </a:extLst>
          </p:cNvPr>
          <p:cNvCxnSpPr/>
          <p:nvPr/>
        </p:nvCxnSpPr>
        <p:spPr>
          <a:xfrm>
            <a:off x="4966820" y="3030269"/>
            <a:ext cx="656542" cy="16422"/>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86D8061-97D9-8DDA-749F-0BC2EF271324}"/>
              </a:ext>
              <a:ext uri="{C183D7F6-B498-43B3-948B-1728B52AA6E4}">
                <adec:decorative xmlns:adec="http://schemas.microsoft.com/office/drawing/2017/decorative" val="1"/>
              </a:ext>
            </a:extLst>
          </p:cNvPr>
          <p:cNvSpPr/>
          <p:nvPr/>
        </p:nvSpPr>
        <p:spPr>
          <a:xfrm>
            <a:off x="5629852" y="2888787"/>
            <a:ext cx="1493634" cy="36109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2">
            <a:extLst>
              <a:ext uri="{FF2B5EF4-FFF2-40B4-BE49-F238E27FC236}">
                <a16:creationId xmlns:a16="http://schemas.microsoft.com/office/drawing/2014/main" id="{1A561CC1-4B47-0B4F-57DA-A7CC2A1B46C0}"/>
              </a:ext>
            </a:extLst>
          </p:cNvPr>
          <p:cNvSpPr/>
          <p:nvPr/>
        </p:nvSpPr>
        <p:spPr>
          <a:xfrm>
            <a:off x="374655" y="3903471"/>
            <a:ext cx="4592166" cy="2742276"/>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dirty="0">
                <a:solidFill>
                  <a:prstClr val="black"/>
                </a:solidFill>
              </a:rPr>
              <a:t>The Responsible Party of the study must click on the “Approve” and “Release” buttons for the study to go through review by the Protocol Registration and Results System Team (PRS). </a:t>
            </a:r>
          </a:p>
          <a:p>
            <a:endParaRPr lang="en-US" sz="1400" dirty="0">
              <a:solidFill>
                <a:prstClr val="black"/>
              </a:solidFill>
              <a:ea typeface="Calibri"/>
              <a:cs typeface="Calibri"/>
            </a:endParaRPr>
          </a:p>
          <a:p>
            <a:r>
              <a:rPr lang="en-US" sz="1400" b="1" dirty="0">
                <a:solidFill>
                  <a:schemeClr val="tx1"/>
                </a:solidFill>
              </a:rPr>
              <a:t>“University of California, San Francisco” should be listed as the Sponsor and Responsible Party in most cases</a:t>
            </a:r>
            <a:r>
              <a:rPr lang="en-US" sz="1400" dirty="0">
                <a:solidFill>
                  <a:schemeClr val="tx1"/>
                </a:solidFill>
              </a:rPr>
              <a:t> unless the Principal Investigator (PI) holds an Investigational New Drug Application (IND) or an Investigational Device Exemption (IDE) for the Clinical Trial. </a:t>
            </a:r>
          </a:p>
          <a:p>
            <a:endParaRPr lang="en-US" sz="1400" dirty="0">
              <a:solidFill>
                <a:prstClr val="black"/>
              </a:solidFill>
              <a:ea typeface="Calibri"/>
              <a:cs typeface="Calibri"/>
            </a:endParaRPr>
          </a:p>
        </p:txBody>
      </p:sp>
      <p:cxnSp>
        <p:nvCxnSpPr>
          <p:cNvPr id="12" name="Straight Arrow Connector 11">
            <a:extLst>
              <a:ext uri="{FF2B5EF4-FFF2-40B4-BE49-F238E27FC236}">
                <a16:creationId xmlns:a16="http://schemas.microsoft.com/office/drawing/2014/main" id="{B3BD66BA-5C89-F0D1-BD9B-6FE06B6535DF}"/>
              </a:ext>
              <a:ext uri="{C183D7F6-B498-43B3-948B-1728B52AA6E4}">
                <adec:decorative xmlns:adec="http://schemas.microsoft.com/office/drawing/2017/decorative" val="1"/>
              </a:ext>
            </a:extLst>
          </p:cNvPr>
          <p:cNvCxnSpPr>
            <a:cxnSpLocks/>
          </p:cNvCxnSpPr>
          <p:nvPr/>
        </p:nvCxnSpPr>
        <p:spPr>
          <a:xfrm flipV="1">
            <a:off x="4966820" y="3769277"/>
            <a:ext cx="5937989" cy="456543"/>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2">
            <a:extLst>
              <a:ext uri="{FF2B5EF4-FFF2-40B4-BE49-F238E27FC236}">
                <a16:creationId xmlns:a16="http://schemas.microsoft.com/office/drawing/2014/main" id="{0B37FB22-5FC0-ACCA-39F3-5579E0C341D2}"/>
              </a:ext>
            </a:extLst>
          </p:cNvPr>
          <p:cNvSpPr txBox="1"/>
          <p:nvPr/>
        </p:nvSpPr>
        <p:spPr>
          <a:xfrm>
            <a:off x="8989487" y="6287813"/>
            <a:ext cx="3018880" cy="521377"/>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Review, Approval and Release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40292808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A09C-A0E8-B98E-84E0-C5FD38A93868}"/>
              </a:ext>
            </a:extLst>
          </p:cNvPr>
          <p:cNvSpPr>
            <a:spLocks noGrp="1"/>
          </p:cNvSpPr>
          <p:nvPr>
            <p:ph type="title"/>
          </p:nvPr>
        </p:nvSpPr>
        <p:spPr/>
        <p:txBody>
          <a:bodyPr/>
          <a:lstStyle/>
          <a:p>
            <a:r>
              <a:rPr lang="en-US">
                <a:ea typeface="+mj-lt"/>
                <a:cs typeface="+mj-lt"/>
              </a:rPr>
              <a:t>Approve and Release Record:</a:t>
            </a:r>
            <a:endParaRPr lang="en-US"/>
          </a:p>
        </p:txBody>
      </p:sp>
      <p:pic>
        <p:nvPicPr>
          <p:cNvPr id="7" name="Picture 6" descr="Larger view of Record Summary View highlighting button for Approve">
            <a:extLst>
              <a:ext uri="{FF2B5EF4-FFF2-40B4-BE49-F238E27FC236}">
                <a16:creationId xmlns:a16="http://schemas.microsoft.com/office/drawing/2014/main" id="{E489E00C-6CF2-270E-5C83-069E7A89EB84}"/>
              </a:ext>
            </a:extLst>
          </p:cNvPr>
          <p:cNvPicPr>
            <a:picLocks noChangeAspect="1"/>
          </p:cNvPicPr>
          <p:nvPr/>
        </p:nvPicPr>
        <p:blipFill>
          <a:blip r:embed="rId3"/>
          <a:stretch>
            <a:fillRect/>
          </a:stretch>
        </p:blipFill>
        <p:spPr>
          <a:xfrm>
            <a:off x="331560" y="1367348"/>
            <a:ext cx="6477000" cy="4610100"/>
          </a:xfrm>
          <a:prstGeom prst="rect">
            <a:avLst/>
          </a:prstGeom>
        </p:spPr>
      </p:pic>
      <p:sp>
        <p:nvSpPr>
          <p:cNvPr id="12" name="TextBox 11">
            <a:extLst>
              <a:ext uri="{FF2B5EF4-FFF2-40B4-BE49-F238E27FC236}">
                <a16:creationId xmlns:a16="http://schemas.microsoft.com/office/drawing/2014/main" id="{41EE3AAA-8629-9216-816B-58165E5A5EF4}"/>
              </a:ext>
            </a:extLst>
          </p:cNvPr>
          <p:cNvSpPr txBox="1"/>
          <p:nvPr/>
        </p:nvSpPr>
        <p:spPr>
          <a:xfrm>
            <a:off x="8923833" y="637065"/>
            <a:ext cx="2926785" cy="792988"/>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u="sng">
                <a:solidFill>
                  <a:prstClr val="black"/>
                </a:solidFill>
                <a:ea typeface="+mn-lt"/>
                <a:cs typeface="+mn-lt"/>
              </a:rPr>
              <a:t>This is a two (2) step process with multiple clicks.</a:t>
            </a:r>
            <a:endParaRPr lang="en-US" b="1" u="sng">
              <a:solidFill>
                <a:prstClr val="black"/>
              </a:solidFill>
            </a:endParaRPr>
          </a:p>
        </p:txBody>
      </p:sp>
      <p:sp>
        <p:nvSpPr>
          <p:cNvPr id="9" name="TextBox 8">
            <a:extLst>
              <a:ext uri="{FF2B5EF4-FFF2-40B4-BE49-F238E27FC236}">
                <a16:creationId xmlns:a16="http://schemas.microsoft.com/office/drawing/2014/main" id="{C185E1D5-302C-C857-1A7F-EAD7D38591AC}"/>
              </a:ext>
            </a:extLst>
          </p:cNvPr>
          <p:cNvSpPr txBox="1"/>
          <p:nvPr/>
        </p:nvSpPr>
        <p:spPr>
          <a:xfrm>
            <a:off x="8264036" y="3388480"/>
            <a:ext cx="3327837" cy="401962"/>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prstClr val="black"/>
                </a:solidFill>
                <a:ea typeface="+mn-lt"/>
                <a:cs typeface="+mn-lt"/>
              </a:rPr>
              <a:t>First: Review and Approve record</a:t>
            </a:r>
            <a:endParaRPr lang="en-US"/>
          </a:p>
        </p:txBody>
      </p:sp>
      <p:cxnSp>
        <p:nvCxnSpPr>
          <p:cNvPr id="11" name="Straight Arrow Connector 10">
            <a:extLst>
              <a:ext uri="{FF2B5EF4-FFF2-40B4-BE49-F238E27FC236}">
                <a16:creationId xmlns:a16="http://schemas.microsoft.com/office/drawing/2014/main" id="{42E5A0FB-F868-D502-8672-2D7A05B54119}"/>
              </a:ext>
              <a:ext uri="{C183D7F6-B498-43B3-948B-1728B52AA6E4}">
                <adec:decorative xmlns:adec="http://schemas.microsoft.com/office/drawing/2017/decorative" val="1"/>
              </a:ext>
            </a:extLst>
          </p:cNvPr>
          <p:cNvCxnSpPr/>
          <p:nvPr/>
        </p:nvCxnSpPr>
        <p:spPr>
          <a:xfrm flipH="1">
            <a:off x="6495652" y="3641874"/>
            <a:ext cx="1769826" cy="6395"/>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12">
            <a:extLst>
              <a:ext uri="{FF2B5EF4-FFF2-40B4-BE49-F238E27FC236}">
                <a16:creationId xmlns:a16="http://schemas.microsoft.com/office/drawing/2014/main" id="{3DC3A38F-9A6B-0084-580A-F989C7312023}"/>
              </a:ext>
            </a:extLst>
          </p:cNvPr>
          <p:cNvSpPr txBox="1"/>
          <p:nvPr/>
        </p:nvSpPr>
        <p:spPr>
          <a:xfrm>
            <a:off x="8888845" y="6287813"/>
            <a:ext cx="3248917" cy="449491"/>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Review, Approval and Release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32741018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1267E-073E-DC36-37DB-6DB72ADC5331}"/>
              </a:ext>
            </a:extLst>
          </p:cNvPr>
          <p:cNvSpPr>
            <a:spLocks noGrp="1"/>
          </p:cNvSpPr>
          <p:nvPr>
            <p:ph type="title"/>
          </p:nvPr>
        </p:nvSpPr>
        <p:spPr>
          <a:xfrm>
            <a:off x="273269" y="-107839"/>
            <a:ext cx="10515600" cy="1325563"/>
          </a:xfrm>
        </p:spPr>
        <p:txBody>
          <a:bodyPr/>
          <a:lstStyle/>
          <a:p>
            <a:r>
              <a:rPr lang="en-US">
                <a:ea typeface="Calibri Light"/>
                <a:cs typeface="Calibri Light"/>
              </a:rPr>
              <a:t>Releasing the Record</a:t>
            </a:r>
            <a:endParaRPr lang="en-US"/>
          </a:p>
        </p:txBody>
      </p:sp>
      <p:sp>
        <p:nvSpPr>
          <p:cNvPr id="6" name="TextBox 5">
            <a:extLst>
              <a:ext uri="{FF2B5EF4-FFF2-40B4-BE49-F238E27FC236}">
                <a16:creationId xmlns:a16="http://schemas.microsoft.com/office/drawing/2014/main" id="{A8087301-602E-B9DB-2C38-6DDA809166ED}"/>
              </a:ext>
            </a:extLst>
          </p:cNvPr>
          <p:cNvSpPr txBox="1"/>
          <p:nvPr/>
        </p:nvSpPr>
        <p:spPr>
          <a:xfrm>
            <a:off x="8233957" y="2636506"/>
            <a:ext cx="3327837" cy="401962"/>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prstClr val="black"/>
                </a:solidFill>
                <a:ea typeface="+mn-lt"/>
                <a:cs typeface="+mn-lt"/>
              </a:rPr>
              <a:t>Second: Release the record</a:t>
            </a:r>
            <a:endParaRPr lang="en-US">
              <a:solidFill>
                <a:prstClr val="black"/>
              </a:solidFill>
            </a:endParaRPr>
          </a:p>
        </p:txBody>
      </p:sp>
      <p:pic>
        <p:nvPicPr>
          <p:cNvPr id="4" name="Picture 3" descr="Screenshot of the Record Summary page">
            <a:extLst>
              <a:ext uri="{FF2B5EF4-FFF2-40B4-BE49-F238E27FC236}">
                <a16:creationId xmlns:a16="http://schemas.microsoft.com/office/drawing/2014/main" id="{CA15ABEF-2A12-6E51-F544-4D43EAF92D3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45156" y="1028700"/>
            <a:ext cx="6448425" cy="5181600"/>
          </a:xfrm>
          <a:prstGeom prst="rect">
            <a:avLst/>
          </a:prstGeom>
        </p:spPr>
      </p:pic>
      <p:cxnSp>
        <p:nvCxnSpPr>
          <p:cNvPr id="8" name="Straight Arrow Connector 7">
            <a:extLst>
              <a:ext uri="{FF2B5EF4-FFF2-40B4-BE49-F238E27FC236}">
                <a16:creationId xmlns:a16="http://schemas.microsoft.com/office/drawing/2014/main" id="{D6F9AEDE-4A39-D85A-A559-35FD7E6118B7}"/>
              </a:ext>
              <a:ext uri="{C183D7F6-B498-43B3-948B-1728B52AA6E4}">
                <adec:decorative xmlns:adec="http://schemas.microsoft.com/office/drawing/2017/decorative" val="1"/>
              </a:ext>
            </a:extLst>
          </p:cNvPr>
          <p:cNvCxnSpPr/>
          <p:nvPr/>
        </p:nvCxnSpPr>
        <p:spPr>
          <a:xfrm flipH="1">
            <a:off x="6465573" y="2889900"/>
            <a:ext cx="1769826" cy="6395"/>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2">
            <a:extLst>
              <a:ext uri="{FF2B5EF4-FFF2-40B4-BE49-F238E27FC236}">
                <a16:creationId xmlns:a16="http://schemas.microsoft.com/office/drawing/2014/main" id="{D31F0D62-0504-1A8D-3710-11A7FF0603FB}"/>
              </a:ext>
            </a:extLst>
          </p:cNvPr>
          <p:cNvSpPr txBox="1"/>
          <p:nvPr/>
        </p:nvSpPr>
        <p:spPr>
          <a:xfrm>
            <a:off x="8903223" y="6244681"/>
            <a:ext cx="3234539" cy="463868"/>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i="1">
                <a:solidFill>
                  <a:schemeClr val="tx1"/>
                </a:solidFill>
              </a:rPr>
              <a:t>Guidance for Review, Approval and Release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30594289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770CB-4B92-A48F-353B-EAEF54794096}"/>
              </a:ext>
            </a:extLst>
          </p:cNvPr>
          <p:cNvSpPr>
            <a:spLocks noGrp="1"/>
          </p:cNvSpPr>
          <p:nvPr>
            <p:ph type="title"/>
          </p:nvPr>
        </p:nvSpPr>
        <p:spPr>
          <a:xfrm>
            <a:off x="490045" y="-212943"/>
            <a:ext cx="10515600" cy="1325563"/>
          </a:xfrm>
        </p:spPr>
        <p:txBody>
          <a:bodyPr/>
          <a:lstStyle/>
          <a:p>
            <a:r>
              <a:rPr lang="en-US">
                <a:ea typeface="Calibri Light"/>
                <a:cs typeface="Calibri Light"/>
              </a:rPr>
              <a:t>Releasing the Record, continued</a:t>
            </a:r>
            <a:endParaRPr lang="en-US"/>
          </a:p>
        </p:txBody>
      </p:sp>
      <p:pic>
        <p:nvPicPr>
          <p:cNvPr id="5" name="Picture 4" descr="Screenshot of ClinicalTrials.gov &quot;Release Protocol Record&quot; section.">
            <a:extLst>
              <a:ext uri="{FF2B5EF4-FFF2-40B4-BE49-F238E27FC236}">
                <a16:creationId xmlns:a16="http://schemas.microsoft.com/office/drawing/2014/main" id="{45A4AA50-2E8C-636E-ECD2-B73BCC4E293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90537" y="1616786"/>
            <a:ext cx="5114925" cy="4333875"/>
          </a:xfrm>
          <a:prstGeom prst="rect">
            <a:avLst/>
          </a:prstGeom>
        </p:spPr>
      </p:pic>
      <p:sp>
        <p:nvSpPr>
          <p:cNvPr id="11" name="TextBox 10">
            <a:extLst>
              <a:ext uri="{FF2B5EF4-FFF2-40B4-BE49-F238E27FC236}">
                <a16:creationId xmlns:a16="http://schemas.microsoft.com/office/drawing/2014/main" id="{0A62E6C6-BE7A-0FD7-1A91-C2D8E06EF4C9}"/>
              </a:ext>
            </a:extLst>
          </p:cNvPr>
          <p:cNvSpPr txBox="1"/>
          <p:nvPr/>
        </p:nvSpPr>
        <p:spPr>
          <a:xfrm>
            <a:off x="495716" y="810333"/>
            <a:ext cx="8569871" cy="585892"/>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prstClr val="black"/>
                </a:solidFill>
                <a:ea typeface="+mn-lt"/>
                <a:cs typeface="+mn-lt"/>
              </a:rPr>
              <a:t>You may be prompted to check a box to confirm that you have completed the actions and acknowledge that the information is correct to the best of your knowledge.</a:t>
            </a:r>
            <a:endParaRPr lang="en-US" dirty="0">
              <a:solidFill>
                <a:prstClr val="black"/>
              </a:solidFill>
            </a:endParaRPr>
          </a:p>
        </p:txBody>
      </p:sp>
      <p:grpSp>
        <p:nvGrpSpPr>
          <p:cNvPr id="9" name="Group 8" descr="Screenshot of ClinicalTrials.gov &quot;Release Protocol Record&quot; section.">
            <a:extLst>
              <a:ext uri="{FF2B5EF4-FFF2-40B4-BE49-F238E27FC236}">
                <a16:creationId xmlns:a16="http://schemas.microsoft.com/office/drawing/2014/main" id="{24C51AA6-DBA7-DC67-B4E9-1238C18381E3}"/>
              </a:ext>
            </a:extLst>
          </p:cNvPr>
          <p:cNvGrpSpPr/>
          <p:nvPr/>
        </p:nvGrpSpPr>
        <p:grpSpPr>
          <a:xfrm>
            <a:off x="6375509" y="1615637"/>
            <a:ext cx="5353050" cy="4362450"/>
            <a:chOff x="6099613" y="1234637"/>
            <a:chExt cx="5353050" cy="4362450"/>
          </a:xfrm>
        </p:grpSpPr>
        <p:pic>
          <p:nvPicPr>
            <p:cNvPr id="6" name="Picture 5">
              <a:extLst>
                <a:ext uri="{FF2B5EF4-FFF2-40B4-BE49-F238E27FC236}">
                  <a16:creationId xmlns:a16="http://schemas.microsoft.com/office/drawing/2014/main" id="{97FE3CA7-40BA-2069-3355-2B6DFD084E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99613" y="1234637"/>
              <a:ext cx="5353050" cy="4362450"/>
            </a:xfrm>
            <a:prstGeom prst="rect">
              <a:avLst/>
            </a:prstGeom>
          </p:spPr>
        </p:pic>
        <p:sp>
          <p:nvSpPr>
            <p:cNvPr id="7" name="Rectangle 6">
              <a:extLst>
                <a:ext uri="{FF2B5EF4-FFF2-40B4-BE49-F238E27FC236}">
                  <a16:creationId xmlns:a16="http://schemas.microsoft.com/office/drawing/2014/main" id="{10D70FBA-A8F5-1B6C-CDD6-0C0353EB050E}"/>
                </a:ext>
              </a:extLst>
            </p:cNvPr>
            <p:cNvSpPr/>
            <p:nvPr/>
          </p:nvSpPr>
          <p:spPr>
            <a:xfrm>
              <a:off x="6352049" y="3578157"/>
              <a:ext cx="1116122" cy="45957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230C1F5-19AF-046A-2A9F-DB97D295F78C}"/>
                </a:ext>
              </a:extLst>
            </p:cNvPr>
            <p:cNvSpPr/>
            <p:nvPr/>
          </p:nvSpPr>
          <p:spPr>
            <a:xfrm>
              <a:off x="7592963" y="3184231"/>
              <a:ext cx="558061" cy="19696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Arrow Connector 12">
            <a:extLst>
              <a:ext uri="{FF2B5EF4-FFF2-40B4-BE49-F238E27FC236}">
                <a16:creationId xmlns:a16="http://schemas.microsoft.com/office/drawing/2014/main" id="{9AE1924D-9277-E8B4-859E-AC3D853B10D2}"/>
              </a:ext>
              <a:ext uri="{C183D7F6-B498-43B3-948B-1728B52AA6E4}">
                <adec:decorative xmlns:adec="http://schemas.microsoft.com/office/drawing/2017/decorative" val="1"/>
              </a:ext>
            </a:extLst>
          </p:cNvPr>
          <p:cNvCxnSpPr/>
          <p:nvPr/>
        </p:nvCxnSpPr>
        <p:spPr>
          <a:xfrm flipH="1">
            <a:off x="816262" y="1392176"/>
            <a:ext cx="22483" cy="3054393"/>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CF2AFF2-F593-5CC0-C85B-6D38226421B1}"/>
              </a:ext>
            </a:extLst>
          </p:cNvPr>
          <p:cNvSpPr txBox="1"/>
          <p:nvPr/>
        </p:nvSpPr>
        <p:spPr>
          <a:xfrm>
            <a:off x="2768578" y="5947265"/>
            <a:ext cx="3327837" cy="704134"/>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prstClr val="black"/>
                </a:solidFill>
                <a:ea typeface="+mn-lt"/>
                <a:cs typeface="+mn-lt"/>
              </a:rPr>
              <a:t>Click the “Yes, Release” button to release record for review.</a:t>
            </a:r>
            <a:endParaRPr lang="en-US"/>
          </a:p>
        </p:txBody>
      </p:sp>
      <p:cxnSp>
        <p:nvCxnSpPr>
          <p:cNvPr id="16" name="Straight Arrow Connector 15">
            <a:extLst>
              <a:ext uri="{FF2B5EF4-FFF2-40B4-BE49-F238E27FC236}">
                <a16:creationId xmlns:a16="http://schemas.microsoft.com/office/drawing/2014/main" id="{456113F4-6AEE-0696-5B85-BB0BBEB80407}"/>
              </a:ext>
              <a:ext uri="{C183D7F6-B498-43B3-948B-1728B52AA6E4}">
                <adec:decorative xmlns:adec="http://schemas.microsoft.com/office/drawing/2017/decorative" val="1"/>
              </a:ext>
            </a:extLst>
          </p:cNvPr>
          <p:cNvCxnSpPr>
            <a:cxnSpLocks/>
          </p:cNvCxnSpPr>
          <p:nvPr/>
        </p:nvCxnSpPr>
        <p:spPr>
          <a:xfrm flipV="1">
            <a:off x="6133329" y="5773501"/>
            <a:ext cx="713243" cy="479709"/>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60A02B0-8B3F-4ADD-5A62-EDB5369DB445}"/>
              </a:ext>
              <a:ext uri="{C183D7F6-B498-43B3-948B-1728B52AA6E4}">
                <adec:decorative xmlns:adec="http://schemas.microsoft.com/office/drawing/2017/decorative" val="1"/>
              </a:ext>
            </a:extLst>
          </p:cNvPr>
          <p:cNvCxnSpPr>
            <a:cxnSpLocks/>
          </p:cNvCxnSpPr>
          <p:nvPr/>
        </p:nvCxnSpPr>
        <p:spPr>
          <a:xfrm flipH="1" flipV="1">
            <a:off x="1394331" y="5786638"/>
            <a:ext cx="1336275" cy="519121"/>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8" descr="You may be asked to check a box confirming that you’ve completed all required actions and that the information provided is accurate to the best of your knowledge. To proceed, click the “Yes, Release” button to submit the record for review. Once submitted, the study will undergo PRS review, which typically takes 2–5 business days, but may take up to 30 days if the update includes results.">
            <a:extLst>
              <a:ext uri="{FF2B5EF4-FFF2-40B4-BE49-F238E27FC236}">
                <a16:creationId xmlns:a16="http://schemas.microsoft.com/office/drawing/2014/main" id="{93A864CA-7721-775E-A5AC-16A0DE598DC3}"/>
              </a:ext>
            </a:extLst>
          </p:cNvPr>
          <p:cNvSpPr/>
          <p:nvPr/>
        </p:nvSpPr>
        <p:spPr>
          <a:xfrm>
            <a:off x="7131268" y="5841123"/>
            <a:ext cx="4603532" cy="931426"/>
          </a:xfrm>
          <a:prstGeom prst="roundRect">
            <a:avLst/>
          </a:prstGeom>
          <a:solidFill>
            <a:schemeClr val="accent6">
              <a:lumMod val="40000"/>
              <a:lumOff val="6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ea typeface="+mn-lt"/>
                <a:cs typeface="+mn-lt"/>
              </a:rPr>
              <a:t>Once Released, the study will go through PRS review, which may take 2-5 business days or up to 30 days for updates with results.</a:t>
            </a:r>
            <a:endParaRPr lang="en-US">
              <a:solidFill>
                <a:schemeClr val="tx1"/>
              </a:solidFill>
              <a:ea typeface="Calibri" panose="020F0502020204030204"/>
              <a:cs typeface="Calibri" panose="020F0502020204030204"/>
            </a:endParaRPr>
          </a:p>
        </p:txBody>
      </p:sp>
    </p:spTree>
    <p:extLst>
      <p:ext uri="{BB962C8B-B14F-4D97-AF65-F5344CB8AC3E}">
        <p14:creationId xmlns:p14="http://schemas.microsoft.com/office/powerpoint/2010/main" val="27060576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1435E-2455-998E-43FA-43265FE0A510}"/>
              </a:ext>
            </a:extLst>
          </p:cNvPr>
          <p:cNvSpPr>
            <a:spLocks noGrp="1"/>
          </p:cNvSpPr>
          <p:nvPr>
            <p:ph type="title"/>
          </p:nvPr>
        </p:nvSpPr>
        <p:spPr>
          <a:xfrm>
            <a:off x="2488977" y="1717406"/>
            <a:ext cx="7202265" cy="1108564"/>
          </a:xfrm>
        </p:spPr>
        <p:txBody>
          <a:bodyPr vert="horz" lIns="91440" tIns="45720" rIns="91440" bIns="45720" rtlCol="0" anchor="b">
            <a:normAutofit/>
          </a:bodyPr>
          <a:lstStyle/>
          <a:p>
            <a:pPr algn="ctr"/>
            <a:r>
              <a:rPr lang="en-US" sz="4000" b="1"/>
              <a:t>Additional Information </a:t>
            </a:r>
          </a:p>
        </p:txBody>
      </p:sp>
      <p:sp>
        <p:nvSpPr>
          <p:cNvPr id="7" name="Title 1">
            <a:extLst>
              <a:ext uri="{FF2B5EF4-FFF2-40B4-BE49-F238E27FC236}">
                <a16:creationId xmlns:a16="http://schemas.microsoft.com/office/drawing/2014/main" id="{EF6AA29D-10EA-ADE6-64B8-1B13015A0842}"/>
              </a:ext>
            </a:extLst>
          </p:cNvPr>
          <p:cNvSpPr txBox="1">
            <a:spLocks/>
          </p:cNvSpPr>
          <p:nvPr/>
        </p:nvSpPr>
        <p:spPr>
          <a:xfrm>
            <a:off x="3390885" y="2831676"/>
            <a:ext cx="7202265" cy="225781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buFont typeface="Arial"/>
              <a:buChar char="•"/>
            </a:pPr>
            <a:r>
              <a:rPr lang="en-US" sz="2400"/>
              <a:t>Deleting Records</a:t>
            </a:r>
            <a:endParaRPr lang="en-US" sz="2400">
              <a:ea typeface="Calibri Light" panose="020F0302020204030204"/>
              <a:cs typeface="Calibri Light" panose="020F0302020204030204"/>
            </a:endParaRPr>
          </a:p>
          <a:p>
            <a:pPr marL="342900" indent="-342900">
              <a:buFont typeface="Arial"/>
              <a:buChar char="•"/>
            </a:pPr>
            <a:r>
              <a:rPr lang="en-US" sz="2400">
                <a:ea typeface="Calibri Light" panose="020F0302020204030204"/>
                <a:cs typeface="Calibri Light" panose="020F0302020204030204"/>
              </a:rPr>
              <a:t>PRS Review</a:t>
            </a:r>
          </a:p>
          <a:p>
            <a:pPr marL="342900" indent="-342900">
              <a:buFont typeface="Arial"/>
              <a:buChar char="•"/>
            </a:pPr>
            <a:r>
              <a:rPr lang="en-US" sz="2400">
                <a:ea typeface="Calibri Light" panose="020F0302020204030204"/>
                <a:cs typeface="Calibri Light" panose="020F0302020204030204"/>
              </a:rPr>
              <a:t>Ongoing Responsibilities of Record Owners</a:t>
            </a:r>
          </a:p>
          <a:p>
            <a:pPr marL="342900" indent="-342900">
              <a:buFont typeface="Arial"/>
              <a:buChar char="•"/>
            </a:pPr>
            <a:r>
              <a:rPr lang="en-US" sz="2400">
                <a:ea typeface="Calibri Light" panose="020F0302020204030204"/>
                <a:cs typeface="Calibri Light" panose="020F0302020204030204"/>
              </a:rPr>
              <a:t>Checking your Problem Records</a:t>
            </a:r>
          </a:p>
          <a:p>
            <a:pPr marL="342900" indent="-342900">
              <a:buFont typeface="Arial"/>
              <a:buChar char="•"/>
            </a:pPr>
            <a:r>
              <a:rPr lang="en-US" sz="2400">
                <a:ea typeface="Calibri Light" panose="020F0302020204030204"/>
                <a:cs typeface="Calibri Light" panose="020F0302020204030204"/>
              </a:rPr>
              <a:t>Do You Need to Submit Results? </a:t>
            </a:r>
          </a:p>
          <a:p>
            <a:pPr marL="342900" indent="-342900">
              <a:buFont typeface="Arial"/>
              <a:buChar char="•"/>
            </a:pPr>
            <a:endParaRPr lang="en-US" sz="2400" b="1">
              <a:ea typeface="Calibri Light"/>
              <a:cs typeface="Calibri Light"/>
            </a:endParaRPr>
          </a:p>
        </p:txBody>
      </p:sp>
    </p:spTree>
    <p:extLst>
      <p:ext uri="{BB962C8B-B14F-4D97-AF65-F5344CB8AC3E}">
        <p14:creationId xmlns:p14="http://schemas.microsoft.com/office/powerpoint/2010/main" val="37469562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F8D97B5-D63F-DD0B-47A1-B18CE449B1B3}"/>
              </a:ext>
            </a:extLst>
          </p:cNvPr>
          <p:cNvSpPr txBox="1">
            <a:spLocks noGrp="1"/>
          </p:cNvSpPr>
          <p:nvPr>
            <p:ph type="title" idx="4294967295"/>
          </p:nvPr>
        </p:nvSpPr>
        <p:spPr>
          <a:xfrm>
            <a:off x="843116" y="382332"/>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Can a Study Record be Deleted? </a:t>
            </a:r>
          </a:p>
        </p:txBody>
      </p:sp>
      <p:sp>
        <p:nvSpPr>
          <p:cNvPr id="7" name="Rectangle 3">
            <a:extLst>
              <a:ext uri="{FF2B5EF4-FFF2-40B4-BE49-F238E27FC236}">
                <a16:creationId xmlns:a16="http://schemas.microsoft.com/office/drawing/2014/main" id="{9F638F0A-AAEA-9CC9-550F-A83A24C43690}"/>
              </a:ext>
            </a:extLst>
          </p:cNvPr>
          <p:cNvSpPr txBox="1">
            <a:spLocks noChangeArrowheads="1"/>
          </p:cNvSpPr>
          <p:nvPr/>
        </p:nvSpPr>
        <p:spPr>
          <a:xfrm>
            <a:off x="995855" y="1405759"/>
            <a:ext cx="10368455" cy="44958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100000"/>
              </a:spcBef>
              <a:buClr>
                <a:srgbClr val="000000"/>
              </a:buClr>
            </a:pPr>
            <a:endParaRPr lang="en-US" sz="1800">
              <a:solidFill>
                <a:srgbClr val="000000"/>
              </a:solidFill>
              <a:ea typeface="Tahoma" panose="020B0604030504040204" pitchFamily="34" charset="0"/>
              <a:cs typeface="Tahoma" panose="020B0604030504040204" pitchFamily="34" charset="0"/>
            </a:endParaRPr>
          </a:p>
          <a:p>
            <a:pPr>
              <a:spcBef>
                <a:spcPct val="100000"/>
              </a:spcBef>
              <a:buClr>
                <a:srgbClr val="000000"/>
              </a:buClr>
            </a:pPr>
            <a:r>
              <a:rPr lang="en-US" sz="2400">
                <a:solidFill>
                  <a:srgbClr val="000000"/>
                </a:solidFill>
                <a:ea typeface="Tahoma"/>
                <a:cs typeface="Tahoma"/>
              </a:rPr>
              <a:t>Only if the study record has </a:t>
            </a:r>
            <a:r>
              <a:rPr lang="en-US" sz="2400">
                <a:solidFill>
                  <a:srgbClr val="080808"/>
                </a:solidFill>
                <a:ea typeface="Tahoma"/>
                <a:cs typeface="Tahoma"/>
              </a:rPr>
              <a:t>never been released </a:t>
            </a:r>
            <a:r>
              <a:rPr lang="en-US" sz="2400">
                <a:solidFill>
                  <a:srgbClr val="000000"/>
                </a:solidFill>
                <a:ea typeface="Tahoma"/>
                <a:cs typeface="Tahoma"/>
              </a:rPr>
              <a:t>on ClinicalTrials.gov </a:t>
            </a:r>
          </a:p>
          <a:p>
            <a:pPr>
              <a:spcBef>
                <a:spcPct val="100000"/>
              </a:spcBef>
              <a:buClr>
                <a:srgbClr val="000000"/>
              </a:buClr>
            </a:pPr>
            <a:r>
              <a:rPr lang="en-US" sz="2400">
                <a:solidFill>
                  <a:srgbClr val="000000"/>
                </a:solidFill>
                <a:ea typeface="Tahoma"/>
                <a:cs typeface="Tahoma"/>
              </a:rPr>
              <a:t>ClinicalTrials.gov serves as a long-term public registry.  Once a study record is  registered and published (NCT number is assigned), it remains in the system even after a trial has closed. </a:t>
            </a:r>
          </a:p>
          <a:p>
            <a:pPr>
              <a:spcBef>
                <a:spcPct val="100000"/>
              </a:spcBef>
              <a:buClr>
                <a:srgbClr val="000000"/>
              </a:buClr>
            </a:pPr>
            <a:r>
              <a:rPr lang="en-US" sz="2400">
                <a:solidFill>
                  <a:srgbClr val="000000"/>
                </a:solidFill>
                <a:ea typeface="Tahoma"/>
                <a:cs typeface="Tahoma"/>
              </a:rPr>
              <a:t>If you find a duplicate, contact ClinicalTrials.gov</a:t>
            </a:r>
            <a:r>
              <a:rPr lang="en-US" sz="2400">
                <a:solidFill>
                  <a:srgbClr val="FF0000"/>
                </a:solidFill>
                <a:ea typeface="Tahoma"/>
                <a:cs typeface="Tahoma"/>
              </a:rPr>
              <a:t> </a:t>
            </a:r>
            <a:r>
              <a:rPr lang="en-US" sz="2400">
                <a:solidFill>
                  <a:srgbClr val="080808"/>
                </a:solidFill>
                <a:ea typeface="Tahoma"/>
                <a:cs typeface="Tahoma"/>
              </a:rPr>
              <a:t>at</a:t>
            </a:r>
            <a:r>
              <a:rPr lang="en-US" sz="2400">
                <a:solidFill>
                  <a:srgbClr val="FF0000"/>
                </a:solidFill>
                <a:ea typeface="Tahoma"/>
                <a:cs typeface="Tahoma"/>
              </a:rPr>
              <a:t> </a:t>
            </a:r>
            <a:r>
              <a:rPr lang="en-US" sz="2400">
                <a:solidFill>
                  <a:srgbClr val="FF0000"/>
                </a:solidFill>
                <a:ea typeface="Tahoma"/>
                <a:cs typeface="Tahoma"/>
                <a:hlinkClick r:id="rId2"/>
              </a:rPr>
              <a:t>register@clinicaltrials.gov</a:t>
            </a:r>
            <a:r>
              <a:rPr lang="en-US" sz="2400">
                <a:solidFill>
                  <a:srgbClr val="000000"/>
                </a:solidFill>
                <a:ea typeface="Tahoma"/>
                <a:cs typeface="Tahoma"/>
              </a:rPr>
              <a:t>.</a:t>
            </a:r>
          </a:p>
        </p:txBody>
      </p:sp>
    </p:spTree>
    <p:extLst>
      <p:ext uri="{BB962C8B-B14F-4D97-AF65-F5344CB8AC3E}">
        <p14:creationId xmlns:p14="http://schemas.microsoft.com/office/powerpoint/2010/main" val="20749997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PRS Review</a:t>
            </a:r>
          </a:p>
        </p:txBody>
      </p:sp>
      <p:sp>
        <p:nvSpPr>
          <p:cNvPr id="4" name="Text Placeholder 3"/>
          <p:cNvSpPr>
            <a:spLocks noGrp="1"/>
          </p:cNvSpPr>
          <p:nvPr>
            <p:ph type="body" sz="quarter" idx="10"/>
          </p:nvPr>
        </p:nvSpPr>
        <p:spPr>
          <a:xfrm>
            <a:off x="995855" y="1524000"/>
            <a:ext cx="11201400" cy="4495800"/>
          </a:xfrm>
        </p:spPr>
        <p:txBody>
          <a:bodyPr vert="horz" lIns="91440" tIns="45720" rIns="91440" bIns="45720" rtlCol="0" anchor="t">
            <a:normAutofit lnSpcReduction="10000"/>
          </a:bodyPr>
          <a:lstStyle/>
          <a:p>
            <a:pPr marL="0" lvl="1" indent="0">
              <a:buClr>
                <a:schemeClr val="hlink"/>
              </a:buClr>
              <a:buSzPct val="80000"/>
              <a:buNone/>
              <a:defRPr/>
            </a:pPr>
            <a:r>
              <a:rPr lang="en-US" sz="2800">
                <a:solidFill>
                  <a:srgbClr val="000000"/>
                </a:solidFill>
                <a:ea typeface="Tahoma"/>
                <a:cs typeface="Tahoma"/>
              </a:rPr>
              <a:t>Once the record is released, ClinicalTrials.gov (PRS Staff) conducts </a:t>
            </a:r>
            <a:r>
              <a:rPr lang="en-US" sz="2800">
                <a:solidFill>
                  <a:srgbClr val="080808"/>
                </a:solidFill>
                <a:ea typeface="Tahoma"/>
                <a:cs typeface="Tahoma"/>
              </a:rPr>
              <a:t>a manual review</a:t>
            </a:r>
          </a:p>
          <a:p>
            <a:pPr marL="0" lvl="1" indent="0">
              <a:buClr>
                <a:schemeClr val="hlink"/>
              </a:buClr>
              <a:buSzPct val="80000"/>
              <a:buNone/>
              <a:defRPr/>
            </a:pPr>
            <a:endParaRPr lang="en-US" sz="2800">
              <a:solidFill>
                <a:srgbClr val="080808"/>
              </a:solidFill>
              <a:ea typeface="Tahoma" pitchFamily="34" charset="0"/>
              <a:cs typeface="Tahoma" pitchFamily="34" charset="0"/>
            </a:endParaRPr>
          </a:p>
          <a:p>
            <a:pPr marL="0" lvl="1" indent="-342900">
              <a:lnSpc>
                <a:spcPct val="110000"/>
              </a:lnSpc>
              <a:spcBef>
                <a:spcPts val="0"/>
              </a:spcBef>
              <a:buClr>
                <a:srgbClr val="080808"/>
              </a:buClr>
              <a:buSzPct val="80000"/>
              <a:defRPr/>
            </a:pPr>
            <a:r>
              <a:rPr lang="en-US">
                <a:solidFill>
                  <a:srgbClr val="080808"/>
                </a:solidFill>
                <a:ea typeface="Tahoma"/>
                <a:cs typeface="Tahoma"/>
              </a:rPr>
              <a:t>If </a:t>
            </a:r>
            <a:r>
              <a:rPr lang="en-US">
                <a:solidFill>
                  <a:srgbClr val="FF0000"/>
                </a:solidFill>
                <a:ea typeface="Tahoma"/>
                <a:cs typeface="Tahoma"/>
              </a:rPr>
              <a:t>Major Issues</a:t>
            </a:r>
            <a:r>
              <a:rPr lang="en-US">
                <a:solidFill>
                  <a:srgbClr val="080808"/>
                </a:solidFill>
                <a:ea typeface="Tahoma"/>
                <a:cs typeface="Tahoma"/>
              </a:rPr>
              <a:t> are identified, the record owner and RP will receive notification from ClinicalTrials.gov with comments</a:t>
            </a:r>
          </a:p>
          <a:p>
            <a:pPr marL="0" lvl="1" indent="-342900">
              <a:lnSpc>
                <a:spcPct val="110000"/>
              </a:lnSpc>
              <a:spcBef>
                <a:spcPts val="0"/>
              </a:spcBef>
              <a:buClr>
                <a:srgbClr val="080808"/>
              </a:buClr>
              <a:buSzPct val="80000"/>
              <a:defRPr/>
            </a:pPr>
            <a:r>
              <a:rPr lang="en-US">
                <a:solidFill>
                  <a:srgbClr val="080808"/>
                </a:solidFill>
                <a:ea typeface="Tahoma"/>
                <a:cs typeface="Tahoma"/>
              </a:rPr>
              <a:t>The study will be reset to In Progress</a:t>
            </a:r>
          </a:p>
          <a:p>
            <a:pPr marL="0" lvl="1" indent="-342900">
              <a:lnSpc>
                <a:spcPct val="110000"/>
              </a:lnSpc>
              <a:spcBef>
                <a:spcPts val="0"/>
              </a:spcBef>
              <a:buClr>
                <a:srgbClr val="080808"/>
              </a:buClr>
              <a:buSzPct val="80000"/>
              <a:defRPr/>
            </a:pPr>
            <a:r>
              <a:rPr lang="en-US">
                <a:solidFill>
                  <a:srgbClr val="080808"/>
                </a:solidFill>
                <a:ea typeface="Tahoma"/>
                <a:cs typeface="Tahoma"/>
              </a:rPr>
              <a:t>Study Owner/RP must correct the issues and re-release it </a:t>
            </a:r>
            <a:r>
              <a:rPr lang="en-US" b="1">
                <a:solidFill>
                  <a:srgbClr val="FF0000"/>
                </a:solidFill>
                <a:ea typeface="Tahoma"/>
                <a:cs typeface="Tahoma"/>
              </a:rPr>
              <a:t>within 15 calendar days </a:t>
            </a:r>
          </a:p>
          <a:p>
            <a:pPr marL="0" lvl="1" indent="-342900">
              <a:lnSpc>
                <a:spcPct val="110000"/>
              </a:lnSpc>
              <a:spcBef>
                <a:spcPts val="0"/>
              </a:spcBef>
              <a:buClr>
                <a:srgbClr val="080808"/>
              </a:buClr>
              <a:buSzPct val="80000"/>
              <a:defRPr/>
            </a:pPr>
            <a:r>
              <a:rPr lang="en-US">
                <a:solidFill>
                  <a:srgbClr val="080808"/>
                </a:solidFill>
                <a:ea typeface="Tahoma"/>
                <a:cs typeface="Tahoma"/>
              </a:rPr>
              <a:t>If no major issues are identified, the study is assigned an NCT number and published on the public side of the database (clinicaltrials.gov)</a:t>
            </a:r>
            <a:endParaRPr lang="en-US">
              <a:ea typeface="Calibri" panose="020F0502020204030204"/>
              <a:cs typeface="Calibri" panose="020F0502020204030204"/>
            </a:endParaRPr>
          </a:p>
          <a:p>
            <a:pPr marL="0" lvl="1" indent="-342900">
              <a:lnSpc>
                <a:spcPct val="110000"/>
              </a:lnSpc>
              <a:spcBef>
                <a:spcPts val="0"/>
              </a:spcBef>
              <a:buClr>
                <a:srgbClr val="080808"/>
              </a:buClr>
              <a:buSzPct val="80000"/>
              <a:defRPr/>
            </a:pPr>
            <a:r>
              <a:rPr lang="en-US">
                <a:solidFill>
                  <a:srgbClr val="080808"/>
                </a:solidFill>
                <a:ea typeface="Tahoma"/>
                <a:cs typeface="Tahoma"/>
              </a:rPr>
              <a:t>This process takes about 2-5 business days</a:t>
            </a:r>
          </a:p>
          <a:p>
            <a:pPr marL="0" lvl="1" indent="-342900">
              <a:lnSpc>
                <a:spcPct val="110000"/>
              </a:lnSpc>
              <a:spcBef>
                <a:spcPts val="0"/>
              </a:spcBef>
              <a:buClr>
                <a:srgbClr val="080808"/>
              </a:buClr>
              <a:buSzPct val="80000"/>
              <a:defRPr/>
            </a:pPr>
            <a:r>
              <a:rPr lang="en-US">
                <a:solidFill>
                  <a:srgbClr val="080808"/>
                </a:solidFill>
                <a:ea typeface="Tahoma"/>
                <a:cs typeface="Tahoma"/>
              </a:rPr>
              <a:t>Even if its published, advisory comments may be posted.</a:t>
            </a:r>
          </a:p>
          <a:p>
            <a:pPr marL="914400" lvl="4" indent="-342900">
              <a:lnSpc>
                <a:spcPct val="110000"/>
              </a:lnSpc>
              <a:spcBef>
                <a:spcPts val="0"/>
              </a:spcBef>
              <a:buClr>
                <a:srgbClr val="080808"/>
              </a:buClr>
              <a:buSzPct val="80000"/>
              <a:defRPr/>
            </a:pPr>
            <a:r>
              <a:rPr lang="en-US" sz="2200">
                <a:solidFill>
                  <a:srgbClr val="080808"/>
                </a:solidFill>
                <a:ea typeface="Tahoma"/>
                <a:cs typeface="Tahoma"/>
              </a:rPr>
              <a:t>Corrections are not mandatory</a:t>
            </a:r>
            <a:endParaRPr lang="en-US" sz="2200">
              <a:solidFill>
                <a:srgbClr val="080808"/>
              </a:solidFill>
              <a:latin typeface="Calibri"/>
              <a:ea typeface="Tahoma"/>
              <a:cs typeface="Tahoma"/>
            </a:endParaRPr>
          </a:p>
          <a:p>
            <a:endParaRPr lang="en-US"/>
          </a:p>
        </p:txBody>
      </p:sp>
    </p:spTree>
    <p:extLst>
      <p:ext uri="{BB962C8B-B14F-4D97-AF65-F5344CB8AC3E}">
        <p14:creationId xmlns:p14="http://schemas.microsoft.com/office/powerpoint/2010/main" val="22717560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a:extLst>
              <a:ext uri="{FF2B5EF4-FFF2-40B4-BE49-F238E27FC236}">
                <a16:creationId xmlns:a16="http://schemas.microsoft.com/office/drawing/2014/main" id="{DDC810F2-7DC4-A96F-FD94-DF435E4595A4}"/>
              </a:ext>
            </a:extLst>
          </p:cNvPr>
          <p:cNvSpPr txBox="1">
            <a:spLocks noGrp="1" noChangeArrowheads="1"/>
          </p:cNvSpPr>
          <p:nvPr>
            <p:ph type="title"/>
          </p:nvPr>
        </p:nvSpPr>
        <p:spPr bwMode="auto">
          <a:xfrm>
            <a:off x="646386" y="481462"/>
            <a:ext cx="9906000" cy="701731"/>
          </a:xfrm>
          <a:prstGeom prst="rect">
            <a:avLst/>
          </a:prstGeom>
          <a:noFill/>
          <a:ln>
            <a:noFill/>
          </a:ln>
          <a:effectLst/>
        </p:spPr>
        <p:txBody>
          <a:bodyPr wrap="square">
            <a:spAutoFit/>
          </a:bodyPr>
          <a:lstStyle/>
          <a:p>
            <a:pPr>
              <a:spcBef>
                <a:spcPct val="50000"/>
              </a:spcBef>
            </a:pPr>
            <a:r>
              <a:rPr lang="en-US">
                <a:ea typeface="Tahoma"/>
                <a:cs typeface="Tahoma"/>
              </a:rPr>
              <a:t>Ongoing Responsibilities of Record Owners</a:t>
            </a:r>
          </a:p>
        </p:txBody>
      </p:sp>
      <p:sp>
        <p:nvSpPr>
          <p:cNvPr id="7" name="Content Placeholder 2">
            <a:extLst>
              <a:ext uri="{FF2B5EF4-FFF2-40B4-BE49-F238E27FC236}">
                <a16:creationId xmlns:a16="http://schemas.microsoft.com/office/drawing/2014/main" id="{6537871F-CD7C-292F-D457-E921843942B1}"/>
              </a:ext>
            </a:extLst>
          </p:cNvPr>
          <p:cNvSpPr>
            <a:spLocks noGrp="1"/>
          </p:cNvSpPr>
          <p:nvPr>
            <p:ph type="body" sz="quarter" idx="10"/>
          </p:nvPr>
        </p:nvSpPr>
        <p:spPr>
          <a:xfrm>
            <a:off x="903890" y="1524000"/>
            <a:ext cx="11125200" cy="4495800"/>
          </a:xfrm>
        </p:spPr>
        <p:txBody>
          <a:bodyPr vert="horz" lIns="91440" tIns="45720" rIns="91440" bIns="45720" rtlCol="0" anchor="t">
            <a:normAutofit/>
          </a:bodyPr>
          <a:lstStyle/>
          <a:p>
            <a:pPr marL="533400" indent="-366395">
              <a:spcBef>
                <a:spcPts val="600"/>
              </a:spcBef>
              <a:buClr>
                <a:srgbClr val="000000"/>
              </a:buClr>
            </a:pPr>
            <a:r>
              <a:rPr lang="en-US" sz="2400" dirty="0">
                <a:solidFill>
                  <a:srgbClr val="000000"/>
                </a:solidFill>
                <a:ea typeface="Tahoma"/>
                <a:cs typeface="Tahoma"/>
              </a:rPr>
              <a:t>Record owners must be the PI of record on the IRB application. </a:t>
            </a:r>
            <a:endParaRPr lang="en-US" dirty="0">
              <a:ea typeface="Tahoma"/>
              <a:cs typeface="Tahoma"/>
            </a:endParaRPr>
          </a:p>
          <a:p>
            <a:pPr marL="533400" indent="-366395">
              <a:spcBef>
                <a:spcPts val="600"/>
              </a:spcBef>
              <a:buClr>
                <a:srgbClr val="000000"/>
              </a:buClr>
            </a:pPr>
            <a:r>
              <a:rPr lang="en-US" sz="2400" b="1" dirty="0">
                <a:solidFill>
                  <a:srgbClr val="000000"/>
                </a:solidFill>
                <a:ea typeface="Tahoma"/>
                <a:cs typeface="Tahoma"/>
              </a:rPr>
              <a:t>Records must be updated </a:t>
            </a:r>
          </a:p>
          <a:p>
            <a:pPr marL="876300" lvl="1" indent="-366395">
              <a:spcBef>
                <a:spcPts val="600"/>
              </a:spcBef>
              <a:buClr>
                <a:srgbClr val="000000"/>
              </a:buClr>
            </a:pPr>
            <a:r>
              <a:rPr lang="en-US" sz="2100" dirty="0">
                <a:solidFill>
                  <a:srgbClr val="000000"/>
                </a:solidFill>
                <a:ea typeface="Tahoma"/>
                <a:cs typeface="Tahoma"/>
              </a:rPr>
              <a:t>Every 6 Months, if recruitment is active</a:t>
            </a:r>
          </a:p>
          <a:p>
            <a:pPr marL="876300" lvl="1" indent="-366395">
              <a:spcBef>
                <a:spcPts val="600"/>
              </a:spcBef>
              <a:buClr>
                <a:srgbClr val="000000"/>
              </a:buClr>
            </a:pPr>
            <a:r>
              <a:rPr lang="en-US" sz="2100" dirty="0">
                <a:solidFill>
                  <a:srgbClr val="000000"/>
                </a:solidFill>
                <a:ea typeface="Tahoma"/>
                <a:cs typeface="Tahoma"/>
              </a:rPr>
              <a:t>Every 12 months, if not actively recruiting</a:t>
            </a:r>
          </a:p>
          <a:p>
            <a:pPr marL="876300" lvl="1" indent="-366395">
              <a:spcBef>
                <a:spcPts val="600"/>
              </a:spcBef>
              <a:buClr>
                <a:srgbClr val="000000"/>
              </a:buClr>
            </a:pPr>
            <a:r>
              <a:rPr lang="en-US" sz="2100" dirty="0">
                <a:solidFill>
                  <a:srgbClr val="000000"/>
                </a:solidFill>
                <a:ea typeface="Tahoma"/>
                <a:cs typeface="Tahoma"/>
              </a:rPr>
              <a:t>Within 30 days of </a:t>
            </a:r>
            <a:r>
              <a:rPr lang="en-US" sz="2100" dirty="0">
                <a:solidFill>
                  <a:srgbClr val="080808"/>
                </a:solidFill>
                <a:ea typeface="Tahoma"/>
                <a:cs typeface="Tahoma"/>
              </a:rPr>
              <a:t>Recruitment Stat</a:t>
            </a:r>
            <a:r>
              <a:rPr lang="en-US" sz="2100" dirty="0">
                <a:solidFill>
                  <a:srgbClr val="000000"/>
                </a:solidFill>
                <a:ea typeface="Tahoma"/>
                <a:cs typeface="Tahoma"/>
              </a:rPr>
              <a:t>us changes or amendments that affect information in the ClinicalTrials.gov record, especially recruitment status, location, and contact information</a:t>
            </a:r>
          </a:p>
          <a:p>
            <a:pPr marL="533400" indent="-366395">
              <a:spcBef>
                <a:spcPts val="600"/>
              </a:spcBef>
              <a:buClr>
                <a:srgbClr val="000000"/>
              </a:buClr>
            </a:pPr>
            <a:r>
              <a:rPr lang="en-US" sz="2400" dirty="0">
                <a:solidFill>
                  <a:srgbClr val="000000"/>
                </a:solidFill>
                <a:ea typeface="Tahoma"/>
                <a:cs typeface="Tahoma"/>
              </a:rPr>
              <a:t>Always update the Record Verification Date to indicate that the record has been updated or reviewed</a:t>
            </a:r>
          </a:p>
          <a:p>
            <a:pPr marL="533400" indent="-366395">
              <a:spcBef>
                <a:spcPts val="600"/>
              </a:spcBef>
              <a:buClr>
                <a:srgbClr val="000000"/>
              </a:buClr>
            </a:pPr>
            <a:r>
              <a:rPr lang="en-US" sz="2400" b="1" dirty="0">
                <a:solidFill>
                  <a:srgbClr val="000000"/>
                </a:solidFill>
                <a:ea typeface="Tahoma"/>
                <a:cs typeface="Tahoma"/>
              </a:rPr>
              <a:t>Records must be updated within </a:t>
            </a:r>
            <a:r>
              <a:rPr lang="en-US" sz="2400" b="1" dirty="0">
                <a:solidFill>
                  <a:srgbClr val="080808"/>
                </a:solidFill>
                <a:ea typeface="Tahoma"/>
                <a:cs typeface="Tahoma"/>
              </a:rPr>
              <a:t>30 days after the completion date (last data collection)</a:t>
            </a:r>
          </a:p>
          <a:p>
            <a:pPr marL="533400" indent="-366395">
              <a:spcBef>
                <a:spcPts val="600"/>
              </a:spcBef>
              <a:buClr>
                <a:srgbClr val="000000"/>
              </a:buClr>
            </a:pPr>
            <a:r>
              <a:rPr lang="en-US" sz="2400" dirty="0">
                <a:solidFill>
                  <a:srgbClr val="000000"/>
                </a:solidFill>
                <a:ea typeface="Tahoma"/>
                <a:cs typeface="Tahoma"/>
              </a:rPr>
              <a:t>Failure to update information on ClinicalTrials.gov can result in penalties. There are more specific update requirements in 42 CFR 11.64 for device and drug studies.</a:t>
            </a:r>
            <a:endParaRPr lang="en-US" sz="2400" dirty="0">
              <a:ea typeface="Tahoma"/>
              <a:cs typeface="Tahoma"/>
            </a:endParaRPr>
          </a:p>
        </p:txBody>
      </p:sp>
    </p:spTree>
    <p:extLst>
      <p:ext uri="{BB962C8B-B14F-4D97-AF65-F5344CB8AC3E}">
        <p14:creationId xmlns:p14="http://schemas.microsoft.com/office/powerpoint/2010/main" val="113007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17263C-8382-04E9-2367-CBF54EFE9F05}"/>
              </a:ext>
            </a:extLst>
          </p:cNvPr>
          <p:cNvSpPr>
            <a:spLocks noGrp="1"/>
          </p:cNvSpPr>
          <p:nvPr>
            <p:ph type="title"/>
          </p:nvPr>
        </p:nvSpPr>
        <p:spPr>
          <a:xfrm>
            <a:off x="838200" y="365126"/>
            <a:ext cx="10896600" cy="1335589"/>
          </a:xfrm>
        </p:spPr>
        <p:txBody>
          <a:bodyPr>
            <a:normAutofit/>
          </a:bodyPr>
          <a:lstStyle/>
          <a:p>
            <a:r>
              <a:rPr lang="en-US">
                <a:ea typeface="Calibri Light"/>
                <a:cs typeface="Calibri Light"/>
              </a:rPr>
              <a:t>Study Identification</a:t>
            </a:r>
          </a:p>
        </p:txBody>
      </p:sp>
      <p:pic>
        <p:nvPicPr>
          <p:cNvPr id="3" name="Picture 2" descr="Screenshot of Organization Unique Protocol ID field">
            <a:extLst>
              <a:ext uri="{FF2B5EF4-FFF2-40B4-BE49-F238E27FC236}">
                <a16:creationId xmlns:a16="http://schemas.microsoft.com/office/drawing/2014/main" id="{EB08762A-B14D-33DA-5DE6-23D55EBB6342}"/>
              </a:ext>
            </a:extLst>
          </p:cNvPr>
          <p:cNvPicPr>
            <a:picLocks noChangeAspect="1"/>
          </p:cNvPicPr>
          <p:nvPr/>
        </p:nvPicPr>
        <p:blipFill>
          <a:blip r:embed="rId4"/>
          <a:stretch>
            <a:fillRect/>
          </a:stretch>
        </p:blipFill>
        <p:spPr>
          <a:xfrm>
            <a:off x="3429328" y="1447144"/>
            <a:ext cx="6331826" cy="1125921"/>
          </a:xfrm>
          <a:prstGeom prst="rect">
            <a:avLst/>
          </a:prstGeom>
        </p:spPr>
      </p:pic>
      <p:sp>
        <p:nvSpPr>
          <p:cNvPr id="8" name="Rounded Rectangular Callout 7" descr="Text box pointing to &quot;Organization's Unique Protocol ID&quot;, clarifying that the IRB Number should be input into this field."/>
          <p:cNvSpPr/>
          <p:nvPr/>
        </p:nvSpPr>
        <p:spPr>
          <a:xfrm rot="5400000">
            <a:off x="10294177" y="949266"/>
            <a:ext cx="529558" cy="1589687"/>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r>
              <a:rPr lang="en-US" sz="2000" b="1" dirty="0">
                <a:solidFill>
                  <a:schemeClr val="tx1"/>
                </a:solidFill>
              </a:rPr>
              <a:t>IRB Number*</a:t>
            </a:r>
          </a:p>
          <a:p>
            <a:r>
              <a:rPr lang="en-US" sz="800" b="1" dirty="0">
                <a:solidFill>
                  <a:schemeClr val="tx1"/>
                </a:solidFill>
                <a:ea typeface="Calibri"/>
                <a:cs typeface="Calibri"/>
              </a:rPr>
              <a:t>*see note</a:t>
            </a:r>
          </a:p>
        </p:txBody>
      </p:sp>
      <p:pic>
        <p:nvPicPr>
          <p:cNvPr id="4" name="Picture 3" descr="Screenshot of ClinicalTrials.gov &quot;Brief Title&quot; field, instructing the user to &quot;write a short, easy-to-understand version of the official study title using title case.&quot;  300 characters allowed, at least 18 characters required.">
            <a:extLst>
              <a:ext uri="{FF2B5EF4-FFF2-40B4-BE49-F238E27FC236}">
                <a16:creationId xmlns:a16="http://schemas.microsoft.com/office/drawing/2014/main" id="{8EF0A5D5-363D-C4C3-670B-D14D03BDCAD8}"/>
              </a:ext>
            </a:extLst>
          </p:cNvPr>
          <p:cNvPicPr>
            <a:picLocks noChangeAspect="1"/>
          </p:cNvPicPr>
          <p:nvPr/>
        </p:nvPicPr>
        <p:blipFill>
          <a:blip r:embed="rId5"/>
          <a:stretch>
            <a:fillRect/>
          </a:stretch>
        </p:blipFill>
        <p:spPr>
          <a:xfrm>
            <a:off x="3424566" y="2711506"/>
            <a:ext cx="6341351" cy="1540094"/>
          </a:xfrm>
          <a:prstGeom prst="rect">
            <a:avLst/>
          </a:prstGeom>
        </p:spPr>
      </p:pic>
      <p:pic>
        <p:nvPicPr>
          <p:cNvPr id="10" name="Picture 9" descr="Screenshot of Acronym field">
            <a:extLst>
              <a:ext uri="{FF2B5EF4-FFF2-40B4-BE49-F238E27FC236}">
                <a16:creationId xmlns:a16="http://schemas.microsoft.com/office/drawing/2014/main" id="{34054448-5ED0-42D5-27A9-8C71A84B4551}"/>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3425881" y="4401208"/>
            <a:ext cx="6417551" cy="1366345"/>
          </a:xfrm>
          <a:prstGeom prst="rect">
            <a:avLst/>
          </a:prstGeom>
        </p:spPr>
      </p:pic>
      <p:sp>
        <p:nvSpPr>
          <p:cNvPr id="6" name="Rounded Rectangle 5" descr="Text box pointing at Brief Title: This title will be displayed in search results on ClinicalTrials.gov."/>
          <p:cNvSpPr/>
          <p:nvPr/>
        </p:nvSpPr>
        <p:spPr>
          <a:xfrm>
            <a:off x="578071" y="2281830"/>
            <a:ext cx="2111886" cy="1411803"/>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rPr>
              <a:t>This title will be displayed in search results on ClinicalTrials.gov</a:t>
            </a:r>
          </a:p>
        </p:txBody>
      </p:sp>
      <p:cxnSp>
        <p:nvCxnSpPr>
          <p:cNvPr id="7" name="Straight Arrow Connector 6">
            <a:extLst>
              <a:ext uri="{C183D7F6-B498-43B3-948B-1728B52AA6E4}">
                <adec:decorative xmlns:adec="http://schemas.microsoft.com/office/drawing/2017/decorative" val="1"/>
              </a:ext>
            </a:extLst>
          </p:cNvPr>
          <p:cNvCxnSpPr/>
          <p:nvPr/>
        </p:nvCxnSpPr>
        <p:spPr bwMode="auto">
          <a:xfrm>
            <a:off x="2689955" y="2917831"/>
            <a:ext cx="706355" cy="0"/>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Arrow Connector 8">
            <a:extLst>
              <a:ext uri="{C183D7F6-B498-43B3-948B-1728B52AA6E4}">
                <adec:decorative xmlns:adec="http://schemas.microsoft.com/office/drawing/2017/decorative" val="1"/>
              </a:ext>
            </a:extLst>
          </p:cNvPr>
          <p:cNvCxnSpPr/>
          <p:nvPr/>
        </p:nvCxnSpPr>
        <p:spPr bwMode="auto">
          <a:xfrm flipH="1">
            <a:off x="8992758" y="1655379"/>
            <a:ext cx="762000" cy="0"/>
          </a:xfrm>
          <a:prstGeom prst="straightConnector1">
            <a:avLst/>
          </a:prstGeom>
          <a:solidFill>
            <a:schemeClr val="accent1"/>
          </a:solidFill>
          <a:ln w="381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TextBox 22" descr="Box containing informative text: &quot;Guidance for Study Identification continues on next slide.&quot;">
            <a:extLst>
              <a:ext uri="{FF2B5EF4-FFF2-40B4-BE49-F238E27FC236}">
                <a16:creationId xmlns:a16="http://schemas.microsoft.com/office/drawing/2014/main" id="{A01504A0-964B-6BCA-BA00-7F6CEBF72047}"/>
              </a:ext>
            </a:extLst>
          </p:cNvPr>
          <p:cNvSpPr txBox="1"/>
          <p:nvPr/>
        </p:nvSpPr>
        <p:spPr>
          <a:xfrm>
            <a:off x="9322676" y="6169571"/>
            <a:ext cx="2743200" cy="529559"/>
          </a:xfrm>
          <a:prstGeom prst="roundRect">
            <a:avLst/>
          </a:prstGeom>
          <a:solidFill>
            <a:schemeClr val="accent6">
              <a:lumMod val="20000"/>
              <a:lumOff val="8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i="1">
                <a:solidFill>
                  <a:schemeClr val="tx1"/>
                </a:solidFill>
              </a:rPr>
              <a:t>Guidance for Study Identification continues on next slide</a:t>
            </a:r>
            <a:endParaRPr lang="en-US" sz="1400" i="1">
              <a:solidFill>
                <a:schemeClr val="tx1"/>
              </a:solidFill>
              <a:ea typeface="Calibri"/>
              <a:cs typeface="Calibri"/>
            </a:endParaRPr>
          </a:p>
        </p:txBody>
      </p:sp>
    </p:spTree>
    <p:extLst>
      <p:ext uri="{BB962C8B-B14F-4D97-AF65-F5344CB8AC3E}">
        <p14:creationId xmlns:p14="http://schemas.microsoft.com/office/powerpoint/2010/main" val="955754644"/>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Checking your Problem Records</a:t>
            </a:r>
          </a:p>
        </p:txBody>
      </p:sp>
      <p:sp>
        <p:nvSpPr>
          <p:cNvPr id="3" name="Content Placeholder 2"/>
          <p:cNvSpPr>
            <a:spLocks noGrp="1"/>
          </p:cNvSpPr>
          <p:nvPr>
            <p:ph type="body" sz="quarter" idx="10"/>
          </p:nvPr>
        </p:nvSpPr>
        <p:spPr>
          <a:xfrm>
            <a:off x="609600" y="1524000"/>
            <a:ext cx="11380952" cy="4495800"/>
          </a:xfrm>
        </p:spPr>
        <p:txBody>
          <a:bodyPr vert="horz" lIns="91440" tIns="45720" rIns="91440" bIns="45720" rtlCol="0" anchor="t">
            <a:noAutofit/>
          </a:bodyPr>
          <a:lstStyle/>
          <a:p>
            <a:pPr marL="0" indent="0">
              <a:buNone/>
              <a:defRPr/>
            </a:pPr>
            <a:r>
              <a:rPr lang="en-US" sz="2400"/>
              <a:t>PRS System identifies current </a:t>
            </a:r>
            <a:endParaRPr lang="en-US" sz="2400">
              <a:ea typeface="Calibri"/>
              <a:cs typeface="Calibri"/>
            </a:endParaRPr>
          </a:p>
          <a:p>
            <a:pPr marL="0" indent="0">
              <a:buNone/>
              <a:defRPr/>
            </a:pPr>
            <a:r>
              <a:rPr lang="en-US" sz="2400"/>
              <a:t>‘Problem Records’</a:t>
            </a:r>
            <a:endParaRPr lang="en-US" sz="2400">
              <a:ea typeface="Calibri"/>
              <a:cs typeface="Calibri"/>
            </a:endParaRPr>
          </a:p>
          <a:p>
            <a:pPr marL="0" indent="0">
              <a:buNone/>
              <a:defRPr/>
            </a:pPr>
            <a:endParaRPr lang="en-US"/>
          </a:p>
          <a:p>
            <a:pPr lvl="1">
              <a:buFont typeface="Arial" pitchFamily="34" charset="0"/>
              <a:buChar char="•"/>
              <a:defRPr/>
            </a:pPr>
            <a:r>
              <a:rPr lang="en-US"/>
              <a:t>Records that have not been marked as completed </a:t>
            </a:r>
            <a:endParaRPr lang="en-US">
              <a:ea typeface="Calibri"/>
              <a:cs typeface="Calibri"/>
            </a:endParaRPr>
          </a:p>
          <a:p>
            <a:pPr lvl="1">
              <a:buFont typeface="Arial" pitchFamily="34" charset="0"/>
              <a:buChar char="•"/>
              <a:defRPr/>
            </a:pPr>
            <a:r>
              <a:rPr lang="en-US"/>
              <a:t>Active studies that have not been updated (or the Record Verification Date has not been updated)</a:t>
            </a:r>
            <a:endParaRPr lang="en-US">
              <a:ea typeface="Calibri"/>
              <a:cs typeface="Calibri"/>
            </a:endParaRPr>
          </a:p>
          <a:p>
            <a:pPr lvl="1">
              <a:buFont typeface="Arial" pitchFamily="34" charset="0"/>
              <a:buChar char="•"/>
              <a:defRPr/>
            </a:pPr>
            <a:r>
              <a:rPr lang="en-US"/>
              <a:t>Records missing one or more FDAAA-required data elements: </a:t>
            </a:r>
            <a:endParaRPr lang="en-US">
              <a:ea typeface="Calibri"/>
              <a:cs typeface="Calibri"/>
            </a:endParaRPr>
          </a:p>
          <a:p>
            <a:pPr lvl="2">
              <a:defRPr/>
            </a:pPr>
            <a:r>
              <a:rPr lang="en-US"/>
              <a:t>Responsible Party </a:t>
            </a:r>
            <a:endParaRPr lang="en-US">
              <a:ea typeface="Calibri"/>
              <a:cs typeface="Calibri"/>
            </a:endParaRPr>
          </a:p>
          <a:p>
            <a:pPr lvl="2">
              <a:defRPr/>
            </a:pPr>
            <a:r>
              <a:rPr lang="en-US"/>
              <a:t>Study Start Date</a:t>
            </a:r>
            <a:endParaRPr lang="en-US">
              <a:ea typeface="Calibri"/>
              <a:cs typeface="Calibri"/>
            </a:endParaRPr>
          </a:p>
          <a:p>
            <a:pPr lvl="2">
              <a:defRPr/>
            </a:pPr>
            <a:r>
              <a:rPr lang="en-US"/>
              <a:t>Primary Completion Date </a:t>
            </a:r>
            <a:endParaRPr lang="en-US">
              <a:ea typeface="Calibri"/>
              <a:cs typeface="Calibri"/>
            </a:endParaRPr>
          </a:p>
          <a:p>
            <a:pPr lvl="2">
              <a:defRPr/>
            </a:pPr>
            <a:r>
              <a:rPr lang="en-US"/>
              <a:t>Primary Outcome Measure </a:t>
            </a:r>
            <a:endParaRPr lang="en-US">
              <a:ea typeface="Calibri"/>
              <a:cs typeface="Calibri"/>
            </a:endParaRPr>
          </a:p>
          <a:p>
            <a:pPr lvl="1">
              <a:buFont typeface="Arial" pitchFamily="34" charset="0"/>
              <a:buChar char="•"/>
              <a:defRPr/>
            </a:pPr>
            <a:r>
              <a:rPr lang="en-US"/>
              <a:t>Records that appear to be overdue for FDAAA results reporting</a:t>
            </a:r>
            <a:endParaRPr lang="en-US">
              <a:ea typeface="Calibri"/>
              <a:cs typeface="Calibri"/>
            </a:endParaRPr>
          </a:p>
        </p:txBody>
      </p:sp>
      <p:pic>
        <p:nvPicPr>
          <p:cNvPr id="6" name="Picture 5" descr="Screenshot of the ClinicalTrials.gov home landing page.">
            <a:extLst>
              <a:ext uri="{FF2B5EF4-FFF2-40B4-BE49-F238E27FC236}">
                <a16:creationId xmlns:a16="http://schemas.microsoft.com/office/drawing/2014/main" id="{6777D7C0-3C92-20E7-7B51-71780C4FE95B}"/>
              </a:ext>
            </a:extLst>
          </p:cNvPr>
          <p:cNvPicPr>
            <a:picLocks noChangeAspect="1"/>
          </p:cNvPicPr>
          <p:nvPr/>
        </p:nvPicPr>
        <p:blipFill>
          <a:blip r:embed="rId3"/>
          <a:stretch>
            <a:fillRect/>
          </a:stretch>
        </p:blipFill>
        <p:spPr>
          <a:xfrm>
            <a:off x="6092562" y="1251507"/>
            <a:ext cx="5983343" cy="1805152"/>
          </a:xfrm>
          <a:prstGeom prst="rect">
            <a:avLst/>
          </a:prstGeom>
        </p:spPr>
      </p:pic>
      <p:sp>
        <p:nvSpPr>
          <p:cNvPr id="5" name="Oval 4">
            <a:extLst>
              <a:ext uri="{C183D7F6-B498-43B3-948B-1728B52AA6E4}">
                <adec:decorative xmlns:adec="http://schemas.microsoft.com/office/drawing/2017/decorative" val="1"/>
              </a:ext>
            </a:extLst>
          </p:cNvPr>
          <p:cNvSpPr/>
          <p:nvPr/>
        </p:nvSpPr>
        <p:spPr>
          <a:xfrm>
            <a:off x="10695037" y="2370072"/>
            <a:ext cx="1311165"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2739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Do You Need to Submit Results? </a:t>
            </a:r>
          </a:p>
        </p:txBody>
      </p:sp>
      <p:sp>
        <p:nvSpPr>
          <p:cNvPr id="3" name="Text Placeholder 2"/>
          <p:cNvSpPr txBox="1">
            <a:spLocks/>
          </p:cNvSpPr>
          <p:nvPr/>
        </p:nvSpPr>
        <p:spPr>
          <a:xfrm>
            <a:off x="532513" y="1455936"/>
            <a:ext cx="11405096" cy="1844040"/>
          </a:xfrm>
          <a:prstGeom prst="rect">
            <a:avLst/>
          </a:prstGeom>
        </p:spPr>
        <p:txBody>
          <a:bodyPr lIns="91440" tIns="45720" rIns="91440" bIns="4572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a:ea typeface="Tahoma"/>
                <a:cs typeface="Tahoma"/>
              </a:rPr>
              <a:t>All Applicable Clinical Trials (ACTs) are required to submit results</a:t>
            </a:r>
          </a:p>
          <a:p>
            <a:r>
              <a:rPr lang="en-US" sz="2400">
                <a:ea typeface="Tahoma"/>
                <a:cs typeface="Tahoma"/>
              </a:rPr>
              <a:t>All NIH-funded trials begun on after 1/18/2017 must report results (ACTs and non-ACT)</a:t>
            </a:r>
          </a:p>
          <a:p>
            <a:r>
              <a:rPr lang="en-US" sz="2400">
                <a:ea typeface="Tahoma"/>
                <a:cs typeface="Tahoma"/>
              </a:rPr>
              <a:t>Other grantors/funding agencies may require results submission</a:t>
            </a:r>
          </a:p>
        </p:txBody>
      </p:sp>
      <p:sp>
        <p:nvSpPr>
          <p:cNvPr id="10" name="Rounded Rectangle 9"/>
          <p:cNvSpPr/>
          <p:nvPr/>
        </p:nvSpPr>
        <p:spPr>
          <a:xfrm>
            <a:off x="7016915" y="2748008"/>
            <a:ext cx="5141124" cy="4104519"/>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rPr>
              <a:t>Based on registration information entered, the system will assess whether the trial appears to be: </a:t>
            </a:r>
          </a:p>
          <a:p>
            <a:pPr marL="685800" indent="-342900">
              <a:buAutoNum type="arabicPeriod"/>
            </a:pPr>
            <a:r>
              <a:rPr lang="en-US">
                <a:solidFill>
                  <a:schemeClr val="tx1"/>
                </a:solidFill>
              </a:rPr>
              <a:t>An ACT with results required by law (as noted in image)</a:t>
            </a:r>
            <a:endParaRPr lang="en-US">
              <a:solidFill>
                <a:schemeClr val="tx1"/>
              </a:solidFill>
              <a:ea typeface="Calibri"/>
              <a:cs typeface="Calibri"/>
            </a:endParaRPr>
          </a:p>
          <a:p>
            <a:pPr marL="685800" indent="-342900">
              <a:buAutoNum type="arabicPeriod"/>
            </a:pPr>
            <a:r>
              <a:rPr lang="en-US">
                <a:solidFill>
                  <a:schemeClr val="tx1"/>
                </a:solidFill>
              </a:rPr>
              <a:t>A Non-ACT: results </a:t>
            </a:r>
            <a:r>
              <a:rPr lang="en-US" u="sng">
                <a:solidFill>
                  <a:schemeClr val="tx1"/>
                </a:solidFill>
              </a:rPr>
              <a:t>ARE</a:t>
            </a:r>
            <a:r>
              <a:rPr lang="en-US">
                <a:solidFill>
                  <a:schemeClr val="tx1"/>
                </a:solidFill>
              </a:rPr>
              <a:t> </a:t>
            </a:r>
            <a:r>
              <a:rPr lang="en-US" u="sng">
                <a:solidFill>
                  <a:schemeClr val="tx1"/>
                </a:solidFill>
              </a:rPr>
              <a:t>NOT</a:t>
            </a:r>
            <a:r>
              <a:rPr lang="en-US">
                <a:solidFill>
                  <a:schemeClr val="tx1"/>
                </a:solidFill>
              </a:rPr>
              <a:t> required by law, though NIH policy (if so funded) or other funders’ policies may still require results reporting</a:t>
            </a:r>
          </a:p>
          <a:p>
            <a:pPr marL="685800" indent="-342900">
              <a:buAutoNum type="arabicPeriod"/>
            </a:pPr>
            <a:r>
              <a:rPr lang="en-US">
                <a:solidFill>
                  <a:schemeClr val="tx1"/>
                </a:solidFill>
              </a:rPr>
              <a:t>Older trials may be designated Probable ACT or Probable Non-ACT</a:t>
            </a:r>
            <a:endParaRPr lang="en-US">
              <a:solidFill>
                <a:schemeClr val="tx1"/>
              </a:solidFill>
              <a:ea typeface="Calibri" panose="020F0502020204030204"/>
              <a:cs typeface="Calibri" panose="020F0502020204030204"/>
            </a:endParaRPr>
          </a:p>
          <a:p>
            <a:endParaRPr lang="en-US">
              <a:solidFill>
                <a:schemeClr val="tx1"/>
              </a:solidFill>
            </a:endParaRPr>
          </a:p>
          <a:p>
            <a:r>
              <a:rPr lang="en-US">
                <a:solidFill>
                  <a:schemeClr val="tx1"/>
                </a:solidFill>
              </a:rPr>
              <a:t>Note:  There is no reminder flag for NIH-funded trials.</a:t>
            </a:r>
          </a:p>
        </p:txBody>
      </p:sp>
      <p:pic>
        <p:nvPicPr>
          <p:cNvPr id="2" name="Picture 1" descr="Screenshot of the Record Summary page">
            <a:extLst>
              <a:ext uri="{FF2B5EF4-FFF2-40B4-BE49-F238E27FC236}">
                <a16:creationId xmlns:a16="http://schemas.microsoft.com/office/drawing/2014/main" id="{EE80EB3C-63C2-20F2-2161-9264BAA3F11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17585" y="3482372"/>
            <a:ext cx="6885592" cy="2560258"/>
          </a:xfrm>
          <a:prstGeom prst="rect">
            <a:avLst/>
          </a:prstGeom>
        </p:spPr>
      </p:pic>
      <p:pic>
        <p:nvPicPr>
          <p:cNvPr id="9" name="Picture 8">
            <a:extLst>
              <a:ext uri="{FF2B5EF4-FFF2-40B4-BE49-F238E27FC236}">
                <a16:creationId xmlns:a16="http://schemas.microsoft.com/office/drawing/2014/main" id="{2FF7E3E1-A0C0-64B5-44C7-D96C563F02E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97113" y="5467350"/>
            <a:ext cx="1057604" cy="442750"/>
          </a:xfrm>
          <a:prstGeom prst="rect">
            <a:avLst/>
          </a:prstGeom>
        </p:spPr>
      </p:pic>
      <p:cxnSp>
        <p:nvCxnSpPr>
          <p:cNvPr id="16" name="Straight Arrow Connector 15">
            <a:extLst>
              <a:ext uri="{FF2B5EF4-FFF2-40B4-BE49-F238E27FC236}">
                <a16:creationId xmlns:a16="http://schemas.microsoft.com/office/drawing/2014/main" id="{F79917B8-7539-A27E-F49F-C3511E13C5AF}"/>
              </a:ext>
              <a:ext uri="{C183D7F6-B498-43B3-948B-1728B52AA6E4}">
                <adec:decorative xmlns:adec="http://schemas.microsoft.com/office/drawing/2017/decorative" val="1"/>
              </a:ext>
            </a:extLst>
          </p:cNvPr>
          <p:cNvCxnSpPr>
            <a:cxnSpLocks/>
          </p:cNvCxnSpPr>
          <p:nvPr/>
        </p:nvCxnSpPr>
        <p:spPr>
          <a:xfrm flipH="1">
            <a:off x="6925399" y="3940931"/>
            <a:ext cx="863309" cy="150412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5279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Acknowledgements for Classic PRS Guide</a:t>
            </a:r>
            <a:endParaRPr lang="en-US" dirty="0">
              <a:ea typeface="Calibri Light"/>
              <a:cs typeface="Calibri Light"/>
            </a:endParaRPr>
          </a:p>
        </p:txBody>
      </p:sp>
      <p:sp>
        <p:nvSpPr>
          <p:cNvPr id="9" name="Content Placeholder 8"/>
          <p:cNvSpPr txBox="1">
            <a:spLocks noGrp="1"/>
          </p:cNvSpPr>
          <p:nvPr>
            <p:ph type="body" sz="quarter" idx="10"/>
          </p:nvPr>
        </p:nvSpPr>
        <p:spPr>
          <a:xfrm>
            <a:off x="930442" y="1554080"/>
            <a:ext cx="10338366" cy="5298396"/>
          </a:xfrm>
          <a:prstGeom prst="rect">
            <a:avLst/>
          </a:prstGeom>
          <a:noFill/>
        </p:spPr>
        <p:txBody>
          <a:bodyPr vert="horz" wrap="square" lIns="91440" tIns="45720" rIns="91440" bIns="45720" numCol="2" spcCol="914400" rtlCol="0" anchor="t">
            <a:spAutoFit/>
          </a:bodyPr>
          <a:lstStyle/>
          <a:p>
            <a:pPr marL="0" indent="0">
              <a:spcBef>
                <a:spcPts val="200"/>
              </a:spcBef>
              <a:buNone/>
            </a:pPr>
            <a:r>
              <a:rPr lang="en-US" sz="2000"/>
              <a:t>The original slide set was developed collaboratively by contributors from</a:t>
            </a:r>
            <a:endParaRPr lang="en-US" sz="2000">
              <a:ea typeface="Calibri"/>
              <a:cs typeface="Calibri"/>
            </a:endParaRPr>
          </a:p>
          <a:p>
            <a:pPr marL="0" indent="0">
              <a:spcBef>
                <a:spcPts val="200"/>
              </a:spcBef>
              <a:buNone/>
            </a:pPr>
            <a:endParaRPr lang="en-US" sz="2000">
              <a:ea typeface="Calibri"/>
              <a:cs typeface="Calibri"/>
            </a:endParaRPr>
          </a:p>
          <a:p>
            <a:pPr>
              <a:spcBef>
                <a:spcPts val="200"/>
              </a:spcBef>
            </a:pPr>
            <a:r>
              <a:rPr lang="en-US" sz="2000"/>
              <a:t>Beth Israel Deaconess Medical Center,</a:t>
            </a:r>
            <a:endParaRPr lang="en-US" sz="2000">
              <a:ea typeface="Calibri"/>
              <a:cs typeface="Calibri"/>
            </a:endParaRPr>
          </a:p>
          <a:p>
            <a:pPr>
              <a:spcBef>
                <a:spcPts val="200"/>
              </a:spcBef>
            </a:pPr>
            <a:r>
              <a:rPr lang="en-US" sz="2000"/>
              <a:t>Boston University</a:t>
            </a:r>
            <a:endParaRPr lang="en-US" sz="2000">
              <a:ea typeface="Calibri"/>
              <a:cs typeface="Calibri"/>
            </a:endParaRPr>
          </a:p>
          <a:p>
            <a:pPr>
              <a:spcBef>
                <a:spcPts val="200"/>
              </a:spcBef>
            </a:pPr>
            <a:r>
              <a:rPr lang="en-US" sz="2000"/>
              <a:t>Cambridge Health Alliance</a:t>
            </a:r>
            <a:endParaRPr lang="en-US" sz="2000">
              <a:ea typeface="Calibri"/>
              <a:cs typeface="Calibri"/>
            </a:endParaRPr>
          </a:p>
          <a:p>
            <a:pPr>
              <a:spcBef>
                <a:spcPts val="200"/>
              </a:spcBef>
            </a:pPr>
            <a:r>
              <a:rPr lang="en-US" sz="2000"/>
              <a:t>Duke University</a:t>
            </a:r>
            <a:endParaRPr lang="en-US" sz="2000">
              <a:ea typeface="Calibri"/>
              <a:cs typeface="Calibri"/>
            </a:endParaRPr>
          </a:p>
          <a:p>
            <a:pPr>
              <a:spcBef>
                <a:spcPts val="200"/>
              </a:spcBef>
            </a:pPr>
            <a:r>
              <a:rPr lang="en-US" sz="2000"/>
              <a:t>Fred Hutchinson Cancer Research Center</a:t>
            </a:r>
            <a:endParaRPr lang="en-US" sz="2000">
              <a:ea typeface="Calibri"/>
              <a:cs typeface="Calibri"/>
            </a:endParaRPr>
          </a:p>
          <a:p>
            <a:pPr>
              <a:spcBef>
                <a:spcPts val="200"/>
              </a:spcBef>
            </a:pPr>
            <a:r>
              <a:rPr lang="en-US" sz="2000"/>
              <a:t>Harvard University</a:t>
            </a:r>
            <a:endParaRPr lang="en-US" sz="2000">
              <a:ea typeface="Calibri"/>
              <a:cs typeface="Calibri"/>
            </a:endParaRPr>
          </a:p>
          <a:p>
            <a:pPr>
              <a:spcBef>
                <a:spcPts val="200"/>
              </a:spcBef>
            </a:pPr>
            <a:r>
              <a:rPr lang="en-US" sz="2000"/>
              <a:t>Mayo Clinic</a:t>
            </a:r>
            <a:endParaRPr lang="en-US" sz="2000">
              <a:ea typeface="Calibri"/>
              <a:cs typeface="Calibri"/>
            </a:endParaRPr>
          </a:p>
          <a:p>
            <a:pPr>
              <a:spcBef>
                <a:spcPts val="200"/>
              </a:spcBef>
            </a:pPr>
            <a:r>
              <a:rPr lang="en-US" sz="2000"/>
              <a:t>Partners</a:t>
            </a:r>
            <a:endParaRPr lang="en-US" sz="2000">
              <a:ea typeface="Calibri"/>
              <a:cs typeface="Calibri"/>
            </a:endParaRPr>
          </a:p>
          <a:p>
            <a:pPr>
              <a:spcBef>
                <a:spcPts val="200"/>
              </a:spcBef>
            </a:pPr>
            <a:r>
              <a:rPr lang="en-US" sz="2000"/>
              <a:t>Rutgers State University</a:t>
            </a:r>
            <a:endParaRPr lang="en-US" sz="2000">
              <a:ea typeface="Calibri"/>
              <a:cs typeface="Calibri"/>
            </a:endParaRPr>
          </a:p>
          <a:p>
            <a:pPr>
              <a:spcBef>
                <a:spcPts val="200"/>
              </a:spcBef>
            </a:pPr>
            <a:r>
              <a:rPr lang="en-US" sz="2000"/>
              <a:t>University of Michigan </a:t>
            </a:r>
            <a:endParaRPr lang="en-US" sz="2000">
              <a:ea typeface="Calibri"/>
              <a:cs typeface="Calibri"/>
            </a:endParaRPr>
          </a:p>
          <a:p>
            <a:pPr>
              <a:spcBef>
                <a:spcPts val="200"/>
              </a:spcBef>
            </a:pPr>
            <a:r>
              <a:rPr lang="en-US" sz="2000"/>
              <a:t>University of Pittsburgh</a:t>
            </a:r>
            <a:endParaRPr lang="en-US" sz="2000">
              <a:ea typeface="Calibri"/>
              <a:cs typeface="Calibri"/>
            </a:endParaRPr>
          </a:p>
          <a:p>
            <a:pPr>
              <a:spcBef>
                <a:spcPts val="200"/>
              </a:spcBef>
            </a:pPr>
            <a:r>
              <a:rPr lang="en-US" sz="2000"/>
              <a:t>University of South Florida</a:t>
            </a:r>
            <a:endParaRPr lang="en-US" sz="2000">
              <a:ea typeface="Calibri"/>
              <a:cs typeface="Calibri"/>
            </a:endParaRPr>
          </a:p>
          <a:p>
            <a:pPr>
              <a:spcBef>
                <a:spcPts val="200"/>
              </a:spcBef>
            </a:pPr>
            <a:endParaRPr lang="en-US" sz="2000">
              <a:ea typeface="Calibri"/>
              <a:cs typeface="Calibri"/>
            </a:endParaRPr>
          </a:p>
          <a:p>
            <a:pPr marL="0" indent="0">
              <a:buNone/>
            </a:pPr>
            <a:endParaRPr lang="en-US" sz="2000">
              <a:ea typeface="Calibri"/>
              <a:cs typeface="Calibri"/>
            </a:endParaRPr>
          </a:p>
          <a:p>
            <a:pPr marL="0" indent="0">
              <a:buNone/>
            </a:pPr>
            <a:r>
              <a:rPr lang="en-US" sz="2000"/>
              <a:t>Special thanks to:</a:t>
            </a:r>
            <a:endParaRPr lang="en-US" sz="2000">
              <a:ea typeface="Calibri"/>
              <a:cs typeface="Calibri"/>
            </a:endParaRPr>
          </a:p>
          <a:p>
            <a:pPr marL="0" indent="0">
              <a:buNone/>
            </a:pPr>
            <a:endParaRPr lang="en-US" sz="2000"/>
          </a:p>
          <a:p>
            <a:pPr>
              <a:lnSpc>
                <a:spcPct val="100000"/>
              </a:lnSpc>
              <a:spcBef>
                <a:spcPts val="0"/>
              </a:spcBef>
            </a:pPr>
            <a:r>
              <a:rPr lang="en-US" sz="2000"/>
              <a:t>Isabel Chico Calero</a:t>
            </a:r>
            <a:endParaRPr lang="en-US" sz="2000">
              <a:ea typeface="Calibri"/>
              <a:cs typeface="Calibri"/>
            </a:endParaRPr>
          </a:p>
          <a:p>
            <a:pPr>
              <a:lnSpc>
                <a:spcPct val="100000"/>
              </a:lnSpc>
              <a:spcBef>
                <a:spcPts val="0"/>
              </a:spcBef>
            </a:pPr>
            <a:r>
              <a:rPr lang="en-US" sz="2000"/>
              <a:t>Niem Tzu Chen</a:t>
            </a:r>
            <a:endParaRPr lang="en-US" sz="2000">
              <a:ea typeface="Calibri"/>
              <a:cs typeface="Calibri"/>
            </a:endParaRPr>
          </a:p>
          <a:p>
            <a:pPr>
              <a:lnSpc>
                <a:spcPct val="100000"/>
              </a:lnSpc>
              <a:spcBef>
                <a:spcPts val="0"/>
              </a:spcBef>
            </a:pPr>
            <a:r>
              <a:rPr lang="en-US" sz="2000"/>
              <a:t>Melanie Chladny</a:t>
            </a:r>
            <a:endParaRPr lang="en-US" sz="2000">
              <a:ea typeface="Calibri"/>
              <a:cs typeface="Calibri"/>
            </a:endParaRPr>
          </a:p>
          <a:p>
            <a:pPr>
              <a:lnSpc>
                <a:spcPct val="100000"/>
              </a:lnSpc>
              <a:spcBef>
                <a:spcPts val="0"/>
              </a:spcBef>
            </a:pPr>
            <a:r>
              <a:rPr lang="en-US" sz="2000"/>
              <a:t>Wendy Duncan</a:t>
            </a:r>
            <a:endParaRPr lang="en-US" sz="2000">
              <a:ea typeface="Calibri"/>
              <a:cs typeface="Calibri"/>
            </a:endParaRPr>
          </a:p>
          <a:p>
            <a:pPr>
              <a:lnSpc>
                <a:spcPct val="100000"/>
              </a:lnSpc>
              <a:spcBef>
                <a:spcPts val="0"/>
              </a:spcBef>
            </a:pPr>
            <a:r>
              <a:rPr lang="en-US" sz="2000"/>
              <a:t>Patrick Fawcett</a:t>
            </a:r>
            <a:endParaRPr lang="en-US" sz="2000">
              <a:ea typeface="Calibri"/>
              <a:cs typeface="Calibri"/>
            </a:endParaRPr>
          </a:p>
          <a:p>
            <a:pPr>
              <a:lnSpc>
                <a:spcPct val="100000"/>
              </a:lnSpc>
              <a:spcBef>
                <a:spcPts val="0"/>
              </a:spcBef>
            </a:pPr>
            <a:r>
              <a:rPr lang="en-US" sz="2000"/>
              <a:t>Eleanor R. Greene</a:t>
            </a:r>
            <a:endParaRPr lang="en-US" sz="2000">
              <a:ea typeface="Calibri"/>
              <a:cs typeface="Calibri"/>
            </a:endParaRPr>
          </a:p>
          <a:p>
            <a:pPr>
              <a:lnSpc>
                <a:spcPct val="100000"/>
              </a:lnSpc>
              <a:spcBef>
                <a:spcPts val="0"/>
              </a:spcBef>
            </a:pPr>
            <a:r>
              <a:rPr lang="en-US" sz="2000"/>
              <a:t>Jessica Houlihan</a:t>
            </a:r>
            <a:endParaRPr lang="en-US" sz="2000">
              <a:ea typeface="Calibri"/>
              <a:cs typeface="Calibri"/>
            </a:endParaRPr>
          </a:p>
          <a:p>
            <a:pPr>
              <a:lnSpc>
                <a:spcPct val="100000"/>
              </a:lnSpc>
              <a:spcBef>
                <a:spcPts val="0"/>
              </a:spcBef>
            </a:pPr>
            <a:r>
              <a:rPr lang="en-US" sz="2000"/>
              <a:t>Odette Lobo</a:t>
            </a:r>
            <a:endParaRPr lang="en-US" sz="2000">
              <a:ea typeface="Calibri"/>
              <a:cs typeface="Calibri"/>
            </a:endParaRPr>
          </a:p>
          <a:p>
            <a:pPr>
              <a:lnSpc>
                <a:spcPct val="100000"/>
              </a:lnSpc>
              <a:spcBef>
                <a:spcPts val="0"/>
              </a:spcBef>
            </a:pPr>
            <a:r>
              <a:rPr lang="en-US" sz="2000"/>
              <a:t>Linda Mendelson</a:t>
            </a:r>
            <a:endParaRPr lang="en-US" sz="2000">
              <a:ea typeface="Calibri"/>
              <a:cs typeface="Calibri"/>
            </a:endParaRPr>
          </a:p>
          <a:p>
            <a:pPr>
              <a:lnSpc>
                <a:spcPct val="100000"/>
              </a:lnSpc>
              <a:spcBef>
                <a:spcPts val="0"/>
              </a:spcBef>
            </a:pPr>
            <a:r>
              <a:rPr lang="en-US" sz="2000"/>
              <a:t>Cynthia Monahan</a:t>
            </a:r>
            <a:endParaRPr lang="en-US" sz="2000">
              <a:ea typeface="Calibri"/>
              <a:cs typeface="Calibri"/>
            </a:endParaRPr>
          </a:p>
          <a:p>
            <a:pPr>
              <a:lnSpc>
                <a:spcPct val="100000"/>
              </a:lnSpc>
              <a:spcBef>
                <a:spcPts val="0"/>
              </a:spcBef>
            </a:pPr>
            <a:r>
              <a:rPr lang="en-US" sz="2000"/>
              <a:t>Carolyn Peterson</a:t>
            </a:r>
            <a:endParaRPr lang="en-US" sz="2000">
              <a:ea typeface="Calibri"/>
              <a:cs typeface="Calibri"/>
            </a:endParaRPr>
          </a:p>
          <a:p>
            <a:pPr>
              <a:lnSpc>
                <a:spcPct val="100000"/>
              </a:lnSpc>
              <a:spcBef>
                <a:spcPts val="0"/>
              </a:spcBef>
            </a:pPr>
            <a:r>
              <a:rPr lang="en-US" sz="2000"/>
              <a:t>Diane Wilson</a:t>
            </a:r>
            <a:endParaRPr lang="en-US" sz="2000">
              <a:ea typeface="Calibri"/>
              <a:cs typeface="Calibri"/>
            </a:endParaRPr>
          </a:p>
        </p:txBody>
      </p:sp>
    </p:spTree>
    <p:extLst>
      <p:ext uri="{BB962C8B-B14F-4D97-AF65-F5344CB8AC3E}">
        <p14:creationId xmlns:p14="http://schemas.microsoft.com/office/powerpoint/2010/main" val="10424462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E3FD-B623-0D58-BCE2-92781A609420}"/>
              </a:ext>
            </a:extLst>
          </p:cNvPr>
          <p:cNvSpPr>
            <a:spLocks noGrp="1"/>
          </p:cNvSpPr>
          <p:nvPr>
            <p:ph type="title"/>
          </p:nvPr>
        </p:nvSpPr>
        <p:spPr/>
        <p:txBody>
          <a:bodyPr/>
          <a:lstStyle/>
          <a:p>
            <a:r>
              <a:rPr lang="en-US" dirty="0">
                <a:ea typeface="Calibri Light"/>
                <a:cs typeface="Calibri Light"/>
              </a:rPr>
              <a:t>Acknowledgement for Modernized PRS </a:t>
            </a:r>
            <a:r>
              <a:rPr lang="en-US" dirty="0"/>
              <a:t>Guide</a:t>
            </a:r>
          </a:p>
        </p:txBody>
      </p:sp>
      <p:sp>
        <p:nvSpPr>
          <p:cNvPr id="7" name="TextBox 6">
            <a:extLst>
              <a:ext uri="{FF2B5EF4-FFF2-40B4-BE49-F238E27FC236}">
                <a16:creationId xmlns:a16="http://schemas.microsoft.com/office/drawing/2014/main" id="{913381D8-78F1-CBCC-56CD-126699847044}"/>
              </a:ext>
            </a:extLst>
          </p:cNvPr>
          <p:cNvSpPr txBox="1"/>
          <p:nvPr/>
        </p:nvSpPr>
        <p:spPr>
          <a:xfrm>
            <a:off x="835832" y="1809719"/>
            <a:ext cx="990978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This slide set was developed collaboratively by contributors from​ and special thanks to:</a:t>
            </a:r>
            <a:endParaRPr lang="en-US" sz="2400">
              <a:ea typeface="Calibri"/>
              <a:cs typeface="Calibri"/>
            </a:endParaRPr>
          </a:p>
          <a:p>
            <a:endParaRPr lang="en-US" sz="2400">
              <a:ea typeface="Calibri"/>
              <a:cs typeface="Calibri"/>
            </a:endParaRPr>
          </a:p>
          <a:p>
            <a:pPr marL="228600">
              <a:lnSpc>
                <a:spcPct val="150000"/>
              </a:lnSpc>
              <a:buFont typeface=""/>
              <a:buChar char="•"/>
            </a:pPr>
            <a:r>
              <a:rPr lang="en-US" sz="2400"/>
              <a:t> Christina Barone, Yale University </a:t>
            </a:r>
            <a:endParaRPr lang="en-US" sz="2400">
              <a:ea typeface="Calibri" panose="020F0502020204030204"/>
              <a:cs typeface="Calibri" panose="020F0502020204030204"/>
            </a:endParaRPr>
          </a:p>
          <a:p>
            <a:pPr marL="228600">
              <a:lnSpc>
                <a:spcPct val="150000"/>
              </a:lnSpc>
              <a:buFont typeface=""/>
              <a:buChar char="•"/>
            </a:pPr>
            <a:r>
              <a:rPr lang="en-US" sz="2400"/>
              <a:t> N. Rebecca Chen, Rutgers University​</a:t>
            </a:r>
            <a:endParaRPr lang="en-US" sz="2400">
              <a:ea typeface="Calibri"/>
              <a:cs typeface="Calibri"/>
            </a:endParaRPr>
          </a:p>
          <a:p>
            <a:pPr marL="228600">
              <a:lnSpc>
                <a:spcPct val="150000"/>
              </a:lnSpc>
              <a:buFont typeface=""/>
              <a:buChar char="•"/>
            </a:pPr>
            <a:r>
              <a:rPr lang="en-US" sz="2400">
                <a:ea typeface="Calibri"/>
                <a:cs typeface="Calibri"/>
              </a:rPr>
              <a:t> Cristina Ferrazzano Yaussy, Dartmouth Health</a:t>
            </a:r>
          </a:p>
          <a:p>
            <a:pPr marL="228600">
              <a:lnSpc>
                <a:spcPct val="150000"/>
              </a:lnSpc>
              <a:buFont typeface=""/>
              <a:buChar char="•"/>
            </a:pPr>
            <a:r>
              <a:rPr lang="en-US" sz="2400">
                <a:ea typeface="Calibri"/>
                <a:cs typeface="Calibri"/>
              </a:rPr>
              <a:t> Susan </a:t>
            </a:r>
            <a:r>
              <a:rPr lang="en-US" sz="2400" err="1">
                <a:ea typeface="Calibri"/>
                <a:cs typeface="Calibri"/>
              </a:rPr>
              <a:t>Hmwe</a:t>
            </a:r>
            <a:r>
              <a:rPr lang="en-US" sz="2400">
                <a:ea typeface="Calibri" panose="020F0502020204030204"/>
                <a:cs typeface="Calibri" panose="020F0502020204030204"/>
              </a:rPr>
              <a:t>, City of Hope National Medical Center</a:t>
            </a:r>
          </a:p>
          <a:p>
            <a:pPr marL="228600">
              <a:lnSpc>
                <a:spcPct val="150000"/>
              </a:lnSpc>
              <a:buFont typeface=""/>
              <a:buChar char="•"/>
            </a:pPr>
            <a:r>
              <a:rPr lang="en-US" sz="2400"/>
              <a:t> Tony Keyes, Johns Hopkins University</a:t>
            </a:r>
            <a:endParaRPr lang="en-US" sz="2400">
              <a:ea typeface="Calibri" panose="020F0502020204030204"/>
              <a:cs typeface="Calibri" panose="020F0502020204030204"/>
            </a:endParaRPr>
          </a:p>
          <a:p>
            <a:pPr marL="228600">
              <a:lnSpc>
                <a:spcPct val="150000"/>
              </a:lnSpc>
              <a:buFont typeface=""/>
              <a:buChar char="•"/>
            </a:pPr>
            <a:r>
              <a:rPr lang="en-US" sz="2400"/>
              <a:t> Sharla Miles, Sam Houston State University​</a:t>
            </a:r>
            <a:endParaRPr lang="en-US" sz="2400">
              <a:ea typeface="Calibri"/>
              <a:cs typeface="Calibri"/>
            </a:endParaRPr>
          </a:p>
          <a:p>
            <a:endParaRPr lang="en-US">
              <a:ea typeface="Calibri"/>
              <a:cs typeface="Calibri"/>
            </a:endParaRPr>
          </a:p>
        </p:txBody>
      </p:sp>
    </p:spTree>
    <p:extLst>
      <p:ext uri="{BB962C8B-B14F-4D97-AF65-F5344CB8AC3E}">
        <p14:creationId xmlns:p14="http://schemas.microsoft.com/office/powerpoint/2010/main" val="29083692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1083</TotalTime>
  <Words>9788</Words>
  <Application>Microsoft Office PowerPoint</Application>
  <PresentationFormat>Widescreen</PresentationFormat>
  <Paragraphs>770</Paragraphs>
  <Slides>93</Slides>
  <Notes>57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93</vt:i4>
      </vt:variant>
    </vt:vector>
  </HeadingPairs>
  <TitlesOfParts>
    <vt:vector size="102" baseType="lpstr">
      <vt:lpstr>Arial</vt:lpstr>
      <vt:lpstr>Calibri</vt:lpstr>
      <vt:lpstr>Calibri Light</vt:lpstr>
      <vt:lpstr>Courier New</vt:lpstr>
      <vt:lpstr>Roboto</vt:lpstr>
      <vt:lpstr>Tahoma</vt:lpstr>
      <vt:lpstr>Times New Roman</vt:lpstr>
      <vt:lpstr>Wingdings</vt:lpstr>
      <vt:lpstr>Custom Design</vt:lpstr>
      <vt:lpstr>University of California, San Francisco ClinicalTrials.gov Registration User’s Guide</vt:lpstr>
      <vt:lpstr>Public Site</vt:lpstr>
      <vt:lpstr>Tips and Recommendations for Registration</vt:lpstr>
      <vt:lpstr>Validation Messages</vt:lpstr>
      <vt:lpstr>Protocol Registration and Results System (PRS)</vt:lpstr>
      <vt:lpstr>Creating a New Record (Study)</vt:lpstr>
      <vt:lpstr>Study Identification Section</vt:lpstr>
      <vt:lpstr>Create new record</vt:lpstr>
      <vt:lpstr>Study Identification</vt:lpstr>
      <vt:lpstr>Study Identification: Study Type and Title</vt:lpstr>
      <vt:lpstr>Study Identification: Secondary IDs</vt:lpstr>
      <vt:lpstr>Granting Access to the Record</vt:lpstr>
      <vt:lpstr>Record Access</vt:lpstr>
      <vt:lpstr>Record Summary</vt:lpstr>
      <vt:lpstr>Sections names will take you to the respective sections</vt:lpstr>
      <vt:lpstr>Edit Mode = Enabled </vt:lpstr>
      <vt:lpstr>Study Status Section</vt:lpstr>
      <vt:lpstr>Study Status</vt:lpstr>
      <vt:lpstr>Study Status: Start Date</vt:lpstr>
      <vt:lpstr>Primary and Study Completion Dates (1)</vt:lpstr>
      <vt:lpstr>Primary and Study Completion Dates (2)</vt:lpstr>
      <vt:lpstr>Sponsors and Collaborators Section</vt:lpstr>
      <vt:lpstr>Responsible Party: </vt:lpstr>
      <vt:lpstr>Requirements if Investigator holds the IND/IDE</vt:lpstr>
      <vt:lpstr>Collaborators </vt:lpstr>
      <vt:lpstr> Oversight Section</vt:lpstr>
      <vt:lpstr>Oversight Section</vt:lpstr>
      <vt:lpstr>IRB</vt:lpstr>
      <vt:lpstr> Study Description Section</vt:lpstr>
      <vt:lpstr>Study Description</vt:lpstr>
      <vt:lpstr>Writing a Brief Summary</vt:lpstr>
      <vt:lpstr>Brief Description Example 1: Clinical Trial </vt:lpstr>
      <vt:lpstr>Brief Description Example 2: Observational Study</vt:lpstr>
      <vt:lpstr> Conditions Section</vt:lpstr>
      <vt:lpstr>Conditions</vt:lpstr>
      <vt:lpstr> Study Design Section</vt:lpstr>
      <vt:lpstr>Study Design Section</vt:lpstr>
      <vt:lpstr>Masking  Allocation Enrollment</vt:lpstr>
      <vt:lpstr> Arms and Interventions</vt:lpstr>
      <vt:lpstr>Arms and Interventions</vt:lpstr>
      <vt:lpstr>Arms: Interventions and Placebo (if applicable)</vt:lpstr>
      <vt:lpstr>Interventions</vt:lpstr>
      <vt:lpstr>Intervention, continued</vt:lpstr>
      <vt:lpstr>Cross Reference</vt:lpstr>
      <vt:lpstr> Outcome Measures Section</vt:lpstr>
      <vt:lpstr>Outcome Measures</vt:lpstr>
      <vt:lpstr>Outcome Measures</vt:lpstr>
      <vt:lpstr>Outcome Measure Tips: Title</vt:lpstr>
      <vt:lpstr>Outcome Measure Tips: Description</vt:lpstr>
      <vt:lpstr>Outcome Measure Tips: Time Frame</vt:lpstr>
      <vt:lpstr>Adding Outcome Measures</vt:lpstr>
      <vt:lpstr>Outcome Measures: Example 1</vt:lpstr>
      <vt:lpstr>Outcome Measure: Example 2</vt:lpstr>
      <vt:lpstr>Eligibility Section</vt:lpstr>
      <vt:lpstr>Eligibility </vt:lpstr>
      <vt:lpstr>Contacts and Locations Section</vt:lpstr>
      <vt:lpstr>Contacts: Central Contact </vt:lpstr>
      <vt:lpstr>Contacts: Backup</vt:lpstr>
      <vt:lpstr>Contacts:  Overall Study Official </vt:lpstr>
      <vt:lpstr>  Locations:  </vt:lpstr>
      <vt:lpstr>Locations: Facility Contact </vt:lpstr>
      <vt:lpstr>Locations: Facility Contact Backup</vt:lpstr>
      <vt:lpstr>IPD Sharing Section</vt:lpstr>
      <vt:lpstr>IPD Sharing Statement</vt:lpstr>
      <vt:lpstr>Plan to Share IDP</vt:lpstr>
      <vt:lpstr>Plan to Share IDP</vt:lpstr>
      <vt:lpstr>Plan to Share IDP</vt:lpstr>
      <vt:lpstr>IPD Sharing Statement Examples</vt:lpstr>
      <vt:lpstr>References Section</vt:lpstr>
      <vt:lpstr>References</vt:lpstr>
      <vt:lpstr>Data Elements</vt:lpstr>
      <vt:lpstr>Completing the Record</vt:lpstr>
      <vt:lpstr>The Record Summary</vt:lpstr>
      <vt:lpstr>System Validation and Review Dashboard</vt:lpstr>
      <vt:lpstr>The Record Summary – Study User Information</vt:lpstr>
      <vt:lpstr>The Record Summary – to Complete</vt:lpstr>
      <vt:lpstr>Responsible Party:  Reviews, Approves, and Releases Record  “University of California, San Francisco” should be the Sponsor and Responsible Party in most cases unless the Principal Investigator (PI) holds an Investigational New Drug Application (IND) or an Investigational Device Exemption (IDE) for the Clinical Trial.  </vt:lpstr>
      <vt:lpstr>What are the responsibilities relating to Review, Approve and Release of Information</vt:lpstr>
      <vt:lpstr>Access Record Details</vt:lpstr>
      <vt:lpstr>Access Record Details</vt:lpstr>
      <vt:lpstr>Edit Record Details</vt:lpstr>
      <vt:lpstr>Approve for Release to Public Site</vt:lpstr>
      <vt:lpstr>Approve and Release Record:</vt:lpstr>
      <vt:lpstr>Releasing the Record</vt:lpstr>
      <vt:lpstr>Releasing the Record, continued</vt:lpstr>
      <vt:lpstr>Additional Information </vt:lpstr>
      <vt:lpstr>Can a Study Record be Deleted? </vt:lpstr>
      <vt:lpstr>PRS Review</vt:lpstr>
      <vt:lpstr>Ongoing Responsibilities of Record Owners</vt:lpstr>
      <vt:lpstr>Checking your Problem Records</vt:lpstr>
      <vt:lpstr>Do You Need to Submit Results? </vt:lpstr>
      <vt:lpstr>Acknowledgements for Classic PRS Guide</vt:lpstr>
      <vt:lpstr>Acknowledgement for Modernized PRS Guide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ClinicalTrials.gov Registration  User’s Guide</dc:title>
  <dc:creator>Cristina Ferrazzano Yaussy</dc:creator>
  <cp:keywords>ClinicalTrials.gov</cp:keywords>
  <cp:lastModifiedBy>Salazar, Thomas</cp:lastModifiedBy>
  <cp:revision>14</cp:revision>
  <dcterms:created xsi:type="dcterms:W3CDTF">2006-08-16T00:00:00Z</dcterms:created>
  <dcterms:modified xsi:type="dcterms:W3CDTF">2026-01-08T20:30:08Z</dcterms:modified>
</cp:coreProperties>
</file>